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3" r:id="rId1"/>
  </p:sldMasterIdLst>
  <p:notesMasterIdLst>
    <p:notesMasterId r:id="rId29"/>
  </p:notesMasterIdLst>
  <p:sldIdLst>
    <p:sldId id="358" r:id="rId2"/>
    <p:sldId id="299" r:id="rId3"/>
    <p:sldId id="304" r:id="rId4"/>
    <p:sldId id="311" r:id="rId5"/>
    <p:sldId id="334" r:id="rId6"/>
    <p:sldId id="331" r:id="rId7"/>
    <p:sldId id="301" r:id="rId8"/>
    <p:sldId id="302" r:id="rId9"/>
    <p:sldId id="307" r:id="rId10"/>
    <p:sldId id="303" r:id="rId11"/>
    <p:sldId id="314" r:id="rId12"/>
    <p:sldId id="360" r:id="rId13"/>
    <p:sldId id="316" r:id="rId14"/>
    <p:sldId id="363" r:id="rId15"/>
    <p:sldId id="313" r:id="rId16"/>
    <p:sldId id="317" r:id="rId17"/>
    <p:sldId id="361" r:id="rId18"/>
    <p:sldId id="306" r:id="rId19"/>
    <p:sldId id="305" r:id="rId20"/>
    <p:sldId id="359" r:id="rId21"/>
    <p:sldId id="357" r:id="rId22"/>
    <p:sldId id="308" r:id="rId23"/>
    <p:sldId id="315" r:id="rId24"/>
    <p:sldId id="312" r:id="rId25"/>
    <p:sldId id="310" r:id="rId26"/>
    <p:sldId id="356" r:id="rId27"/>
    <p:sldId id="264" r:id="rId28"/>
  </p:sldIdLst>
  <p:sldSz cx="12192000" cy="6858000"/>
  <p:notesSz cx="6858000" cy="9144000"/>
  <p:embeddedFontLst>
    <p:embeddedFont>
      <p:font typeface="Assistant" pitchFamily="2" charset="-79"/>
      <p:regular r:id="rId30"/>
      <p:bold r:id="rId31"/>
    </p:embeddedFont>
    <p:embeddedFont>
      <p:font typeface="Calibri" panose="020F0502020204030204" pitchFamily="34" charset="0"/>
      <p:regular r:id="rId32"/>
      <p:bold r:id="rId33"/>
      <p:italic r:id="rId34"/>
      <p:boldItalic r:id="rId35"/>
    </p:embeddedFont>
    <p:embeddedFont>
      <p:font typeface="Noto Sans" panose="020B0502040504020204" pitchFamily="34" charset="0"/>
      <p:regular r:id="rId36"/>
      <p:bold r:id="rId37"/>
      <p:italic r:id="rId38"/>
      <p:boldItalic r:id="rId39"/>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kka Isomäki" initials="EI" lastIdx="1" clrIdx="0">
    <p:extLst>
      <p:ext uri="{19B8F6BF-5375-455C-9EA6-DF929625EA0E}">
        <p15:presenceInfo xmlns:p15="http://schemas.microsoft.com/office/powerpoint/2012/main" userId="S::erkka.isomaki@viima.com::ba1b6837-154b-4f6c-b8d0-3cc49e8a63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BBBB"/>
    <a:srgbClr val="F0F0F0"/>
    <a:srgbClr val="F5F5F5"/>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4" autoAdjust="0"/>
    <p:restoredTop sz="68820" autoAdjust="0"/>
  </p:normalViewPr>
  <p:slideViewPr>
    <p:cSldViewPr snapToObjects="1" showGuides="1">
      <p:cViewPr varScale="1">
        <p:scale>
          <a:sx n="83" d="100"/>
          <a:sy n="83" d="100"/>
        </p:scale>
        <p:origin x="1688" y="192"/>
      </p:cViewPr>
      <p:guideLst>
        <p:guide orient="horz" pos="2205"/>
        <p:guide pos="3840"/>
      </p:guideLst>
    </p:cSldViewPr>
  </p:slideViewPr>
  <p:notesTextViewPr>
    <p:cViewPr>
      <p:scale>
        <a:sx n="1" d="1"/>
        <a:sy n="1" d="1"/>
      </p:scale>
      <p:origin x="0" y="-1304"/>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0BC87-9A06-784D-BEFB-014889721870}" type="doc">
      <dgm:prSet loTypeId="urn:microsoft.com/office/officeart/2005/8/layout/venn2" loCatId="" qsTypeId="urn:microsoft.com/office/officeart/2005/8/quickstyle/simple1" qsCatId="simple" csTypeId="urn:microsoft.com/office/officeart/2005/8/colors/accent1_2" csCatId="accent1" phldr="1"/>
      <dgm:spPr/>
      <dgm:t>
        <a:bodyPr/>
        <a:lstStyle/>
        <a:p>
          <a:endParaRPr lang="en-GB"/>
        </a:p>
      </dgm:t>
    </dgm:pt>
    <dgm:pt modelId="{D1047C83-C438-CB47-8A9A-A1FC60C20981}">
      <dgm:prSet phldrT="[Text]" custT="1"/>
      <dgm:spPr>
        <a:ln>
          <a:noFill/>
        </a:ln>
      </dgm:spPr>
      <dgm:t>
        <a:bodyPr/>
        <a:lstStyle/>
        <a:p>
          <a:r>
            <a:rPr lang="en-GB" sz="1800" b="1" dirty="0"/>
            <a:t>Willingness &amp; Ability to Adapt</a:t>
          </a:r>
        </a:p>
      </dgm:t>
    </dgm:pt>
    <dgm:pt modelId="{DFC73B51-972A-3540-99E4-74DE41D55100}" type="parTrans" cxnId="{1BC26AFB-AD60-A345-B7F1-5727839A02F2}">
      <dgm:prSet/>
      <dgm:spPr/>
      <dgm:t>
        <a:bodyPr/>
        <a:lstStyle/>
        <a:p>
          <a:endParaRPr lang="en-GB"/>
        </a:p>
      </dgm:t>
    </dgm:pt>
    <dgm:pt modelId="{168CD24E-ADC6-A245-A9BA-1AB65B9467C7}" type="sibTrans" cxnId="{1BC26AFB-AD60-A345-B7F1-5727839A02F2}">
      <dgm:prSet/>
      <dgm:spPr/>
      <dgm:t>
        <a:bodyPr/>
        <a:lstStyle/>
        <a:p>
          <a:endParaRPr lang="en-GB"/>
        </a:p>
      </dgm:t>
    </dgm:pt>
    <dgm:pt modelId="{ECEE69F7-140E-344A-BACA-377115356973}">
      <dgm:prSet phldrT="[Text]" custT="1"/>
      <dgm:spPr>
        <a:solidFill>
          <a:schemeClr val="accent4"/>
        </a:solidFill>
        <a:ln>
          <a:noFill/>
        </a:ln>
      </dgm:spPr>
      <dgm:t>
        <a:bodyPr/>
        <a:lstStyle/>
        <a:p>
          <a:r>
            <a:rPr lang="en-GB" sz="1800" b="1" dirty="0"/>
            <a:t>Pace of Innovation</a:t>
          </a:r>
        </a:p>
      </dgm:t>
    </dgm:pt>
    <dgm:pt modelId="{D2670B6B-3763-D74E-BEB5-CFDF683CE68B}" type="parTrans" cxnId="{0BD0D2F8-FF1B-0548-A61B-C7E84601B9BF}">
      <dgm:prSet/>
      <dgm:spPr/>
      <dgm:t>
        <a:bodyPr/>
        <a:lstStyle/>
        <a:p>
          <a:endParaRPr lang="en-GB"/>
        </a:p>
      </dgm:t>
    </dgm:pt>
    <dgm:pt modelId="{73614232-67D1-AA49-9EF7-D9887B3A4354}" type="sibTrans" cxnId="{0BD0D2F8-FF1B-0548-A61B-C7E84601B9BF}">
      <dgm:prSet/>
      <dgm:spPr/>
      <dgm:t>
        <a:bodyPr/>
        <a:lstStyle/>
        <a:p>
          <a:endParaRPr lang="en-GB"/>
        </a:p>
      </dgm:t>
    </dgm:pt>
    <dgm:pt modelId="{5881A646-3C75-DD41-8923-23588FB01667}">
      <dgm:prSet phldrT="[Text]" custT="1"/>
      <dgm:spPr>
        <a:solidFill>
          <a:schemeClr val="accent2"/>
        </a:solidFill>
        <a:ln>
          <a:noFill/>
        </a:ln>
      </dgm:spPr>
      <dgm:t>
        <a:bodyPr/>
        <a:lstStyle/>
        <a:p>
          <a:r>
            <a:rPr lang="en-GB" sz="1800" b="1" dirty="0"/>
            <a:t>Strong Ecosystem</a:t>
          </a:r>
          <a:br>
            <a:rPr lang="en-GB" sz="1800" b="1" dirty="0"/>
          </a:br>
          <a:r>
            <a:rPr lang="en-GB" sz="1800" b="1" dirty="0"/>
            <a:t>(Flywheel)</a:t>
          </a:r>
        </a:p>
      </dgm:t>
    </dgm:pt>
    <dgm:pt modelId="{C41C87F8-0EB8-814A-ABA8-C2BB2FB414FB}" type="parTrans" cxnId="{5052670C-A331-DD4C-869E-D96A7DE4E6BC}">
      <dgm:prSet/>
      <dgm:spPr/>
      <dgm:t>
        <a:bodyPr/>
        <a:lstStyle/>
        <a:p>
          <a:endParaRPr lang="en-GB"/>
        </a:p>
      </dgm:t>
    </dgm:pt>
    <dgm:pt modelId="{6F662187-47C5-B44C-A4EE-EE959627E6DC}" type="sibTrans" cxnId="{5052670C-A331-DD4C-869E-D96A7DE4E6BC}">
      <dgm:prSet/>
      <dgm:spPr/>
      <dgm:t>
        <a:bodyPr/>
        <a:lstStyle/>
        <a:p>
          <a:endParaRPr lang="en-GB"/>
        </a:p>
      </dgm:t>
    </dgm:pt>
    <dgm:pt modelId="{DC28190A-F2BE-3F43-8360-5016858424C9}" type="pres">
      <dgm:prSet presAssocID="{F730BC87-9A06-784D-BEFB-014889721870}" presName="Name0" presStyleCnt="0">
        <dgm:presLayoutVars>
          <dgm:chMax val="7"/>
          <dgm:resizeHandles val="exact"/>
        </dgm:presLayoutVars>
      </dgm:prSet>
      <dgm:spPr/>
    </dgm:pt>
    <dgm:pt modelId="{1F4702A9-C432-FE46-9978-557ECDCFE833}" type="pres">
      <dgm:prSet presAssocID="{F730BC87-9A06-784D-BEFB-014889721870}" presName="comp1" presStyleCnt="0"/>
      <dgm:spPr/>
    </dgm:pt>
    <dgm:pt modelId="{4063AC8F-F6B3-B34F-99B4-13CC6DC9D38F}" type="pres">
      <dgm:prSet presAssocID="{F730BC87-9A06-784D-BEFB-014889721870}" presName="circle1" presStyleLbl="node1" presStyleIdx="0" presStyleCnt="3"/>
      <dgm:spPr/>
    </dgm:pt>
    <dgm:pt modelId="{6EE4775D-F1EC-E442-8F06-CE7C2B7FCA42}" type="pres">
      <dgm:prSet presAssocID="{F730BC87-9A06-784D-BEFB-014889721870}" presName="c1text" presStyleLbl="node1" presStyleIdx="0" presStyleCnt="3">
        <dgm:presLayoutVars>
          <dgm:bulletEnabled val="1"/>
        </dgm:presLayoutVars>
      </dgm:prSet>
      <dgm:spPr/>
    </dgm:pt>
    <dgm:pt modelId="{5315F746-3871-4644-9D96-DF71F54F6C2B}" type="pres">
      <dgm:prSet presAssocID="{F730BC87-9A06-784D-BEFB-014889721870}" presName="comp2" presStyleCnt="0"/>
      <dgm:spPr/>
    </dgm:pt>
    <dgm:pt modelId="{B00D5DFF-290F-954C-967C-F59BA590387A}" type="pres">
      <dgm:prSet presAssocID="{F730BC87-9A06-784D-BEFB-014889721870}" presName="circle2" presStyleLbl="node1" presStyleIdx="1" presStyleCnt="3"/>
      <dgm:spPr/>
    </dgm:pt>
    <dgm:pt modelId="{89E69E2D-FEAA-8045-A23B-E62DF33C649D}" type="pres">
      <dgm:prSet presAssocID="{F730BC87-9A06-784D-BEFB-014889721870}" presName="c2text" presStyleLbl="node1" presStyleIdx="1" presStyleCnt="3">
        <dgm:presLayoutVars>
          <dgm:bulletEnabled val="1"/>
        </dgm:presLayoutVars>
      </dgm:prSet>
      <dgm:spPr/>
    </dgm:pt>
    <dgm:pt modelId="{DC7C9DBF-82BF-1346-B0D5-4B3442BF5118}" type="pres">
      <dgm:prSet presAssocID="{F730BC87-9A06-784D-BEFB-014889721870}" presName="comp3" presStyleCnt="0"/>
      <dgm:spPr/>
    </dgm:pt>
    <dgm:pt modelId="{BC455F3E-F97E-CB43-98C6-73F37ABC6719}" type="pres">
      <dgm:prSet presAssocID="{F730BC87-9A06-784D-BEFB-014889721870}" presName="circle3" presStyleLbl="node1" presStyleIdx="2" presStyleCnt="3"/>
      <dgm:spPr/>
    </dgm:pt>
    <dgm:pt modelId="{559A1EC0-5697-D449-A5DE-B4E9BC005657}" type="pres">
      <dgm:prSet presAssocID="{F730BC87-9A06-784D-BEFB-014889721870}" presName="c3text" presStyleLbl="node1" presStyleIdx="2" presStyleCnt="3">
        <dgm:presLayoutVars>
          <dgm:bulletEnabled val="1"/>
        </dgm:presLayoutVars>
      </dgm:prSet>
      <dgm:spPr/>
    </dgm:pt>
  </dgm:ptLst>
  <dgm:cxnLst>
    <dgm:cxn modelId="{EFFD9801-F90C-2747-BB7E-7477B81A4BC9}" type="presOf" srcId="{D1047C83-C438-CB47-8A9A-A1FC60C20981}" destId="{4063AC8F-F6B3-B34F-99B4-13CC6DC9D38F}" srcOrd="0" destOrd="0" presId="urn:microsoft.com/office/officeart/2005/8/layout/venn2"/>
    <dgm:cxn modelId="{5052670C-A331-DD4C-869E-D96A7DE4E6BC}" srcId="{F730BC87-9A06-784D-BEFB-014889721870}" destId="{5881A646-3C75-DD41-8923-23588FB01667}" srcOrd="2" destOrd="0" parTransId="{C41C87F8-0EB8-814A-ABA8-C2BB2FB414FB}" sibTransId="{6F662187-47C5-B44C-A4EE-EE959627E6DC}"/>
    <dgm:cxn modelId="{A8407D0C-44BD-BB44-9282-B30451675068}" type="presOf" srcId="{5881A646-3C75-DD41-8923-23588FB01667}" destId="{559A1EC0-5697-D449-A5DE-B4E9BC005657}" srcOrd="1" destOrd="0" presId="urn:microsoft.com/office/officeart/2005/8/layout/venn2"/>
    <dgm:cxn modelId="{431C0135-E6B0-924A-8072-B2DD6DC24003}" type="presOf" srcId="{ECEE69F7-140E-344A-BACA-377115356973}" destId="{89E69E2D-FEAA-8045-A23B-E62DF33C649D}" srcOrd="1" destOrd="0" presId="urn:microsoft.com/office/officeart/2005/8/layout/venn2"/>
    <dgm:cxn modelId="{8CB5355A-02B7-E64A-AF6F-3B6441A13E52}" type="presOf" srcId="{ECEE69F7-140E-344A-BACA-377115356973}" destId="{B00D5DFF-290F-954C-967C-F59BA590387A}" srcOrd="0" destOrd="0" presId="urn:microsoft.com/office/officeart/2005/8/layout/venn2"/>
    <dgm:cxn modelId="{758AC4CA-53EB-8440-ABA2-05435F5C8077}" type="presOf" srcId="{5881A646-3C75-DD41-8923-23588FB01667}" destId="{BC455F3E-F97E-CB43-98C6-73F37ABC6719}" srcOrd="0" destOrd="0" presId="urn:microsoft.com/office/officeart/2005/8/layout/venn2"/>
    <dgm:cxn modelId="{007732E2-5B1B-FC45-8146-3F473CDC6C31}" type="presOf" srcId="{D1047C83-C438-CB47-8A9A-A1FC60C20981}" destId="{6EE4775D-F1EC-E442-8F06-CE7C2B7FCA42}" srcOrd="1" destOrd="0" presId="urn:microsoft.com/office/officeart/2005/8/layout/venn2"/>
    <dgm:cxn modelId="{0BD0D2F8-FF1B-0548-A61B-C7E84601B9BF}" srcId="{F730BC87-9A06-784D-BEFB-014889721870}" destId="{ECEE69F7-140E-344A-BACA-377115356973}" srcOrd="1" destOrd="0" parTransId="{D2670B6B-3763-D74E-BEB5-CFDF683CE68B}" sibTransId="{73614232-67D1-AA49-9EF7-D9887B3A4354}"/>
    <dgm:cxn modelId="{CFF49FF9-3FC3-6743-B5EE-C2680C4B3615}" type="presOf" srcId="{F730BC87-9A06-784D-BEFB-014889721870}" destId="{DC28190A-F2BE-3F43-8360-5016858424C9}" srcOrd="0" destOrd="0" presId="urn:microsoft.com/office/officeart/2005/8/layout/venn2"/>
    <dgm:cxn modelId="{1BC26AFB-AD60-A345-B7F1-5727839A02F2}" srcId="{F730BC87-9A06-784D-BEFB-014889721870}" destId="{D1047C83-C438-CB47-8A9A-A1FC60C20981}" srcOrd="0" destOrd="0" parTransId="{DFC73B51-972A-3540-99E4-74DE41D55100}" sibTransId="{168CD24E-ADC6-A245-A9BA-1AB65B9467C7}"/>
    <dgm:cxn modelId="{A1B49076-E7B9-E249-B097-5D2B89A55426}" type="presParOf" srcId="{DC28190A-F2BE-3F43-8360-5016858424C9}" destId="{1F4702A9-C432-FE46-9978-557ECDCFE833}" srcOrd="0" destOrd="0" presId="urn:microsoft.com/office/officeart/2005/8/layout/venn2"/>
    <dgm:cxn modelId="{6C736685-C330-9E43-8937-0EB932F2770E}" type="presParOf" srcId="{1F4702A9-C432-FE46-9978-557ECDCFE833}" destId="{4063AC8F-F6B3-B34F-99B4-13CC6DC9D38F}" srcOrd="0" destOrd="0" presId="urn:microsoft.com/office/officeart/2005/8/layout/venn2"/>
    <dgm:cxn modelId="{62745683-62BD-3140-ACF8-DAD811D44171}" type="presParOf" srcId="{1F4702A9-C432-FE46-9978-557ECDCFE833}" destId="{6EE4775D-F1EC-E442-8F06-CE7C2B7FCA42}" srcOrd="1" destOrd="0" presId="urn:microsoft.com/office/officeart/2005/8/layout/venn2"/>
    <dgm:cxn modelId="{A27F186F-FC6A-9645-B0C7-5B5BE9177607}" type="presParOf" srcId="{DC28190A-F2BE-3F43-8360-5016858424C9}" destId="{5315F746-3871-4644-9D96-DF71F54F6C2B}" srcOrd="1" destOrd="0" presId="urn:microsoft.com/office/officeart/2005/8/layout/venn2"/>
    <dgm:cxn modelId="{A76E7E76-6FAE-AA4E-97E9-22E66E973B19}" type="presParOf" srcId="{5315F746-3871-4644-9D96-DF71F54F6C2B}" destId="{B00D5DFF-290F-954C-967C-F59BA590387A}" srcOrd="0" destOrd="0" presId="urn:microsoft.com/office/officeart/2005/8/layout/venn2"/>
    <dgm:cxn modelId="{0DA8CD04-19E8-7446-86F2-8FA13BCA32FE}" type="presParOf" srcId="{5315F746-3871-4644-9D96-DF71F54F6C2B}" destId="{89E69E2D-FEAA-8045-A23B-E62DF33C649D}" srcOrd="1" destOrd="0" presId="urn:microsoft.com/office/officeart/2005/8/layout/venn2"/>
    <dgm:cxn modelId="{F7CE07BF-6C13-4B45-9D62-C59A8E3B6BD7}" type="presParOf" srcId="{DC28190A-F2BE-3F43-8360-5016858424C9}" destId="{DC7C9DBF-82BF-1346-B0D5-4B3442BF5118}" srcOrd="2" destOrd="0" presId="urn:microsoft.com/office/officeart/2005/8/layout/venn2"/>
    <dgm:cxn modelId="{A39C62CB-3402-FD4D-BBB2-96BCFD164B49}" type="presParOf" srcId="{DC7C9DBF-82BF-1346-B0D5-4B3442BF5118}" destId="{BC455F3E-F97E-CB43-98C6-73F37ABC6719}" srcOrd="0" destOrd="0" presId="urn:microsoft.com/office/officeart/2005/8/layout/venn2"/>
    <dgm:cxn modelId="{5DD08228-AE73-D74A-ADCA-8BB11D9C59EE}" type="presParOf" srcId="{DC7C9DBF-82BF-1346-B0D5-4B3442BF5118}" destId="{559A1EC0-5697-D449-A5DE-B4E9BC00565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DFA4B1-6250-9848-8ABA-0726338245CA}">
      <dgm:prSet phldrT="[Text]" custT="1"/>
      <dgm:spPr>
        <a:solidFill>
          <a:schemeClr val="accent1"/>
        </a:solidFill>
        <a:ln>
          <a:noFill/>
        </a:ln>
      </dgm:spPr>
      <dgm:t>
        <a:bodyPr lIns="0" rIns="0"/>
        <a:lstStyle/>
        <a:p>
          <a:r>
            <a:rPr lang="en-US" sz="1600" b="1" dirty="0">
              <a:solidFill>
                <a:schemeClr val="bg1"/>
              </a:solidFill>
            </a:rPr>
            <a:t>SCALE </a:t>
          </a:r>
        </a:p>
      </dgm:t>
    </dgm:pt>
    <dgm:pt modelId="{B1CE970D-C6F7-2248-A04B-8CD57A64C120}" type="parTrans" cxnId="{8D32CC5E-2193-624B-A473-5779E1159CB8}">
      <dgm:prSet/>
      <dgm:spPr/>
      <dgm:t>
        <a:bodyPr/>
        <a:lstStyle/>
        <a:p>
          <a:endParaRPr lang="en-US"/>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36248618-7805-0040-BC07-18ED2C74E9A3}">
      <dgm:prSet phldrT="[Text]" custT="1"/>
      <dgm:spPr>
        <a:solidFill>
          <a:schemeClr val="accent1"/>
        </a:solidFill>
      </dgm:spPr>
      <dgm:t>
        <a:bodyPr lIns="0" rIns="0"/>
        <a:lstStyle/>
        <a:p>
          <a:r>
            <a:rPr lang="en-US" sz="1600" b="1" dirty="0">
              <a:solidFill>
                <a:schemeClr val="bg1"/>
              </a:solidFill>
            </a:rPr>
            <a:t>CUSTOMER EXPERIENCE</a:t>
          </a:r>
        </a:p>
      </dgm:t>
    </dgm:pt>
    <dgm:pt modelId="{E3C653F3-1E55-F543-982A-7E992D2B52F4}" type="parTrans" cxnId="{E986A6EA-67B6-B142-9DF1-9D4F68848E02}">
      <dgm:prSet/>
      <dgm:spPr/>
      <dgm:t>
        <a:bodyPr/>
        <a:lstStyle/>
        <a:p>
          <a:endParaRPr lang="en-US"/>
        </a:p>
      </dgm:t>
    </dgm:pt>
    <dgm:pt modelId="{F1A1CC13-2621-0844-88A1-CCC8738B99A8}" type="sibTrans" cxnId="{E986A6EA-67B6-B142-9DF1-9D4F68848E02}">
      <dgm:prSet/>
      <dgm:spPr>
        <a:solidFill>
          <a:schemeClr val="tx2">
            <a:lumMod val="60000"/>
            <a:lumOff val="40000"/>
          </a:schemeClr>
        </a:solidFill>
      </dgm:spPr>
      <dgm:t>
        <a:bodyPr/>
        <a:lstStyle/>
        <a:p>
          <a:endParaRPr lang="en-US"/>
        </a:p>
      </dgm:t>
    </dgm:pt>
    <dgm:pt modelId="{A59A4347-87D5-C847-8F66-B51011B10BE4}">
      <dgm:prSet phldrT="[Text]" custT="1"/>
      <dgm:spPr>
        <a:solidFill>
          <a:schemeClr val="accent1"/>
        </a:solidFill>
      </dgm:spPr>
      <dgm:t>
        <a:bodyPr lIns="0" rIns="0"/>
        <a:lstStyle/>
        <a:p>
          <a:r>
            <a:rPr lang="en-US" sz="1600" b="1" dirty="0">
              <a:solidFill>
                <a:schemeClr val="bg1"/>
              </a:solidFill>
            </a:rPr>
            <a:t>INBOUND TRAFFIC</a:t>
          </a:r>
        </a:p>
      </dgm:t>
    </dgm:pt>
    <dgm:pt modelId="{7561D6E6-0F67-1D41-8AC7-F9A92E081789}" type="parTrans" cxnId="{F906AEA2-4850-2940-AD73-73E2E7316260}">
      <dgm:prSet/>
      <dgm:spPr/>
      <dgm:t>
        <a:bodyPr/>
        <a:lstStyle/>
        <a:p>
          <a:endParaRPr lang="en-US"/>
        </a:p>
      </dgm:t>
    </dgm:pt>
    <dgm:pt modelId="{00BEB021-74F7-4D43-98B9-D43AA282D283}" type="sibTrans" cxnId="{F906AEA2-4850-2940-AD73-73E2E7316260}">
      <dgm:prSet/>
      <dgm:spPr>
        <a:solidFill>
          <a:schemeClr val="tx2">
            <a:lumMod val="60000"/>
            <a:lumOff val="40000"/>
          </a:schemeClr>
        </a:solidFill>
      </dgm:spPr>
      <dgm:t>
        <a:bodyPr/>
        <a:lstStyle/>
        <a:p>
          <a:endParaRPr lang="en-US"/>
        </a:p>
      </dgm:t>
    </dgm:pt>
    <dgm:pt modelId="{43304081-5060-974A-89DB-43A7D5C39C65}">
      <dgm:prSet phldrT="[Text]" custT="1"/>
      <dgm:spPr>
        <a:solidFill>
          <a:schemeClr val="accent1"/>
        </a:solidFill>
      </dgm:spPr>
      <dgm:t>
        <a:bodyPr lIns="0" rIns="0"/>
        <a:lstStyle/>
        <a:p>
          <a:r>
            <a:rPr lang="en-US" sz="1600" b="1" dirty="0">
              <a:solidFill>
                <a:schemeClr val="bg1"/>
              </a:solidFill>
            </a:rPr>
            <a:t>FREEMIUM</a:t>
          </a:r>
        </a:p>
      </dgm:t>
    </dgm:pt>
    <dgm:pt modelId="{392081A4-ADF3-4C42-8BED-5025E76670F0}" type="parTrans" cxnId="{4257FFE9-2221-3742-AC69-DA7E51096620}">
      <dgm:prSet/>
      <dgm:spPr/>
      <dgm:t>
        <a:bodyPr/>
        <a:lstStyle/>
        <a:p>
          <a:endParaRPr lang="en-US"/>
        </a:p>
      </dgm:t>
    </dgm:pt>
    <dgm:pt modelId="{48757B74-850E-9141-9FBE-A1C3EE597BF3}" type="sibTrans" cxnId="{4257FFE9-2221-3742-AC69-DA7E51096620}">
      <dgm:prSet/>
      <dgm:spPr>
        <a:solidFill>
          <a:schemeClr val="tx2">
            <a:lumMod val="60000"/>
            <a:lumOff val="40000"/>
          </a:schemeClr>
        </a:solidFill>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60A5B27D-1766-F348-945C-5F4B354708B9}" type="pres">
      <dgm:prSet presAssocID="{36248618-7805-0040-BC07-18ED2C74E9A3}" presName="dummy" presStyleCnt="0"/>
      <dgm:spPr/>
    </dgm:pt>
    <dgm:pt modelId="{2EA78C42-36D0-304B-8A2B-8CE791102499}" type="pres">
      <dgm:prSet presAssocID="{36248618-7805-0040-BC07-18ED2C74E9A3}" presName="node" presStyleLbl="revTx" presStyleIdx="0" presStyleCnt="4">
        <dgm:presLayoutVars>
          <dgm:bulletEnabled val="1"/>
        </dgm:presLayoutVars>
      </dgm:prSet>
      <dgm:spPr>
        <a:prstGeom prst="ellipse">
          <a:avLst/>
        </a:prstGeom>
      </dgm:spPr>
    </dgm:pt>
    <dgm:pt modelId="{47B6AACF-6097-D142-BEA7-5C32A852EEDC}" type="pres">
      <dgm:prSet presAssocID="{F1A1CC13-2621-0844-88A1-CCC8738B99A8}" presName="sibTrans" presStyleLbl="node1" presStyleIdx="0" presStyleCnt="4"/>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1" presStyleCnt="4">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1" presStyleCnt="4"/>
      <dgm:spPr/>
    </dgm:pt>
    <dgm:pt modelId="{90EDDE12-D7A2-694D-8B4E-4796A520A743}" type="pres">
      <dgm:prSet presAssocID="{A59A4347-87D5-C847-8F66-B51011B10BE4}" presName="dummy" presStyleCnt="0"/>
      <dgm:spPr/>
    </dgm:pt>
    <dgm:pt modelId="{4DF44826-EF7A-7D49-B6B6-2BB3B4A4BB85}" type="pres">
      <dgm:prSet presAssocID="{A59A4347-87D5-C847-8F66-B51011B10BE4}" presName="node" presStyleLbl="revTx" presStyleIdx="2" presStyleCnt="4">
        <dgm:presLayoutVars>
          <dgm:bulletEnabled val="1"/>
        </dgm:presLayoutVars>
      </dgm:prSet>
      <dgm:spPr>
        <a:prstGeom prst="ellipse">
          <a:avLst/>
        </a:prstGeom>
      </dgm:spPr>
    </dgm:pt>
    <dgm:pt modelId="{53CE8DA1-03BF-4349-BF12-3BB1155B4FFC}" type="pres">
      <dgm:prSet presAssocID="{00BEB021-74F7-4D43-98B9-D43AA282D283}" presName="sibTrans" presStyleLbl="node1" presStyleIdx="2" presStyleCnt="4"/>
      <dgm:spPr/>
    </dgm:pt>
    <dgm:pt modelId="{BD110DE8-6A26-F245-A18E-1F961F548789}" type="pres">
      <dgm:prSet presAssocID="{43304081-5060-974A-89DB-43A7D5C39C65}" presName="dummy" presStyleCnt="0"/>
      <dgm:spPr/>
    </dgm:pt>
    <dgm:pt modelId="{22C412F3-6A77-A64C-912D-8CE54219009F}" type="pres">
      <dgm:prSet presAssocID="{43304081-5060-974A-89DB-43A7D5C39C65}" presName="node" presStyleLbl="revTx" presStyleIdx="3" presStyleCnt="4">
        <dgm:presLayoutVars>
          <dgm:bulletEnabled val="1"/>
        </dgm:presLayoutVars>
      </dgm:prSet>
      <dgm:spPr>
        <a:prstGeom prst="ellipse">
          <a:avLst/>
        </a:prstGeom>
      </dgm:spPr>
    </dgm:pt>
    <dgm:pt modelId="{6700D198-C796-2542-AF0F-2736AEB1DBF9}" type="pres">
      <dgm:prSet presAssocID="{48757B74-850E-9141-9FBE-A1C3EE597BF3}" presName="sibTrans" presStyleLbl="node1" presStyleIdx="3" presStyleCnt="4"/>
      <dgm:spPr/>
    </dgm:pt>
  </dgm:ptLst>
  <dgm:cxnLst>
    <dgm:cxn modelId="{75B37825-383A-2A4C-BF82-21BC6CCAEE24}" type="presOf" srcId="{ED66C5B2-3277-2C4D-96AC-2B1BE6B6BDAC}" destId="{0E71173A-8F7D-0D43-834F-5CA96399457C}" srcOrd="0" destOrd="0" presId="urn:microsoft.com/office/officeart/2005/8/layout/cycle1"/>
    <dgm:cxn modelId="{07AE9625-1B7A-B142-9D0F-9F6197964F9F}" type="presOf" srcId="{36248618-7805-0040-BC07-18ED2C74E9A3}" destId="{2EA78C42-36D0-304B-8A2B-8CE791102499}" srcOrd="0" destOrd="0" presId="urn:microsoft.com/office/officeart/2005/8/layout/cycle1"/>
    <dgm:cxn modelId="{DDC3002E-9D9A-AA4F-B044-7FACE6A26AD3}" type="presOf" srcId="{A59A4347-87D5-C847-8F66-B51011B10BE4}" destId="{4DF44826-EF7A-7D49-B6B6-2BB3B4A4BB85}" srcOrd="0" destOrd="0" presId="urn:microsoft.com/office/officeart/2005/8/layout/cycle1"/>
    <dgm:cxn modelId="{AAF4EF2F-2144-E341-95A6-1735563AF41A}" type="presOf" srcId="{48757B74-850E-9141-9FBE-A1C3EE597BF3}" destId="{6700D198-C796-2542-AF0F-2736AEB1DBF9}" srcOrd="0" destOrd="0" presId="urn:microsoft.com/office/officeart/2005/8/layout/cycle1"/>
    <dgm:cxn modelId="{FDB2EE35-E9FC-754A-8FB3-354C8B79198E}" type="presOf" srcId="{43304081-5060-974A-89DB-43A7D5C39C65}" destId="{22C412F3-6A77-A64C-912D-8CE54219009F}" srcOrd="0" destOrd="0" presId="urn:microsoft.com/office/officeart/2005/8/layout/cycle1"/>
    <dgm:cxn modelId="{6ABA3E5D-E479-374B-9B28-F531EE7B3B14}" type="presOf" srcId="{8BDFA4B1-6250-9848-8ABA-0726338245CA}" destId="{A0EB9BDC-3199-0A44-86CA-5056F7FE379D}" srcOrd="0" destOrd="0" presId="urn:microsoft.com/office/officeart/2005/8/layout/cycle1"/>
    <dgm:cxn modelId="{8D32CC5E-2193-624B-A473-5779E1159CB8}" srcId="{C869042F-BCD3-474A-9879-402BDFC88205}" destId="{8BDFA4B1-6250-9848-8ABA-0726338245CA}" srcOrd="1" destOrd="0" parTransId="{B1CE970D-C6F7-2248-A04B-8CD57A64C120}" sibTransId="{ED66C5B2-3277-2C4D-96AC-2B1BE6B6BDAC}"/>
    <dgm:cxn modelId="{F906AEA2-4850-2940-AD73-73E2E7316260}" srcId="{C869042F-BCD3-474A-9879-402BDFC88205}" destId="{A59A4347-87D5-C847-8F66-B51011B10BE4}" srcOrd="2" destOrd="0" parTransId="{7561D6E6-0F67-1D41-8AC7-F9A92E081789}" sibTransId="{00BEB021-74F7-4D43-98B9-D43AA282D283}"/>
    <dgm:cxn modelId="{85008DBF-106C-1348-AA40-5AE858C1CD07}" type="presOf" srcId="{C869042F-BCD3-474A-9879-402BDFC88205}" destId="{2FA3A9CE-C6DB-A44F-9735-E828BB007685}" srcOrd="0" destOrd="0" presId="urn:microsoft.com/office/officeart/2005/8/layout/cycle1"/>
    <dgm:cxn modelId="{4257FFE9-2221-3742-AC69-DA7E51096620}" srcId="{C869042F-BCD3-474A-9879-402BDFC88205}" destId="{43304081-5060-974A-89DB-43A7D5C39C65}" srcOrd="3" destOrd="0" parTransId="{392081A4-ADF3-4C42-8BED-5025E76670F0}" sibTransId="{48757B74-850E-9141-9FBE-A1C3EE597BF3}"/>
    <dgm:cxn modelId="{E986A6EA-67B6-B142-9DF1-9D4F68848E02}" srcId="{C869042F-BCD3-474A-9879-402BDFC88205}" destId="{36248618-7805-0040-BC07-18ED2C74E9A3}" srcOrd="0" destOrd="0" parTransId="{E3C653F3-1E55-F543-982A-7E992D2B52F4}" sibTransId="{F1A1CC13-2621-0844-88A1-CCC8738B99A8}"/>
    <dgm:cxn modelId="{69ABD5F4-2075-F345-B046-74C59C797904}" type="presOf" srcId="{00BEB021-74F7-4D43-98B9-D43AA282D283}" destId="{53CE8DA1-03BF-4349-BF12-3BB1155B4FFC}" srcOrd="0" destOrd="0" presId="urn:microsoft.com/office/officeart/2005/8/layout/cycle1"/>
    <dgm:cxn modelId="{8109CCFD-DC4C-0344-84FB-615532F3CB6E}" type="presOf" srcId="{F1A1CC13-2621-0844-88A1-CCC8738B99A8}" destId="{47B6AACF-6097-D142-BEA7-5C32A852EEDC}" srcOrd="0" destOrd="0" presId="urn:microsoft.com/office/officeart/2005/8/layout/cycle1"/>
    <dgm:cxn modelId="{A188B889-DB11-B24B-9904-11A1B26BCD46}" type="presParOf" srcId="{2FA3A9CE-C6DB-A44F-9735-E828BB007685}" destId="{60A5B27D-1766-F348-945C-5F4B354708B9}" srcOrd="0" destOrd="0" presId="urn:microsoft.com/office/officeart/2005/8/layout/cycle1"/>
    <dgm:cxn modelId="{A6826645-956A-F74F-89E6-64602005AFB1}" type="presParOf" srcId="{2FA3A9CE-C6DB-A44F-9735-E828BB007685}" destId="{2EA78C42-36D0-304B-8A2B-8CE791102499}" srcOrd="1" destOrd="0" presId="urn:microsoft.com/office/officeart/2005/8/layout/cycle1"/>
    <dgm:cxn modelId="{23E40573-935C-DB46-931B-D1B4DC4EC5F0}" type="presParOf" srcId="{2FA3A9CE-C6DB-A44F-9735-E828BB007685}" destId="{47B6AACF-6097-D142-BEA7-5C32A852EEDC}" srcOrd="2" destOrd="0" presId="urn:microsoft.com/office/officeart/2005/8/layout/cycle1"/>
    <dgm:cxn modelId="{3050CFCA-EC0B-A84E-B301-0EE08C8C437F}" type="presParOf" srcId="{2FA3A9CE-C6DB-A44F-9735-E828BB007685}" destId="{724304E7-69B3-3744-AB07-CDB01E22C47A}" srcOrd="3" destOrd="0" presId="urn:microsoft.com/office/officeart/2005/8/layout/cycle1"/>
    <dgm:cxn modelId="{B3239412-8626-7D46-A33D-48E690435F31}" type="presParOf" srcId="{2FA3A9CE-C6DB-A44F-9735-E828BB007685}" destId="{A0EB9BDC-3199-0A44-86CA-5056F7FE379D}" srcOrd="4" destOrd="0" presId="urn:microsoft.com/office/officeart/2005/8/layout/cycle1"/>
    <dgm:cxn modelId="{EEFE179E-A0C2-8043-814A-028743844E46}" type="presParOf" srcId="{2FA3A9CE-C6DB-A44F-9735-E828BB007685}" destId="{0E71173A-8F7D-0D43-834F-5CA96399457C}" srcOrd="5" destOrd="0" presId="urn:microsoft.com/office/officeart/2005/8/layout/cycle1"/>
    <dgm:cxn modelId="{62CDCBE9-6B07-BD49-A879-1281A95A2AD4}" type="presParOf" srcId="{2FA3A9CE-C6DB-A44F-9735-E828BB007685}" destId="{90EDDE12-D7A2-694D-8B4E-4796A520A743}" srcOrd="6" destOrd="0" presId="urn:microsoft.com/office/officeart/2005/8/layout/cycle1"/>
    <dgm:cxn modelId="{C4635782-7AB8-CD4F-8DEC-5B3F75C58F16}" type="presParOf" srcId="{2FA3A9CE-C6DB-A44F-9735-E828BB007685}" destId="{4DF44826-EF7A-7D49-B6B6-2BB3B4A4BB85}" srcOrd="7" destOrd="0" presId="urn:microsoft.com/office/officeart/2005/8/layout/cycle1"/>
    <dgm:cxn modelId="{6CFB774E-F572-A24E-AA9C-C083C56D0012}" type="presParOf" srcId="{2FA3A9CE-C6DB-A44F-9735-E828BB007685}" destId="{53CE8DA1-03BF-4349-BF12-3BB1155B4FFC}" srcOrd="8" destOrd="0" presId="urn:microsoft.com/office/officeart/2005/8/layout/cycle1"/>
    <dgm:cxn modelId="{9CD27A00-1101-3B49-94C5-C7F856AB6CA4}" type="presParOf" srcId="{2FA3A9CE-C6DB-A44F-9735-E828BB007685}" destId="{BD110DE8-6A26-F245-A18E-1F961F548789}" srcOrd="9" destOrd="0" presId="urn:microsoft.com/office/officeart/2005/8/layout/cycle1"/>
    <dgm:cxn modelId="{35756E8F-B4BA-A042-B5D5-A477738A6BA1}" type="presParOf" srcId="{2FA3A9CE-C6DB-A44F-9735-E828BB007685}" destId="{22C412F3-6A77-A64C-912D-8CE54219009F}" srcOrd="10" destOrd="0" presId="urn:microsoft.com/office/officeart/2005/8/layout/cycle1"/>
    <dgm:cxn modelId="{D7D771B1-E18C-6846-8CCE-3BBF95521721}" type="presParOf" srcId="{2FA3A9CE-C6DB-A44F-9735-E828BB007685}" destId="{6700D198-C796-2542-AF0F-2736AEB1DBF9}"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F353224-FC45-DD4A-9148-240A35FF5CE6}" type="doc">
      <dgm:prSet loTypeId="urn:microsoft.com/office/officeart/2005/8/layout/process1" loCatId="" qsTypeId="urn:microsoft.com/office/officeart/2005/8/quickstyle/simple1" qsCatId="simple" csTypeId="urn:microsoft.com/office/officeart/2005/8/colors/accent1_2" csCatId="accent1" phldr="1"/>
      <dgm:spPr/>
    </dgm:pt>
    <dgm:pt modelId="{A72EE74C-6D13-7D4A-A62E-C76F16B9E4D5}">
      <dgm:prSet phldrT="[Text]" custT="1"/>
      <dgm:spPr/>
      <dgm:t>
        <a:bodyPr/>
        <a:lstStyle/>
        <a:p>
          <a:pPr>
            <a:lnSpc>
              <a:spcPct val="100000"/>
            </a:lnSpc>
          </a:pPr>
          <a:r>
            <a:rPr lang="en-US" sz="1400" b="1" dirty="0"/>
            <a:t>1. </a:t>
          </a:r>
          <a:br>
            <a:rPr lang="en-US" sz="1400" b="1" dirty="0"/>
          </a:br>
          <a:r>
            <a:rPr lang="en-US" sz="1400" b="1" dirty="0"/>
            <a:t>BUILD PREREQUISITES</a:t>
          </a:r>
        </a:p>
      </dgm:t>
    </dgm:pt>
    <dgm:pt modelId="{8C512A39-5193-2648-83EE-3C39657DA012}" type="parTrans" cxnId="{196ECE90-F03F-5D42-B8E4-9A680E08DD0A}">
      <dgm:prSet/>
      <dgm:spPr/>
      <dgm:t>
        <a:bodyPr/>
        <a:lstStyle/>
        <a:p>
          <a:endParaRPr lang="en-US"/>
        </a:p>
      </dgm:t>
    </dgm:pt>
    <dgm:pt modelId="{8B1C2D18-D859-7441-A98A-43D66B80B944}" type="sibTrans" cxnId="{196ECE90-F03F-5D42-B8E4-9A680E08DD0A}">
      <dgm:prSet/>
      <dgm:spPr>
        <a:solidFill>
          <a:schemeClr val="tx2">
            <a:lumMod val="60000"/>
            <a:lumOff val="40000"/>
          </a:schemeClr>
        </a:solidFill>
      </dgm:spPr>
      <dgm:t>
        <a:bodyPr/>
        <a:lstStyle/>
        <a:p>
          <a:endParaRPr lang="en-US"/>
        </a:p>
      </dgm:t>
    </dgm:pt>
    <dgm:pt modelId="{61AD9B29-A5C1-754B-828A-B646C401B4FC}">
      <dgm:prSet phldrT="[Text]" custT="1"/>
      <dgm:spPr/>
      <dgm:t>
        <a:bodyPr/>
        <a:lstStyle/>
        <a:p>
          <a:pPr>
            <a:lnSpc>
              <a:spcPct val="100000"/>
            </a:lnSpc>
          </a:pPr>
          <a:r>
            <a:rPr lang="en-US" sz="1400" b="1" dirty="0"/>
            <a:t>2. </a:t>
          </a:r>
          <a:br>
            <a:rPr lang="en-US" sz="1400" b="1" dirty="0"/>
          </a:br>
          <a:r>
            <a:rPr lang="en-US" sz="1400" b="1" dirty="0"/>
            <a:t>IDENTIFY KEY ELEMENTS</a:t>
          </a:r>
        </a:p>
      </dgm:t>
    </dgm:pt>
    <dgm:pt modelId="{980F53C7-B18D-D544-89AB-830179AE5868}" type="parTrans" cxnId="{9FFAF713-D228-3B44-8D8D-C331E953284C}">
      <dgm:prSet/>
      <dgm:spPr/>
      <dgm:t>
        <a:bodyPr/>
        <a:lstStyle/>
        <a:p>
          <a:endParaRPr lang="en-US"/>
        </a:p>
      </dgm:t>
    </dgm:pt>
    <dgm:pt modelId="{ED5C7170-5F91-F944-A1F1-0541B88E1466}" type="sibTrans" cxnId="{9FFAF713-D228-3B44-8D8D-C331E953284C}">
      <dgm:prSet/>
      <dgm:spPr>
        <a:solidFill>
          <a:schemeClr val="tx2">
            <a:lumMod val="60000"/>
            <a:lumOff val="40000"/>
          </a:schemeClr>
        </a:solidFill>
      </dgm:spPr>
      <dgm:t>
        <a:bodyPr/>
        <a:lstStyle/>
        <a:p>
          <a:endParaRPr lang="en-US"/>
        </a:p>
      </dgm:t>
    </dgm:pt>
    <dgm:pt modelId="{DBDA8D69-1B6E-CE40-A47F-CCAD89356DA1}">
      <dgm:prSet phldrT="[Text]" custT="1"/>
      <dgm:spPr/>
      <dgm:t>
        <a:bodyPr/>
        <a:lstStyle/>
        <a:p>
          <a:pPr>
            <a:lnSpc>
              <a:spcPct val="100000"/>
            </a:lnSpc>
          </a:pPr>
          <a:r>
            <a:rPr lang="en-US" sz="1400" b="1" dirty="0"/>
            <a:t>3. </a:t>
          </a:r>
          <a:br>
            <a:rPr lang="en-US" sz="1400" b="1" dirty="0"/>
          </a:br>
          <a:r>
            <a:rPr lang="en-US" sz="1400" b="1" dirty="0"/>
            <a:t>BUILD YOUR FLYWHEEL</a:t>
          </a:r>
        </a:p>
      </dgm:t>
    </dgm:pt>
    <dgm:pt modelId="{6DAE7C7A-C67A-4349-B4B7-7847C709F513}" type="parTrans" cxnId="{87CA35FA-7DCD-EA48-ADC4-CB24DBB39D99}">
      <dgm:prSet/>
      <dgm:spPr/>
      <dgm:t>
        <a:bodyPr/>
        <a:lstStyle/>
        <a:p>
          <a:endParaRPr lang="en-US"/>
        </a:p>
      </dgm:t>
    </dgm:pt>
    <dgm:pt modelId="{FAFD1D10-27FF-984D-A2F0-AF6BBA0941C9}" type="sibTrans" cxnId="{87CA35FA-7DCD-EA48-ADC4-CB24DBB39D99}">
      <dgm:prSet/>
      <dgm:spPr/>
      <dgm:t>
        <a:bodyPr/>
        <a:lstStyle/>
        <a:p>
          <a:endParaRPr lang="en-US"/>
        </a:p>
      </dgm:t>
    </dgm:pt>
    <dgm:pt modelId="{4E4F713F-7175-D94B-8E07-BBB49D8551E6}" type="pres">
      <dgm:prSet presAssocID="{3F353224-FC45-DD4A-9148-240A35FF5CE6}" presName="Name0" presStyleCnt="0">
        <dgm:presLayoutVars>
          <dgm:dir/>
          <dgm:resizeHandles val="exact"/>
        </dgm:presLayoutVars>
      </dgm:prSet>
      <dgm:spPr/>
    </dgm:pt>
    <dgm:pt modelId="{303EFF0D-7B03-5A47-82F3-378E97F6E52C}" type="pres">
      <dgm:prSet presAssocID="{A72EE74C-6D13-7D4A-A62E-C76F16B9E4D5}" presName="node" presStyleLbl="node1" presStyleIdx="0" presStyleCnt="3" custScaleX="38717" custScaleY="64528">
        <dgm:presLayoutVars>
          <dgm:bulletEnabled val="1"/>
        </dgm:presLayoutVars>
      </dgm:prSet>
      <dgm:spPr>
        <a:prstGeom prst="ellipse">
          <a:avLst/>
        </a:prstGeom>
      </dgm:spPr>
    </dgm:pt>
    <dgm:pt modelId="{1CF7BECE-E3AC-3242-8967-AAFD1E84F5CF}" type="pres">
      <dgm:prSet presAssocID="{8B1C2D18-D859-7441-A98A-43D66B80B944}" presName="sibTrans" presStyleLbl="sibTrans2D1" presStyleIdx="0" presStyleCnt="2" custScaleY="37082"/>
      <dgm:spPr/>
    </dgm:pt>
    <dgm:pt modelId="{9FDC8B1E-41EE-C64A-A6ED-73A70EBEE02C}" type="pres">
      <dgm:prSet presAssocID="{8B1C2D18-D859-7441-A98A-43D66B80B944}" presName="connectorText" presStyleLbl="sibTrans2D1" presStyleIdx="0" presStyleCnt="2"/>
      <dgm:spPr/>
    </dgm:pt>
    <dgm:pt modelId="{2A0D5089-B8C2-AE44-8CF8-06ABC342233B}" type="pres">
      <dgm:prSet presAssocID="{61AD9B29-A5C1-754B-828A-B646C401B4FC}" presName="node" presStyleLbl="node1" presStyleIdx="1" presStyleCnt="3" custScaleX="38717" custScaleY="64528">
        <dgm:presLayoutVars>
          <dgm:bulletEnabled val="1"/>
        </dgm:presLayoutVars>
      </dgm:prSet>
      <dgm:spPr>
        <a:prstGeom prst="ellipse">
          <a:avLst/>
        </a:prstGeom>
      </dgm:spPr>
    </dgm:pt>
    <dgm:pt modelId="{648A85B7-1AED-F443-97DB-DC73AF70D5BE}" type="pres">
      <dgm:prSet presAssocID="{ED5C7170-5F91-F944-A1F1-0541B88E1466}" presName="sibTrans" presStyleLbl="sibTrans2D1" presStyleIdx="1" presStyleCnt="2" custScaleY="37082"/>
      <dgm:spPr/>
    </dgm:pt>
    <dgm:pt modelId="{71CAC55F-EFFE-3743-A528-AA606F01BFFA}" type="pres">
      <dgm:prSet presAssocID="{ED5C7170-5F91-F944-A1F1-0541B88E1466}" presName="connectorText" presStyleLbl="sibTrans2D1" presStyleIdx="1" presStyleCnt="2"/>
      <dgm:spPr/>
    </dgm:pt>
    <dgm:pt modelId="{F9574B16-14AB-424B-BE04-31809BEE68BC}" type="pres">
      <dgm:prSet presAssocID="{DBDA8D69-1B6E-CE40-A47F-CCAD89356DA1}" presName="node" presStyleLbl="node1" presStyleIdx="2" presStyleCnt="3" custScaleX="38717" custScaleY="64528">
        <dgm:presLayoutVars>
          <dgm:bulletEnabled val="1"/>
        </dgm:presLayoutVars>
      </dgm:prSet>
      <dgm:spPr>
        <a:prstGeom prst="ellipse">
          <a:avLst/>
        </a:prstGeom>
      </dgm:spPr>
    </dgm:pt>
  </dgm:ptLst>
  <dgm:cxnLst>
    <dgm:cxn modelId="{9FFAF713-D228-3B44-8D8D-C331E953284C}" srcId="{3F353224-FC45-DD4A-9148-240A35FF5CE6}" destId="{61AD9B29-A5C1-754B-828A-B646C401B4FC}" srcOrd="1" destOrd="0" parTransId="{980F53C7-B18D-D544-89AB-830179AE5868}" sibTransId="{ED5C7170-5F91-F944-A1F1-0541B88E1466}"/>
    <dgm:cxn modelId="{BF39BA25-9B0C-684F-A867-7821A68AB15D}" type="presOf" srcId="{8B1C2D18-D859-7441-A98A-43D66B80B944}" destId="{9FDC8B1E-41EE-C64A-A6ED-73A70EBEE02C}" srcOrd="1" destOrd="0" presId="urn:microsoft.com/office/officeart/2005/8/layout/process1"/>
    <dgm:cxn modelId="{C6E9DE33-4679-1548-881A-8D12ABD96E04}" type="presOf" srcId="{DBDA8D69-1B6E-CE40-A47F-CCAD89356DA1}" destId="{F9574B16-14AB-424B-BE04-31809BEE68BC}" srcOrd="0" destOrd="0" presId="urn:microsoft.com/office/officeart/2005/8/layout/process1"/>
    <dgm:cxn modelId="{ECF30D65-AE01-324E-9695-855B4084BED5}" type="presOf" srcId="{ED5C7170-5F91-F944-A1F1-0541B88E1466}" destId="{71CAC55F-EFFE-3743-A528-AA606F01BFFA}" srcOrd="1" destOrd="0" presId="urn:microsoft.com/office/officeart/2005/8/layout/process1"/>
    <dgm:cxn modelId="{A0B4B373-E7DD-0543-BCB7-3EC02FD62F00}" type="presOf" srcId="{ED5C7170-5F91-F944-A1F1-0541B88E1466}" destId="{648A85B7-1AED-F443-97DB-DC73AF70D5BE}" srcOrd="0" destOrd="0" presId="urn:microsoft.com/office/officeart/2005/8/layout/process1"/>
    <dgm:cxn modelId="{196ECE90-F03F-5D42-B8E4-9A680E08DD0A}" srcId="{3F353224-FC45-DD4A-9148-240A35FF5CE6}" destId="{A72EE74C-6D13-7D4A-A62E-C76F16B9E4D5}" srcOrd="0" destOrd="0" parTransId="{8C512A39-5193-2648-83EE-3C39657DA012}" sibTransId="{8B1C2D18-D859-7441-A98A-43D66B80B944}"/>
    <dgm:cxn modelId="{8DA17AB9-3C21-EF49-A388-E1EA6D4630C4}" type="presOf" srcId="{3F353224-FC45-DD4A-9148-240A35FF5CE6}" destId="{4E4F713F-7175-D94B-8E07-BBB49D8551E6}" srcOrd="0" destOrd="0" presId="urn:microsoft.com/office/officeart/2005/8/layout/process1"/>
    <dgm:cxn modelId="{A38C28C1-3369-2D43-A30D-4D8AF8734CCC}" type="presOf" srcId="{61AD9B29-A5C1-754B-828A-B646C401B4FC}" destId="{2A0D5089-B8C2-AE44-8CF8-06ABC342233B}" srcOrd="0" destOrd="0" presId="urn:microsoft.com/office/officeart/2005/8/layout/process1"/>
    <dgm:cxn modelId="{23D944E8-CDED-9E4D-B39F-06FDB31526AE}" type="presOf" srcId="{A72EE74C-6D13-7D4A-A62E-C76F16B9E4D5}" destId="{303EFF0D-7B03-5A47-82F3-378E97F6E52C}" srcOrd="0" destOrd="0" presId="urn:microsoft.com/office/officeart/2005/8/layout/process1"/>
    <dgm:cxn modelId="{87CA35FA-7DCD-EA48-ADC4-CB24DBB39D99}" srcId="{3F353224-FC45-DD4A-9148-240A35FF5CE6}" destId="{DBDA8D69-1B6E-CE40-A47F-CCAD89356DA1}" srcOrd="2" destOrd="0" parTransId="{6DAE7C7A-C67A-4349-B4B7-7847C709F513}" sibTransId="{FAFD1D10-27FF-984D-A2F0-AF6BBA0941C9}"/>
    <dgm:cxn modelId="{F46EA5FA-B4DD-3444-B2EE-C3C1C25C4F25}" type="presOf" srcId="{8B1C2D18-D859-7441-A98A-43D66B80B944}" destId="{1CF7BECE-E3AC-3242-8967-AAFD1E84F5CF}" srcOrd="0" destOrd="0" presId="urn:microsoft.com/office/officeart/2005/8/layout/process1"/>
    <dgm:cxn modelId="{417AB551-80E4-A944-BB7E-585CC25CDA16}" type="presParOf" srcId="{4E4F713F-7175-D94B-8E07-BBB49D8551E6}" destId="{303EFF0D-7B03-5A47-82F3-378E97F6E52C}" srcOrd="0" destOrd="0" presId="urn:microsoft.com/office/officeart/2005/8/layout/process1"/>
    <dgm:cxn modelId="{CAD0F028-F88C-1E4C-99D8-9508473A5543}" type="presParOf" srcId="{4E4F713F-7175-D94B-8E07-BBB49D8551E6}" destId="{1CF7BECE-E3AC-3242-8967-AAFD1E84F5CF}" srcOrd="1" destOrd="0" presId="urn:microsoft.com/office/officeart/2005/8/layout/process1"/>
    <dgm:cxn modelId="{8A2D7B59-0BA1-3B40-8F79-871A1B9FDB82}" type="presParOf" srcId="{1CF7BECE-E3AC-3242-8967-AAFD1E84F5CF}" destId="{9FDC8B1E-41EE-C64A-A6ED-73A70EBEE02C}" srcOrd="0" destOrd="0" presId="urn:microsoft.com/office/officeart/2005/8/layout/process1"/>
    <dgm:cxn modelId="{68ABC73C-C94A-4F41-845C-B18E8D6C6EF9}" type="presParOf" srcId="{4E4F713F-7175-D94B-8E07-BBB49D8551E6}" destId="{2A0D5089-B8C2-AE44-8CF8-06ABC342233B}" srcOrd="2" destOrd="0" presId="urn:microsoft.com/office/officeart/2005/8/layout/process1"/>
    <dgm:cxn modelId="{D54A6598-0621-BA4D-AAF9-BAA4411620B1}" type="presParOf" srcId="{4E4F713F-7175-D94B-8E07-BBB49D8551E6}" destId="{648A85B7-1AED-F443-97DB-DC73AF70D5BE}" srcOrd="3" destOrd="0" presId="urn:microsoft.com/office/officeart/2005/8/layout/process1"/>
    <dgm:cxn modelId="{38454A45-1328-484D-BE39-F96A2E85D758}" type="presParOf" srcId="{648A85B7-1AED-F443-97DB-DC73AF70D5BE}" destId="{71CAC55F-EFFE-3743-A528-AA606F01BFFA}" srcOrd="0" destOrd="0" presId="urn:microsoft.com/office/officeart/2005/8/layout/process1"/>
    <dgm:cxn modelId="{76952427-C591-4C40-AFFB-131B324647C5}" type="presParOf" srcId="{4E4F713F-7175-D94B-8E07-BBB49D8551E6}" destId="{F9574B16-14AB-424B-BE04-31809BEE68B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1E0D42-3329-984D-9B5D-9F2EAE18860E}"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US"/>
        </a:p>
      </dgm:t>
    </dgm:pt>
    <dgm:pt modelId="{4A3FDE86-5735-6B48-9789-B6C2B777A12F}">
      <dgm:prSet phldrT="[Text]" custT="1"/>
      <dgm:spPr>
        <a:solidFill>
          <a:schemeClr val="accent4"/>
        </a:solidFill>
      </dgm:spPr>
      <dgm:t>
        <a:bodyPr/>
        <a:lstStyle/>
        <a:p>
          <a:r>
            <a:rPr lang="en-US" sz="2000" b="1" dirty="0"/>
            <a:t>MARKET</a:t>
          </a:r>
        </a:p>
      </dgm:t>
    </dgm:pt>
    <dgm:pt modelId="{E1979622-8E58-8D46-8BD9-19063F3491ED}" type="parTrans" cxnId="{9F595920-8811-904C-B1BA-F1E0DFFD659D}">
      <dgm:prSet/>
      <dgm:spPr/>
      <dgm:t>
        <a:bodyPr/>
        <a:lstStyle/>
        <a:p>
          <a:endParaRPr lang="en-US" sz="1600" b="1"/>
        </a:p>
      </dgm:t>
    </dgm:pt>
    <dgm:pt modelId="{37DE3DAB-D0D8-0143-AA6D-F565E56DEE09}" type="sibTrans" cxnId="{9F595920-8811-904C-B1BA-F1E0DFFD659D}">
      <dgm:prSet custT="1"/>
      <dgm:spPr>
        <a:solidFill>
          <a:schemeClr val="tx2">
            <a:lumMod val="60000"/>
            <a:lumOff val="40000"/>
          </a:schemeClr>
        </a:solidFill>
        <a:ln>
          <a:noFill/>
        </a:ln>
      </dgm:spPr>
      <dgm:t>
        <a:bodyPr/>
        <a:lstStyle/>
        <a:p>
          <a:endParaRPr lang="en-US" sz="1400" b="1"/>
        </a:p>
      </dgm:t>
    </dgm:pt>
    <dgm:pt modelId="{18DC46CF-54C6-804B-869F-F44850C59D42}">
      <dgm:prSet phldrT="[Text]" custT="1"/>
      <dgm:spPr>
        <a:solidFill>
          <a:schemeClr val="accent4"/>
        </a:solidFill>
      </dgm:spPr>
      <dgm:t>
        <a:bodyPr/>
        <a:lstStyle/>
        <a:p>
          <a:r>
            <a:rPr lang="en-US" sz="2000" b="1" dirty="0"/>
            <a:t>PRODUCT</a:t>
          </a:r>
        </a:p>
      </dgm:t>
    </dgm:pt>
    <dgm:pt modelId="{C35C4F36-826D-CC42-96F1-919880F9A338}" type="parTrans" cxnId="{111B0286-D98D-FE4D-BE06-7E034A7183FC}">
      <dgm:prSet/>
      <dgm:spPr/>
      <dgm:t>
        <a:bodyPr/>
        <a:lstStyle/>
        <a:p>
          <a:endParaRPr lang="en-US" sz="1600" b="1"/>
        </a:p>
      </dgm:t>
    </dgm:pt>
    <dgm:pt modelId="{D4AC921A-E5ED-694B-B9F0-606DE4DE2A6E}" type="sibTrans" cxnId="{111B0286-D98D-FE4D-BE06-7E034A7183FC}">
      <dgm:prSet custT="1"/>
      <dgm:spPr>
        <a:solidFill>
          <a:schemeClr val="tx2">
            <a:lumMod val="60000"/>
            <a:lumOff val="40000"/>
          </a:schemeClr>
        </a:solidFill>
        <a:ln>
          <a:noFill/>
        </a:ln>
      </dgm:spPr>
      <dgm:t>
        <a:bodyPr/>
        <a:lstStyle/>
        <a:p>
          <a:endParaRPr lang="en-US" sz="1400" b="1"/>
        </a:p>
      </dgm:t>
    </dgm:pt>
    <dgm:pt modelId="{DF321995-4A61-674F-8866-B018CD04C110}">
      <dgm:prSet phldrT="[Text]" custT="1"/>
      <dgm:spPr>
        <a:solidFill>
          <a:schemeClr val="accent4"/>
        </a:solidFill>
      </dgm:spPr>
      <dgm:t>
        <a:bodyPr/>
        <a:lstStyle/>
        <a:p>
          <a:r>
            <a:rPr lang="en-US" sz="2000" b="1" dirty="0"/>
            <a:t>CHANNEL</a:t>
          </a:r>
        </a:p>
      </dgm:t>
    </dgm:pt>
    <dgm:pt modelId="{1774F44A-6527-674A-9AAC-15A7C2C7E5CB}" type="parTrans" cxnId="{C4026CE4-B3CD-3C44-BC0A-BC66AEBAAE5E}">
      <dgm:prSet/>
      <dgm:spPr/>
      <dgm:t>
        <a:bodyPr/>
        <a:lstStyle/>
        <a:p>
          <a:endParaRPr lang="en-US" sz="1600" b="1"/>
        </a:p>
      </dgm:t>
    </dgm:pt>
    <dgm:pt modelId="{956732D2-2D39-814D-A5C5-614725C3AD7D}" type="sibTrans" cxnId="{C4026CE4-B3CD-3C44-BC0A-BC66AEBAAE5E}">
      <dgm:prSet custT="1"/>
      <dgm:spPr>
        <a:solidFill>
          <a:schemeClr val="tx2">
            <a:lumMod val="60000"/>
            <a:lumOff val="40000"/>
          </a:schemeClr>
        </a:solidFill>
        <a:ln>
          <a:noFill/>
        </a:ln>
      </dgm:spPr>
      <dgm:t>
        <a:bodyPr/>
        <a:lstStyle/>
        <a:p>
          <a:endParaRPr lang="en-US" sz="1400" b="1"/>
        </a:p>
      </dgm:t>
    </dgm:pt>
    <dgm:pt modelId="{5C6D10FE-D904-254A-BB3B-4E2BD634B06D}">
      <dgm:prSet phldrT="[Text]" custT="1"/>
      <dgm:spPr>
        <a:solidFill>
          <a:schemeClr val="accent4"/>
        </a:solidFill>
      </dgm:spPr>
      <dgm:t>
        <a:bodyPr/>
        <a:lstStyle/>
        <a:p>
          <a:r>
            <a:rPr lang="en-US" sz="2000" b="1" dirty="0"/>
            <a:t>MODEL</a:t>
          </a:r>
        </a:p>
      </dgm:t>
    </dgm:pt>
    <dgm:pt modelId="{BFCB6841-7C4C-FE42-AC9C-ADFC38A00CEB}" type="parTrans" cxnId="{87786F4A-3E73-1C49-82C2-98D90727EA95}">
      <dgm:prSet/>
      <dgm:spPr/>
      <dgm:t>
        <a:bodyPr/>
        <a:lstStyle/>
        <a:p>
          <a:endParaRPr lang="en-US" sz="1600" b="1"/>
        </a:p>
      </dgm:t>
    </dgm:pt>
    <dgm:pt modelId="{6CD44692-BCDF-8043-A133-2618F9D45033}" type="sibTrans" cxnId="{87786F4A-3E73-1C49-82C2-98D90727EA95}">
      <dgm:prSet custT="1"/>
      <dgm:spPr>
        <a:solidFill>
          <a:schemeClr val="tx2">
            <a:lumMod val="60000"/>
            <a:lumOff val="40000"/>
          </a:schemeClr>
        </a:solidFill>
        <a:ln>
          <a:noFill/>
        </a:ln>
      </dgm:spPr>
      <dgm:t>
        <a:bodyPr/>
        <a:lstStyle/>
        <a:p>
          <a:endParaRPr lang="en-US" sz="1400" b="1"/>
        </a:p>
      </dgm:t>
    </dgm:pt>
    <dgm:pt modelId="{575A50FE-926C-4E4A-AE41-4AAE827AE0A6}" type="pres">
      <dgm:prSet presAssocID="{DE1E0D42-3329-984D-9B5D-9F2EAE18860E}" presName="cycleMatrixDiagram" presStyleCnt="0">
        <dgm:presLayoutVars>
          <dgm:chMax val="1"/>
          <dgm:dir/>
          <dgm:animLvl val="lvl"/>
          <dgm:resizeHandles val="exact"/>
        </dgm:presLayoutVars>
      </dgm:prSet>
      <dgm:spPr/>
    </dgm:pt>
    <dgm:pt modelId="{280A24F8-BE6E-D644-8DB9-793C951CCD4D}" type="pres">
      <dgm:prSet presAssocID="{DE1E0D42-3329-984D-9B5D-9F2EAE18860E}" presName="children" presStyleCnt="0"/>
      <dgm:spPr/>
    </dgm:pt>
    <dgm:pt modelId="{FD706E62-EB05-BE4F-BC59-FA0586DCFC78}" type="pres">
      <dgm:prSet presAssocID="{DE1E0D42-3329-984D-9B5D-9F2EAE18860E}" presName="childPlaceholder" presStyleCnt="0"/>
      <dgm:spPr/>
    </dgm:pt>
    <dgm:pt modelId="{DEC36F69-FA65-754D-AE1F-62DF2F41087C}" type="pres">
      <dgm:prSet presAssocID="{DE1E0D42-3329-984D-9B5D-9F2EAE18860E}" presName="circle" presStyleCnt="0"/>
      <dgm:spPr/>
    </dgm:pt>
    <dgm:pt modelId="{9A86F308-8D16-3B41-842A-86B43126839A}" type="pres">
      <dgm:prSet presAssocID="{DE1E0D42-3329-984D-9B5D-9F2EAE18860E}" presName="quadrant1" presStyleLbl="node1" presStyleIdx="0" presStyleCnt="4">
        <dgm:presLayoutVars>
          <dgm:chMax val="1"/>
          <dgm:bulletEnabled val="1"/>
        </dgm:presLayoutVars>
      </dgm:prSet>
      <dgm:spPr/>
    </dgm:pt>
    <dgm:pt modelId="{DBADF925-493B-6345-95B5-BB270BA818D7}" type="pres">
      <dgm:prSet presAssocID="{DE1E0D42-3329-984D-9B5D-9F2EAE18860E}" presName="quadrant2" presStyleLbl="node1" presStyleIdx="1" presStyleCnt="4">
        <dgm:presLayoutVars>
          <dgm:chMax val="1"/>
          <dgm:bulletEnabled val="1"/>
        </dgm:presLayoutVars>
      </dgm:prSet>
      <dgm:spPr/>
    </dgm:pt>
    <dgm:pt modelId="{FF26E323-17FE-3C49-9F3B-059A16E42954}" type="pres">
      <dgm:prSet presAssocID="{DE1E0D42-3329-984D-9B5D-9F2EAE18860E}" presName="quadrant3" presStyleLbl="node1" presStyleIdx="2" presStyleCnt="4">
        <dgm:presLayoutVars>
          <dgm:chMax val="1"/>
          <dgm:bulletEnabled val="1"/>
        </dgm:presLayoutVars>
      </dgm:prSet>
      <dgm:spPr/>
    </dgm:pt>
    <dgm:pt modelId="{80EEFC93-42FE-7849-80AC-79B7558D2C83}" type="pres">
      <dgm:prSet presAssocID="{DE1E0D42-3329-984D-9B5D-9F2EAE18860E}" presName="quadrant4" presStyleLbl="node1" presStyleIdx="3" presStyleCnt="4">
        <dgm:presLayoutVars>
          <dgm:chMax val="1"/>
          <dgm:bulletEnabled val="1"/>
        </dgm:presLayoutVars>
      </dgm:prSet>
      <dgm:spPr/>
    </dgm:pt>
    <dgm:pt modelId="{88339AAB-E7E4-AA48-A13F-BD748F91EF06}" type="pres">
      <dgm:prSet presAssocID="{DE1E0D42-3329-984D-9B5D-9F2EAE18860E}" presName="quadrantPlaceholder" presStyleCnt="0"/>
      <dgm:spPr/>
    </dgm:pt>
    <dgm:pt modelId="{5C11E46D-9C73-9940-9E2D-1BF539B5D61F}" type="pres">
      <dgm:prSet presAssocID="{DE1E0D42-3329-984D-9B5D-9F2EAE18860E}" presName="center1" presStyleLbl="fgShp" presStyleIdx="0" presStyleCnt="2" custAng="5400000" custScaleX="28886" custLinFactNeighborX="966" custLinFactNeighborY="-44704"/>
      <dgm:spPr>
        <a:prstGeom prst="upDownArrow">
          <a:avLst/>
        </a:prstGeom>
        <a:solidFill>
          <a:schemeClr val="tx2">
            <a:lumMod val="20000"/>
            <a:lumOff val="80000"/>
          </a:schemeClr>
        </a:solidFill>
        <a:ln>
          <a:noFill/>
        </a:ln>
      </dgm:spPr>
    </dgm:pt>
    <dgm:pt modelId="{BC51CFFB-374B-4345-B146-E0839638CF89}" type="pres">
      <dgm:prSet presAssocID="{DE1E0D42-3329-984D-9B5D-9F2EAE18860E}" presName="center2" presStyleLbl="fgShp" presStyleIdx="1" presStyleCnt="2" custScaleX="28888" custLinFactNeighborX="47781" custLinFactNeighborY="-17810"/>
      <dgm:spPr>
        <a:prstGeom prst="upDownArrow">
          <a:avLst/>
        </a:prstGeom>
        <a:solidFill>
          <a:schemeClr val="tx2">
            <a:lumMod val="20000"/>
            <a:lumOff val="80000"/>
          </a:schemeClr>
        </a:solidFill>
        <a:ln>
          <a:noFill/>
        </a:ln>
      </dgm:spPr>
    </dgm:pt>
  </dgm:ptLst>
  <dgm:cxnLst>
    <dgm:cxn modelId="{9F595920-8811-904C-B1BA-F1E0DFFD659D}" srcId="{DE1E0D42-3329-984D-9B5D-9F2EAE18860E}" destId="{4A3FDE86-5735-6B48-9789-B6C2B777A12F}" srcOrd="0" destOrd="0" parTransId="{E1979622-8E58-8D46-8BD9-19063F3491ED}" sibTransId="{37DE3DAB-D0D8-0143-AA6D-F565E56DEE09}"/>
    <dgm:cxn modelId="{38696620-4F64-3742-AF27-E5642B224BEF}" type="presOf" srcId="{4A3FDE86-5735-6B48-9789-B6C2B777A12F}" destId="{9A86F308-8D16-3B41-842A-86B43126839A}" srcOrd="0" destOrd="0" presId="urn:microsoft.com/office/officeart/2005/8/layout/cycle4"/>
    <dgm:cxn modelId="{87786F4A-3E73-1C49-82C2-98D90727EA95}" srcId="{DE1E0D42-3329-984D-9B5D-9F2EAE18860E}" destId="{5C6D10FE-D904-254A-BB3B-4E2BD634B06D}" srcOrd="3" destOrd="0" parTransId="{BFCB6841-7C4C-FE42-AC9C-ADFC38A00CEB}" sibTransId="{6CD44692-BCDF-8043-A133-2618F9D45033}"/>
    <dgm:cxn modelId="{2F4F7F68-F169-4448-A3BE-990E3133A035}" type="presOf" srcId="{5C6D10FE-D904-254A-BB3B-4E2BD634B06D}" destId="{80EEFC93-42FE-7849-80AC-79B7558D2C83}" srcOrd="0" destOrd="0" presId="urn:microsoft.com/office/officeart/2005/8/layout/cycle4"/>
    <dgm:cxn modelId="{111B0286-D98D-FE4D-BE06-7E034A7183FC}" srcId="{DE1E0D42-3329-984D-9B5D-9F2EAE18860E}" destId="{18DC46CF-54C6-804B-869F-F44850C59D42}" srcOrd="1" destOrd="0" parTransId="{C35C4F36-826D-CC42-96F1-919880F9A338}" sibTransId="{D4AC921A-E5ED-694B-B9F0-606DE4DE2A6E}"/>
    <dgm:cxn modelId="{82F2CEA1-C319-8742-8B36-45CCC28E31E0}" type="presOf" srcId="{18DC46CF-54C6-804B-869F-F44850C59D42}" destId="{DBADF925-493B-6345-95B5-BB270BA818D7}" srcOrd="0" destOrd="0" presId="urn:microsoft.com/office/officeart/2005/8/layout/cycle4"/>
    <dgm:cxn modelId="{E7F24DB2-76ED-EC4F-9EC4-EF6BF662EAE5}" type="presOf" srcId="{DF321995-4A61-674F-8866-B018CD04C110}" destId="{FF26E323-17FE-3C49-9F3B-059A16E42954}" srcOrd="0" destOrd="0" presId="urn:microsoft.com/office/officeart/2005/8/layout/cycle4"/>
    <dgm:cxn modelId="{C4026CE4-B3CD-3C44-BC0A-BC66AEBAAE5E}" srcId="{DE1E0D42-3329-984D-9B5D-9F2EAE18860E}" destId="{DF321995-4A61-674F-8866-B018CD04C110}" srcOrd="2" destOrd="0" parTransId="{1774F44A-6527-674A-9AAC-15A7C2C7E5CB}" sibTransId="{956732D2-2D39-814D-A5C5-614725C3AD7D}"/>
    <dgm:cxn modelId="{1E9C58E8-9657-2C43-BB53-55C1E09607B0}" type="presOf" srcId="{DE1E0D42-3329-984D-9B5D-9F2EAE18860E}" destId="{575A50FE-926C-4E4A-AE41-4AAE827AE0A6}" srcOrd="0" destOrd="0" presId="urn:microsoft.com/office/officeart/2005/8/layout/cycle4"/>
    <dgm:cxn modelId="{ED47F495-27D1-424E-BC9E-709C50AEBBF3}" type="presParOf" srcId="{575A50FE-926C-4E4A-AE41-4AAE827AE0A6}" destId="{280A24F8-BE6E-D644-8DB9-793C951CCD4D}" srcOrd="0" destOrd="0" presId="urn:microsoft.com/office/officeart/2005/8/layout/cycle4"/>
    <dgm:cxn modelId="{4077504E-46CC-D54C-BAC0-374109C09C87}" type="presParOf" srcId="{280A24F8-BE6E-D644-8DB9-793C951CCD4D}" destId="{FD706E62-EB05-BE4F-BC59-FA0586DCFC78}" srcOrd="0" destOrd="0" presId="urn:microsoft.com/office/officeart/2005/8/layout/cycle4"/>
    <dgm:cxn modelId="{A98890CA-A2CA-0940-AFC5-6008668A2D71}" type="presParOf" srcId="{575A50FE-926C-4E4A-AE41-4AAE827AE0A6}" destId="{DEC36F69-FA65-754D-AE1F-62DF2F41087C}" srcOrd="1" destOrd="0" presId="urn:microsoft.com/office/officeart/2005/8/layout/cycle4"/>
    <dgm:cxn modelId="{7C83CF44-0C59-7F47-8600-E232CDC97554}" type="presParOf" srcId="{DEC36F69-FA65-754D-AE1F-62DF2F41087C}" destId="{9A86F308-8D16-3B41-842A-86B43126839A}" srcOrd="0" destOrd="0" presId="urn:microsoft.com/office/officeart/2005/8/layout/cycle4"/>
    <dgm:cxn modelId="{9FE32BCB-CF8B-3040-88E4-101E494643A1}" type="presParOf" srcId="{DEC36F69-FA65-754D-AE1F-62DF2F41087C}" destId="{DBADF925-493B-6345-95B5-BB270BA818D7}" srcOrd="1" destOrd="0" presId="urn:microsoft.com/office/officeart/2005/8/layout/cycle4"/>
    <dgm:cxn modelId="{3170E791-DC97-1942-845C-64E398635A3F}" type="presParOf" srcId="{DEC36F69-FA65-754D-AE1F-62DF2F41087C}" destId="{FF26E323-17FE-3C49-9F3B-059A16E42954}" srcOrd="2" destOrd="0" presId="urn:microsoft.com/office/officeart/2005/8/layout/cycle4"/>
    <dgm:cxn modelId="{E2AA10F7-0DD0-6145-B2C8-1CB1824796C0}" type="presParOf" srcId="{DEC36F69-FA65-754D-AE1F-62DF2F41087C}" destId="{80EEFC93-42FE-7849-80AC-79B7558D2C83}" srcOrd="3" destOrd="0" presId="urn:microsoft.com/office/officeart/2005/8/layout/cycle4"/>
    <dgm:cxn modelId="{5481A112-163D-9A41-A03C-BDE66CFD3F59}" type="presParOf" srcId="{DEC36F69-FA65-754D-AE1F-62DF2F41087C}" destId="{88339AAB-E7E4-AA48-A13F-BD748F91EF06}" srcOrd="4" destOrd="0" presId="urn:microsoft.com/office/officeart/2005/8/layout/cycle4"/>
    <dgm:cxn modelId="{03229BD6-899B-4A4B-8136-C2214FCC596F}" type="presParOf" srcId="{575A50FE-926C-4E4A-AE41-4AAE827AE0A6}" destId="{5C11E46D-9C73-9940-9E2D-1BF539B5D61F}" srcOrd="2" destOrd="0" presId="urn:microsoft.com/office/officeart/2005/8/layout/cycle4"/>
    <dgm:cxn modelId="{3E5C6214-D831-C24A-ADE1-4CB1A522B7FD}" type="presParOf" srcId="{575A50FE-926C-4E4A-AE41-4AAE827AE0A6}" destId="{BC51CFFB-374B-4345-B146-E0839638CF8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DFA4B1-6250-9848-8ABA-0726338245CA}">
      <dgm:prSet phldrT="[Text]" custT="1"/>
      <dgm:spPr>
        <a:solidFill>
          <a:schemeClr val="accent1"/>
        </a:solidFill>
        <a:ln>
          <a:noFill/>
        </a:ln>
      </dgm:spPr>
      <dgm:t>
        <a:bodyPr/>
        <a:lstStyle/>
        <a:p>
          <a:r>
            <a:rPr lang="en-US" sz="2000" b="1" dirty="0">
              <a:solidFill>
                <a:schemeClr val="bg1"/>
              </a:solidFill>
            </a:rPr>
            <a:t>TBD</a:t>
          </a:r>
        </a:p>
      </dgm:t>
    </dgm:pt>
    <dgm:pt modelId="{B1CE970D-C6F7-2248-A04B-8CD57A64C120}" type="parTrans" cxnId="{8D32CC5E-2193-624B-A473-5779E1159CB8}">
      <dgm:prSet/>
      <dgm:spPr/>
      <dgm:t>
        <a:bodyPr/>
        <a:lstStyle/>
        <a:p>
          <a:endParaRPr lang="en-US"/>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36248618-7805-0040-BC07-18ED2C74E9A3}">
      <dgm:prSet phldrT="[Text]" custT="1"/>
      <dgm:spPr>
        <a:solidFill>
          <a:schemeClr val="accent1"/>
        </a:solidFill>
      </dgm:spPr>
      <dgm:t>
        <a:bodyPr/>
        <a:lstStyle/>
        <a:p>
          <a:r>
            <a:rPr lang="en-US" sz="2000" b="1" dirty="0">
              <a:solidFill>
                <a:schemeClr val="bg1"/>
              </a:solidFill>
            </a:rPr>
            <a:t>TBD</a:t>
          </a:r>
        </a:p>
      </dgm:t>
    </dgm:pt>
    <dgm:pt modelId="{E3C653F3-1E55-F543-982A-7E992D2B52F4}" type="parTrans" cxnId="{E986A6EA-67B6-B142-9DF1-9D4F68848E02}">
      <dgm:prSet/>
      <dgm:spPr/>
      <dgm:t>
        <a:bodyPr/>
        <a:lstStyle/>
        <a:p>
          <a:endParaRPr lang="en-US"/>
        </a:p>
      </dgm:t>
    </dgm:pt>
    <dgm:pt modelId="{F1A1CC13-2621-0844-88A1-CCC8738B99A8}" type="sibTrans" cxnId="{E986A6EA-67B6-B142-9DF1-9D4F68848E02}">
      <dgm:prSet/>
      <dgm:spPr>
        <a:solidFill>
          <a:schemeClr val="tx2">
            <a:lumMod val="60000"/>
            <a:lumOff val="40000"/>
          </a:schemeClr>
        </a:solidFill>
      </dgm:spPr>
      <dgm:t>
        <a:bodyPr/>
        <a:lstStyle/>
        <a:p>
          <a:endParaRPr lang="en-US"/>
        </a:p>
      </dgm:t>
    </dgm:pt>
    <dgm:pt modelId="{A59A4347-87D5-C847-8F66-B51011B10BE4}">
      <dgm:prSet phldrT="[Text]" custT="1"/>
      <dgm:spPr>
        <a:solidFill>
          <a:schemeClr val="accent1"/>
        </a:solidFill>
      </dgm:spPr>
      <dgm:t>
        <a:bodyPr/>
        <a:lstStyle/>
        <a:p>
          <a:r>
            <a:rPr lang="en-US" sz="2000" b="1" dirty="0">
              <a:solidFill>
                <a:schemeClr val="bg1"/>
              </a:solidFill>
            </a:rPr>
            <a:t>TBD</a:t>
          </a:r>
        </a:p>
      </dgm:t>
    </dgm:pt>
    <dgm:pt modelId="{7561D6E6-0F67-1D41-8AC7-F9A92E081789}" type="parTrans" cxnId="{F906AEA2-4850-2940-AD73-73E2E7316260}">
      <dgm:prSet/>
      <dgm:spPr/>
      <dgm:t>
        <a:bodyPr/>
        <a:lstStyle/>
        <a:p>
          <a:endParaRPr lang="en-US"/>
        </a:p>
      </dgm:t>
    </dgm:pt>
    <dgm:pt modelId="{00BEB021-74F7-4D43-98B9-D43AA282D283}" type="sibTrans" cxnId="{F906AEA2-4850-2940-AD73-73E2E7316260}">
      <dgm:prSet/>
      <dgm:spPr>
        <a:solidFill>
          <a:schemeClr val="tx2">
            <a:lumMod val="60000"/>
            <a:lumOff val="40000"/>
          </a:schemeClr>
        </a:solidFill>
      </dgm:spPr>
      <dgm:t>
        <a:bodyPr/>
        <a:lstStyle/>
        <a:p>
          <a:endParaRPr lang="en-US"/>
        </a:p>
      </dgm:t>
    </dgm:pt>
    <dgm:pt modelId="{43304081-5060-974A-89DB-43A7D5C39C65}">
      <dgm:prSet phldrT="[Text]" custT="1"/>
      <dgm:spPr>
        <a:solidFill>
          <a:schemeClr val="accent1"/>
        </a:solidFill>
      </dgm:spPr>
      <dgm:t>
        <a:bodyPr/>
        <a:lstStyle/>
        <a:p>
          <a:r>
            <a:rPr lang="en-US" sz="2000" b="1" dirty="0">
              <a:solidFill>
                <a:schemeClr val="bg1"/>
              </a:solidFill>
            </a:rPr>
            <a:t>TBD</a:t>
          </a:r>
        </a:p>
      </dgm:t>
    </dgm:pt>
    <dgm:pt modelId="{392081A4-ADF3-4C42-8BED-5025E76670F0}" type="parTrans" cxnId="{4257FFE9-2221-3742-AC69-DA7E51096620}">
      <dgm:prSet/>
      <dgm:spPr/>
      <dgm:t>
        <a:bodyPr/>
        <a:lstStyle/>
        <a:p>
          <a:endParaRPr lang="en-US"/>
        </a:p>
      </dgm:t>
    </dgm:pt>
    <dgm:pt modelId="{48757B74-850E-9141-9FBE-A1C3EE597BF3}" type="sibTrans" cxnId="{4257FFE9-2221-3742-AC69-DA7E51096620}">
      <dgm:prSet/>
      <dgm:spPr>
        <a:solidFill>
          <a:schemeClr val="tx2">
            <a:lumMod val="60000"/>
            <a:lumOff val="40000"/>
          </a:schemeClr>
        </a:solidFill>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0" presStyleCnt="4">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0" presStyleCnt="4"/>
      <dgm:spPr/>
    </dgm:pt>
    <dgm:pt modelId="{60A5B27D-1766-F348-945C-5F4B354708B9}" type="pres">
      <dgm:prSet presAssocID="{36248618-7805-0040-BC07-18ED2C74E9A3}" presName="dummy" presStyleCnt="0"/>
      <dgm:spPr/>
    </dgm:pt>
    <dgm:pt modelId="{2EA78C42-36D0-304B-8A2B-8CE791102499}" type="pres">
      <dgm:prSet presAssocID="{36248618-7805-0040-BC07-18ED2C74E9A3}" presName="node" presStyleLbl="revTx" presStyleIdx="1" presStyleCnt="4">
        <dgm:presLayoutVars>
          <dgm:bulletEnabled val="1"/>
        </dgm:presLayoutVars>
      </dgm:prSet>
      <dgm:spPr>
        <a:prstGeom prst="ellipse">
          <a:avLst/>
        </a:prstGeom>
      </dgm:spPr>
    </dgm:pt>
    <dgm:pt modelId="{47B6AACF-6097-D142-BEA7-5C32A852EEDC}" type="pres">
      <dgm:prSet presAssocID="{F1A1CC13-2621-0844-88A1-CCC8738B99A8}" presName="sibTrans" presStyleLbl="node1" presStyleIdx="1" presStyleCnt="4"/>
      <dgm:spPr/>
    </dgm:pt>
    <dgm:pt modelId="{90EDDE12-D7A2-694D-8B4E-4796A520A743}" type="pres">
      <dgm:prSet presAssocID="{A59A4347-87D5-C847-8F66-B51011B10BE4}" presName="dummy" presStyleCnt="0"/>
      <dgm:spPr/>
    </dgm:pt>
    <dgm:pt modelId="{4DF44826-EF7A-7D49-B6B6-2BB3B4A4BB85}" type="pres">
      <dgm:prSet presAssocID="{A59A4347-87D5-C847-8F66-B51011B10BE4}" presName="node" presStyleLbl="revTx" presStyleIdx="2" presStyleCnt="4">
        <dgm:presLayoutVars>
          <dgm:bulletEnabled val="1"/>
        </dgm:presLayoutVars>
      </dgm:prSet>
      <dgm:spPr>
        <a:prstGeom prst="ellipse">
          <a:avLst/>
        </a:prstGeom>
      </dgm:spPr>
    </dgm:pt>
    <dgm:pt modelId="{53CE8DA1-03BF-4349-BF12-3BB1155B4FFC}" type="pres">
      <dgm:prSet presAssocID="{00BEB021-74F7-4D43-98B9-D43AA282D283}" presName="sibTrans" presStyleLbl="node1" presStyleIdx="2" presStyleCnt="4"/>
      <dgm:spPr/>
    </dgm:pt>
    <dgm:pt modelId="{BD110DE8-6A26-F245-A18E-1F961F548789}" type="pres">
      <dgm:prSet presAssocID="{43304081-5060-974A-89DB-43A7D5C39C65}" presName="dummy" presStyleCnt="0"/>
      <dgm:spPr/>
    </dgm:pt>
    <dgm:pt modelId="{22C412F3-6A77-A64C-912D-8CE54219009F}" type="pres">
      <dgm:prSet presAssocID="{43304081-5060-974A-89DB-43A7D5C39C65}" presName="node" presStyleLbl="revTx" presStyleIdx="3" presStyleCnt="4">
        <dgm:presLayoutVars>
          <dgm:bulletEnabled val="1"/>
        </dgm:presLayoutVars>
      </dgm:prSet>
      <dgm:spPr>
        <a:prstGeom prst="ellipse">
          <a:avLst/>
        </a:prstGeom>
      </dgm:spPr>
    </dgm:pt>
    <dgm:pt modelId="{6700D198-C796-2542-AF0F-2736AEB1DBF9}" type="pres">
      <dgm:prSet presAssocID="{48757B74-850E-9141-9FBE-A1C3EE597BF3}" presName="sibTrans" presStyleLbl="node1" presStyleIdx="3" presStyleCnt="4"/>
      <dgm:spPr/>
    </dgm:pt>
  </dgm:ptLst>
  <dgm:cxnLst>
    <dgm:cxn modelId="{965F6A24-BE8C-BE47-AE2D-4BF7412A0EB8}" type="presOf" srcId="{F1A1CC13-2621-0844-88A1-CCC8738B99A8}" destId="{47B6AACF-6097-D142-BEA7-5C32A852EEDC}" srcOrd="0" destOrd="0" presId="urn:microsoft.com/office/officeart/2005/8/layout/cycle1"/>
    <dgm:cxn modelId="{4AF7342C-63F6-7141-805D-C411A8AF8BE2}" type="presOf" srcId="{8BDFA4B1-6250-9848-8ABA-0726338245CA}" destId="{A0EB9BDC-3199-0A44-86CA-5056F7FE379D}" srcOrd="0" destOrd="0" presId="urn:microsoft.com/office/officeart/2005/8/layout/cycle1"/>
    <dgm:cxn modelId="{373CC235-95DC-BB46-AA06-389408DBB182}" type="presOf" srcId="{43304081-5060-974A-89DB-43A7D5C39C65}" destId="{22C412F3-6A77-A64C-912D-8CE54219009F}" srcOrd="0" destOrd="0" presId="urn:microsoft.com/office/officeart/2005/8/layout/cycle1"/>
    <dgm:cxn modelId="{B9D4F755-1E7E-2147-80E6-2D30EAE2AC4D}" type="presOf" srcId="{00BEB021-74F7-4D43-98B9-D43AA282D283}" destId="{53CE8DA1-03BF-4349-BF12-3BB1155B4FFC}" srcOrd="0" destOrd="0" presId="urn:microsoft.com/office/officeart/2005/8/layout/cycle1"/>
    <dgm:cxn modelId="{8D32CC5E-2193-624B-A473-5779E1159CB8}" srcId="{C869042F-BCD3-474A-9879-402BDFC88205}" destId="{8BDFA4B1-6250-9848-8ABA-0726338245CA}" srcOrd="0" destOrd="0" parTransId="{B1CE970D-C6F7-2248-A04B-8CD57A64C120}" sibTransId="{ED66C5B2-3277-2C4D-96AC-2B1BE6B6BDAC}"/>
    <dgm:cxn modelId="{4F0AF370-5B09-9F40-95EC-494CCA8A63AF}" type="presOf" srcId="{A59A4347-87D5-C847-8F66-B51011B10BE4}" destId="{4DF44826-EF7A-7D49-B6B6-2BB3B4A4BB85}" srcOrd="0" destOrd="0" presId="urn:microsoft.com/office/officeart/2005/8/layout/cycle1"/>
    <dgm:cxn modelId="{F906AEA2-4850-2940-AD73-73E2E7316260}" srcId="{C869042F-BCD3-474A-9879-402BDFC88205}" destId="{A59A4347-87D5-C847-8F66-B51011B10BE4}" srcOrd="2" destOrd="0" parTransId="{7561D6E6-0F67-1D41-8AC7-F9A92E081789}" sibTransId="{00BEB021-74F7-4D43-98B9-D43AA282D283}"/>
    <dgm:cxn modelId="{BE1E38AF-65AF-554B-8DE6-F5070A3A4FAE}" type="presOf" srcId="{36248618-7805-0040-BC07-18ED2C74E9A3}" destId="{2EA78C42-36D0-304B-8A2B-8CE791102499}" srcOrd="0" destOrd="0" presId="urn:microsoft.com/office/officeart/2005/8/layout/cycle1"/>
    <dgm:cxn modelId="{85008DBF-106C-1348-AA40-5AE858C1CD07}" type="presOf" srcId="{C869042F-BCD3-474A-9879-402BDFC88205}" destId="{2FA3A9CE-C6DB-A44F-9735-E828BB007685}" srcOrd="0" destOrd="0" presId="urn:microsoft.com/office/officeart/2005/8/layout/cycle1"/>
    <dgm:cxn modelId="{E8BB55D4-3251-864E-B1AF-1F0C246E234B}" type="presOf" srcId="{ED66C5B2-3277-2C4D-96AC-2B1BE6B6BDAC}" destId="{0E71173A-8F7D-0D43-834F-5CA96399457C}" srcOrd="0" destOrd="0" presId="urn:microsoft.com/office/officeart/2005/8/layout/cycle1"/>
    <dgm:cxn modelId="{4257FFE9-2221-3742-AC69-DA7E51096620}" srcId="{C869042F-BCD3-474A-9879-402BDFC88205}" destId="{43304081-5060-974A-89DB-43A7D5C39C65}" srcOrd="3" destOrd="0" parTransId="{392081A4-ADF3-4C42-8BED-5025E76670F0}" sibTransId="{48757B74-850E-9141-9FBE-A1C3EE597BF3}"/>
    <dgm:cxn modelId="{E986A6EA-67B6-B142-9DF1-9D4F68848E02}" srcId="{C869042F-BCD3-474A-9879-402BDFC88205}" destId="{36248618-7805-0040-BC07-18ED2C74E9A3}" srcOrd="1" destOrd="0" parTransId="{E3C653F3-1E55-F543-982A-7E992D2B52F4}" sibTransId="{F1A1CC13-2621-0844-88A1-CCC8738B99A8}"/>
    <dgm:cxn modelId="{0DEB96FC-0EB0-8744-A5FA-0613C40CD278}" type="presOf" srcId="{48757B74-850E-9141-9FBE-A1C3EE597BF3}" destId="{6700D198-C796-2542-AF0F-2736AEB1DBF9}" srcOrd="0" destOrd="0" presId="urn:microsoft.com/office/officeart/2005/8/layout/cycle1"/>
    <dgm:cxn modelId="{D1A40526-B0E4-994E-8623-0C0539D7DA1A}" type="presParOf" srcId="{2FA3A9CE-C6DB-A44F-9735-E828BB007685}" destId="{724304E7-69B3-3744-AB07-CDB01E22C47A}" srcOrd="0" destOrd="0" presId="urn:microsoft.com/office/officeart/2005/8/layout/cycle1"/>
    <dgm:cxn modelId="{AF68EEF3-6854-3A48-B0D9-149B403B823B}" type="presParOf" srcId="{2FA3A9CE-C6DB-A44F-9735-E828BB007685}" destId="{A0EB9BDC-3199-0A44-86CA-5056F7FE379D}" srcOrd="1" destOrd="0" presId="urn:microsoft.com/office/officeart/2005/8/layout/cycle1"/>
    <dgm:cxn modelId="{E4273A91-91A7-BF41-BE75-8DDBB2DFB438}" type="presParOf" srcId="{2FA3A9CE-C6DB-A44F-9735-E828BB007685}" destId="{0E71173A-8F7D-0D43-834F-5CA96399457C}" srcOrd="2" destOrd="0" presId="urn:microsoft.com/office/officeart/2005/8/layout/cycle1"/>
    <dgm:cxn modelId="{A1D22B91-32C1-CA43-9BE5-45489E30E4AA}" type="presParOf" srcId="{2FA3A9CE-C6DB-A44F-9735-E828BB007685}" destId="{60A5B27D-1766-F348-945C-5F4B354708B9}" srcOrd="3" destOrd="0" presId="urn:microsoft.com/office/officeart/2005/8/layout/cycle1"/>
    <dgm:cxn modelId="{F778B05E-B6AD-604C-BAC0-1FAC3ABB5ED3}" type="presParOf" srcId="{2FA3A9CE-C6DB-A44F-9735-E828BB007685}" destId="{2EA78C42-36D0-304B-8A2B-8CE791102499}" srcOrd="4" destOrd="0" presId="urn:microsoft.com/office/officeart/2005/8/layout/cycle1"/>
    <dgm:cxn modelId="{AAAF3DC9-C9E8-FF44-950E-B89B2509AA0A}" type="presParOf" srcId="{2FA3A9CE-C6DB-A44F-9735-E828BB007685}" destId="{47B6AACF-6097-D142-BEA7-5C32A852EEDC}" srcOrd="5" destOrd="0" presId="urn:microsoft.com/office/officeart/2005/8/layout/cycle1"/>
    <dgm:cxn modelId="{9B766652-C519-5E46-82C5-A68E15EC81AB}" type="presParOf" srcId="{2FA3A9CE-C6DB-A44F-9735-E828BB007685}" destId="{90EDDE12-D7A2-694D-8B4E-4796A520A743}" srcOrd="6" destOrd="0" presId="urn:microsoft.com/office/officeart/2005/8/layout/cycle1"/>
    <dgm:cxn modelId="{F4AC589E-A5CE-4944-8825-CDC9A77AD758}" type="presParOf" srcId="{2FA3A9CE-C6DB-A44F-9735-E828BB007685}" destId="{4DF44826-EF7A-7D49-B6B6-2BB3B4A4BB85}" srcOrd="7" destOrd="0" presId="urn:microsoft.com/office/officeart/2005/8/layout/cycle1"/>
    <dgm:cxn modelId="{0CD5A98D-3CBC-A943-9A6E-687F5B5BCFED}" type="presParOf" srcId="{2FA3A9CE-C6DB-A44F-9735-E828BB007685}" destId="{53CE8DA1-03BF-4349-BF12-3BB1155B4FFC}" srcOrd="8" destOrd="0" presId="urn:microsoft.com/office/officeart/2005/8/layout/cycle1"/>
    <dgm:cxn modelId="{78CC01DC-EC79-5F44-99F5-961CDFF83801}" type="presParOf" srcId="{2FA3A9CE-C6DB-A44F-9735-E828BB007685}" destId="{BD110DE8-6A26-F245-A18E-1F961F548789}" srcOrd="9" destOrd="0" presId="urn:microsoft.com/office/officeart/2005/8/layout/cycle1"/>
    <dgm:cxn modelId="{FC82127F-6C3A-ED4A-879E-BE6EECBF406D}" type="presParOf" srcId="{2FA3A9CE-C6DB-A44F-9735-E828BB007685}" destId="{22C412F3-6A77-A64C-912D-8CE54219009F}" srcOrd="10" destOrd="0" presId="urn:microsoft.com/office/officeart/2005/8/layout/cycle1"/>
    <dgm:cxn modelId="{19495121-3189-4846-A6BE-B0D770D80092}" type="presParOf" srcId="{2FA3A9CE-C6DB-A44F-9735-E828BB007685}" destId="{6700D198-C796-2542-AF0F-2736AEB1DBF9}"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DFA4B1-6250-9848-8ABA-0726338245CA}">
      <dgm:prSet phldrT="[Text]"/>
      <dgm:spPr>
        <a:solidFill>
          <a:schemeClr val="accent6"/>
        </a:solidFill>
        <a:ln>
          <a:noFill/>
        </a:ln>
      </dgm:spPr>
      <dgm:t>
        <a:bodyPr/>
        <a:lstStyle/>
        <a:p>
          <a:r>
            <a:rPr lang="en-US" b="1">
              <a:solidFill>
                <a:schemeClr val="tx1"/>
              </a:solidFill>
            </a:rPr>
            <a:t>SELECTION</a:t>
          </a:r>
          <a:endParaRPr lang="en-US" b="1" dirty="0">
            <a:solidFill>
              <a:schemeClr val="tx1"/>
            </a:solidFill>
          </a:endParaRPr>
        </a:p>
      </dgm:t>
    </dgm:pt>
    <dgm:pt modelId="{B1CE970D-C6F7-2248-A04B-8CD57A64C120}" type="parTrans" cxnId="{8D32CC5E-2193-624B-A473-5779E1159CB8}">
      <dgm:prSet/>
      <dgm:spPr/>
      <dgm:t>
        <a:bodyPr/>
        <a:lstStyle/>
        <a:p>
          <a:endParaRPr lang="en-US"/>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36248618-7805-0040-BC07-18ED2C74E9A3}">
      <dgm:prSet phldrT="[Text]"/>
      <dgm:spPr>
        <a:solidFill>
          <a:schemeClr val="accent6"/>
        </a:solidFill>
      </dgm:spPr>
      <dgm:t>
        <a:bodyPr/>
        <a:lstStyle/>
        <a:p>
          <a:r>
            <a:rPr lang="en-US" b="1" dirty="0">
              <a:solidFill>
                <a:schemeClr val="tx1"/>
              </a:solidFill>
            </a:rPr>
            <a:t>CUSTOMER EXPERIENCE</a:t>
          </a:r>
        </a:p>
      </dgm:t>
    </dgm:pt>
    <dgm:pt modelId="{E3C653F3-1E55-F543-982A-7E992D2B52F4}" type="parTrans" cxnId="{E986A6EA-67B6-B142-9DF1-9D4F68848E02}">
      <dgm:prSet/>
      <dgm:spPr/>
      <dgm:t>
        <a:bodyPr/>
        <a:lstStyle/>
        <a:p>
          <a:endParaRPr lang="en-US"/>
        </a:p>
      </dgm:t>
    </dgm:pt>
    <dgm:pt modelId="{F1A1CC13-2621-0844-88A1-CCC8738B99A8}" type="sibTrans" cxnId="{E986A6EA-67B6-B142-9DF1-9D4F68848E02}">
      <dgm:prSet/>
      <dgm:spPr>
        <a:solidFill>
          <a:schemeClr val="tx2">
            <a:lumMod val="60000"/>
            <a:lumOff val="40000"/>
          </a:schemeClr>
        </a:solidFill>
      </dgm:spPr>
      <dgm:t>
        <a:bodyPr/>
        <a:lstStyle/>
        <a:p>
          <a:endParaRPr lang="en-US"/>
        </a:p>
      </dgm:t>
    </dgm:pt>
    <dgm:pt modelId="{A59A4347-87D5-C847-8F66-B51011B10BE4}">
      <dgm:prSet phldrT="[Text]"/>
      <dgm:spPr>
        <a:solidFill>
          <a:schemeClr val="accent6"/>
        </a:solidFill>
      </dgm:spPr>
      <dgm:t>
        <a:bodyPr/>
        <a:lstStyle/>
        <a:p>
          <a:r>
            <a:rPr lang="en-US" b="1" dirty="0">
              <a:solidFill>
                <a:schemeClr val="tx1"/>
              </a:solidFill>
            </a:rPr>
            <a:t>TRAFFIC</a:t>
          </a:r>
        </a:p>
      </dgm:t>
    </dgm:pt>
    <dgm:pt modelId="{7561D6E6-0F67-1D41-8AC7-F9A92E081789}" type="parTrans" cxnId="{F906AEA2-4850-2940-AD73-73E2E7316260}">
      <dgm:prSet/>
      <dgm:spPr/>
      <dgm:t>
        <a:bodyPr/>
        <a:lstStyle/>
        <a:p>
          <a:endParaRPr lang="en-US"/>
        </a:p>
      </dgm:t>
    </dgm:pt>
    <dgm:pt modelId="{00BEB021-74F7-4D43-98B9-D43AA282D283}" type="sibTrans" cxnId="{F906AEA2-4850-2940-AD73-73E2E7316260}">
      <dgm:prSet/>
      <dgm:spPr>
        <a:solidFill>
          <a:schemeClr val="tx2">
            <a:lumMod val="60000"/>
            <a:lumOff val="40000"/>
          </a:schemeClr>
        </a:solidFill>
      </dgm:spPr>
      <dgm:t>
        <a:bodyPr/>
        <a:lstStyle/>
        <a:p>
          <a:endParaRPr lang="en-US"/>
        </a:p>
      </dgm:t>
    </dgm:pt>
    <dgm:pt modelId="{43304081-5060-974A-89DB-43A7D5C39C65}">
      <dgm:prSet phldrT="[Text]"/>
      <dgm:spPr>
        <a:solidFill>
          <a:schemeClr val="accent6"/>
        </a:solidFill>
      </dgm:spPr>
      <dgm:t>
        <a:bodyPr/>
        <a:lstStyle/>
        <a:p>
          <a:r>
            <a:rPr lang="en-US" b="1" dirty="0">
              <a:solidFill>
                <a:schemeClr val="tx1"/>
              </a:solidFill>
            </a:rPr>
            <a:t>SELLERS</a:t>
          </a:r>
        </a:p>
      </dgm:t>
    </dgm:pt>
    <dgm:pt modelId="{392081A4-ADF3-4C42-8BED-5025E76670F0}" type="parTrans" cxnId="{4257FFE9-2221-3742-AC69-DA7E51096620}">
      <dgm:prSet/>
      <dgm:spPr/>
      <dgm:t>
        <a:bodyPr/>
        <a:lstStyle/>
        <a:p>
          <a:endParaRPr lang="en-US"/>
        </a:p>
      </dgm:t>
    </dgm:pt>
    <dgm:pt modelId="{48757B74-850E-9141-9FBE-A1C3EE597BF3}" type="sibTrans" cxnId="{4257FFE9-2221-3742-AC69-DA7E51096620}">
      <dgm:prSet/>
      <dgm:spPr>
        <a:solidFill>
          <a:schemeClr val="tx2">
            <a:lumMod val="60000"/>
            <a:lumOff val="40000"/>
          </a:schemeClr>
        </a:solidFill>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60A5B27D-1766-F348-945C-5F4B354708B9}" type="pres">
      <dgm:prSet presAssocID="{36248618-7805-0040-BC07-18ED2C74E9A3}" presName="dummy" presStyleCnt="0"/>
      <dgm:spPr/>
    </dgm:pt>
    <dgm:pt modelId="{2EA78C42-36D0-304B-8A2B-8CE791102499}" type="pres">
      <dgm:prSet presAssocID="{36248618-7805-0040-BC07-18ED2C74E9A3}" presName="node" presStyleLbl="revTx" presStyleIdx="0" presStyleCnt="4">
        <dgm:presLayoutVars>
          <dgm:bulletEnabled val="1"/>
        </dgm:presLayoutVars>
      </dgm:prSet>
      <dgm:spPr>
        <a:prstGeom prst="ellipse">
          <a:avLst/>
        </a:prstGeom>
      </dgm:spPr>
    </dgm:pt>
    <dgm:pt modelId="{47B6AACF-6097-D142-BEA7-5C32A852EEDC}" type="pres">
      <dgm:prSet presAssocID="{F1A1CC13-2621-0844-88A1-CCC8738B99A8}" presName="sibTrans" presStyleLbl="node1" presStyleIdx="0" presStyleCnt="4"/>
      <dgm:spPr/>
    </dgm:pt>
    <dgm:pt modelId="{90EDDE12-D7A2-694D-8B4E-4796A520A743}" type="pres">
      <dgm:prSet presAssocID="{A59A4347-87D5-C847-8F66-B51011B10BE4}" presName="dummy" presStyleCnt="0"/>
      <dgm:spPr/>
    </dgm:pt>
    <dgm:pt modelId="{4DF44826-EF7A-7D49-B6B6-2BB3B4A4BB85}" type="pres">
      <dgm:prSet presAssocID="{A59A4347-87D5-C847-8F66-B51011B10BE4}" presName="node" presStyleLbl="revTx" presStyleIdx="1" presStyleCnt="4">
        <dgm:presLayoutVars>
          <dgm:bulletEnabled val="1"/>
        </dgm:presLayoutVars>
      </dgm:prSet>
      <dgm:spPr>
        <a:prstGeom prst="ellipse">
          <a:avLst/>
        </a:prstGeom>
      </dgm:spPr>
    </dgm:pt>
    <dgm:pt modelId="{53CE8DA1-03BF-4349-BF12-3BB1155B4FFC}" type="pres">
      <dgm:prSet presAssocID="{00BEB021-74F7-4D43-98B9-D43AA282D283}" presName="sibTrans" presStyleLbl="node1" presStyleIdx="1" presStyleCnt="4"/>
      <dgm:spPr/>
    </dgm:pt>
    <dgm:pt modelId="{BD110DE8-6A26-F245-A18E-1F961F548789}" type="pres">
      <dgm:prSet presAssocID="{43304081-5060-974A-89DB-43A7D5C39C65}" presName="dummy" presStyleCnt="0"/>
      <dgm:spPr/>
    </dgm:pt>
    <dgm:pt modelId="{22C412F3-6A77-A64C-912D-8CE54219009F}" type="pres">
      <dgm:prSet presAssocID="{43304081-5060-974A-89DB-43A7D5C39C65}" presName="node" presStyleLbl="revTx" presStyleIdx="2" presStyleCnt="4">
        <dgm:presLayoutVars>
          <dgm:bulletEnabled val="1"/>
        </dgm:presLayoutVars>
      </dgm:prSet>
      <dgm:spPr>
        <a:prstGeom prst="ellipse">
          <a:avLst/>
        </a:prstGeom>
      </dgm:spPr>
    </dgm:pt>
    <dgm:pt modelId="{6700D198-C796-2542-AF0F-2736AEB1DBF9}" type="pres">
      <dgm:prSet presAssocID="{48757B74-850E-9141-9FBE-A1C3EE597BF3}" presName="sibTrans" presStyleLbl="node1" presStyleIdx="2" presStyleCnt="4"/>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3" presStyleCnt="4">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3" presStyleCnt="4"/>
      <dgm:spPr/>
    </dgm:pt>
  </dgm:ptLst>
  <dgm:cxnLst>
    <dgm:cxn modelId="{01B61A51-A523-A349-8319-35D125193C12}" type="presOf" srcId="{36248618-7805-0040-BC07-18ED2C74E9A3}" destId="{2EA78C42-36D0-304B-8A2B-8CE791102499}" srcOrd="0" destOrd="0" presId="urn:microsoft.com/office/officeart/2005/8/layout/cycle1"/>
    <dgm:cxn modelId="{8D32CC5E-2193-624B-A473-5779E1159CB8}" srcId="{C869042F-BCD3-474A-9879-402BDFC88205}" destId="{8BDFA4B1-6250-9848-8ABA-0726338245CA}" srcOrd="3" destOrd="0" parTransId="{B1CE970D-C6F7-2248-A04B-8CD57A64C120}" sibTransId="{ED66C5B2-3277-2C4D-96AC-2B1BE6B6BDAC}"/>
    <dgm:cxn modelId="{8CF7E162-9AE9-964A-BBEE-76ED2096EA21}" type="presOf" srcId="{8BDFA4B1-6250-9848-8ABA-0726338245CA}" destId="{A0EB9BDC-3199-0A44-86CA-5056F7FE379D}" srcOrd="0" destOrd="0" presId="urn:microsoft.com/office/officeart/2005/8/layout/cycle1"/>
    <dgm:cxn modelId="{BED76A6C-E9EA-7D41-A3DD-1576E86D8E75}" type="presOf" srcId="{00BEB021-74F7-4D43-98B9-D43AA282D283}" destId="{53CE8DA1-03BF-4349-BF12-3BB1155B4FFC}" srcOrd="0" destOrd="0" presId="urn:microsoft.com/office/officeart/2005/8/layout/cycle1"/>
    <dgm:cxn modelId="{DD13D56E-0BB5-434F-8E2D-291E4541AEA5}" type="presOf" srcId="{A59A4347-87D5-C847-8F66-B51011B10BE4}" destId="{4DF44826-EF7A-7D49-B6B6-2BB3B4A4BB85}" srcOrd="0" destOrd="0" presId="urn:microsoft.com/office/officeart/2005/8/layout/cycle1"/>
    <dgm:cxn modelId="{F906AEA2-4850-2940-AD73-73E2E7316260}" srcId="{C869042F-BCD3-474A-9879-402BDFC88205}" destId="{A59A4347-87D5-C847-8F66-B51011B10BE4}" srcOrd="1" destOrd="0" parTransId="{7561D6E6-0F67-1D41-8AC7-F9A92E081789}" sibTransId="{00BEB021-74F7-4D43-98B9-D43AA282D283}"/>
    <dgm:cxn modelId="{5F8C87A4-06C9-8F47-BCE1-E0F59046D401}" type="presOf" srcId="{43304081-5060-974A-89DB-43A7D5C39C65}" destId="{22C412F3-6A77-A64C-912D-8CE54219009F}" srcOrd="0" destOrd="0" presId="urn:microsoft.com/office/officeart/2005/8/layout/cycle1"/>
    <dgm:cxn modelId="{85008DBF-106C-1348-AA40-5AE858C1CD07}" type="presOf" srcId="{C869042F-BCD3-474A-9879-402BDFC88205}" destId="{2FA3A9CE-C6DB-A44F-9735-E828BB007685}" srcOrd="0" destOrd="0" presId="urn:microsoft.com/office/officeart/2005/8/layout/cycle1"/>
    <dgm:cxn modelId="{0A83D0D5-A288-D14F-B11E-29F082256314}" type="presOf" srcId="{48757B74-850E-9141-9FBE-A1C3EE597BF3}" destId="{6700D198-C796-2542-AF0F-2736AEB1DBF9}" srcOrd="0" destOrd="0" presId="urn:microsoft.com/office/officeart/2005/8/layout/cycle1"/>
    <dgm:cxn modelId="{4257FFE9-2221-3742-AC69-DA7E51096620}" srcId="{C869042F-BCD3-474A-9879-402BDFC88205}" destId="{43304081-5060-974A-89DB-43A7D5C39C65}" srcOrd="2" destOrd="0" parTransId="{392081A4-ADF3-4C42-8BED-5025E76670F0}" sibTransId="{48757B74-850E-9141-9FBE-A1C3EE597BF3}"/>
    <dgm:cxn modelId="{E986A6EA-67B6-B142-9DF1-9D4F68848E02}" srcId="{C869042F-BCD3-474A-9879-402BDFC88205}" destId="{36248618-7805-0040-BC07-18ED2C74E9A3}" srcOrd="0" destOrd="0" parTransId="{E3C653F3-1E55-F543-982A-7E992D2B52F4}" sibTransId="{F1A1CC13-2621-0844-88A1-CCC8738B99A8}"/>
    <dgm:cxn modelId="{66C024F9-A4AD-6F45-92F5-5B2D2F7254BA}" type="presOf" srcId="{ED66C5B2-3277-2C4D-96AC-2B1BE6B6BDAC}" destId="{0E71173A-8F7D-0D43-834F-5CA96399457C}" srcOrd="0" destOrd="0" presId="urn:microsoft.com/office/officeart/2005/8/layout/cycle1"/>
    <dgm:cxn modelId="{7F3709FA-FDD6-BC47-B644-D7D9E50F1AC6}" type="presOf" srcId="{F1A1CC13-2621-0844-88A1-CCC8738B99A8}" destId="{47B6AACF-6097-D142-BEA7-5C32A852EEDC}" srcOrd="0" destOrd="0" presId="urn:microsoft.com/office/officeart/2005/8/layout/cycle1"/>
    <dgm:cxn modelId="{D5373F2F-7967-3943-AAFA-18F9DD03F38B}" type="presParOf" srcId="{2FA3A9CE-C6DB-A44F-9735-E828BB007685}" destId="{60A5B27D-1766-F348-945C-5F4B354708B9}" srcOrd="0" destOrd="0" presId="urn:microsoft.com/office/officeart/2005/8/layout/cycle1"/>
    <dgm:cxn modelId="{807E94B8-E244-3946-983C-D41FE254CEB8}" type="presParOf" srcId="{2FA3A9CE-C6DB-A44F-9735-E828BB007685}" destId="{2EA78C42-36D0-304B-8A2B-8CE791102499}" srcOrd="1" destOrd="0" presId="urn:microsoft.com/office/officeart/2005/8/layout/cycle1"/>
    <dgm:cxn modelId="{F693B087-232F-C24B-89C5-7BD20F75AE8A}" type="presParOf" srcId="{2FA3A9CE-C6DB-A44F-9735-E828BB007685}" destId="{47B6AACF-6097-D142-BEA7-5C32A852EEDC}" srcOrd="2" destOrd="0" presId="urn:microsoft.com/office/officeart/2005/8/layout/cycle1"/>
    <dgm:cxn modelId="{A08A3473-2375-7646-B246-DD3DFAB114F1}" type="presParOf" srcId="{2FA3A9CE-C6DB-A44F-9735-E828BB007685}" destId="{90EDDE12-D7A2-694D-8B4E-4796A520A743}" srcOrd="3" destOrd="0" presId="urn:microsoft.com/office/officeart/2005/8/layout/cycle1"/>
    <dgm:cxn modelId="{73F14B84-2F95-C246-9ABB-0DA42E83C883}" type="presParOf" srcId="{2FA3A9CE-C6DB-A44F-9735-E828BB007685}" destId="{4DF44826-EF7A-7D49-B6B6-2BB3B4A4BB85}" srcOrd="4" destOrd="0" presId="urn:microsoft.com/office/officeart/2005/8/layout/cycle1"/>
    <dgm:cxn modelId="{5CC63840-10BE-A745-904D-90EBFE2AB0D7}" type="presParOf" srcId="{2FA3A9CE-C6DB-A44F-9735-E828BB007685}" destId="{53CE8DA1-03BF-4349-BF12-3BB1155B4FFC}" srcOrd="5" destOrd="0" presId="urn:microsoft.com/office/officeart/2005/8/layout/cycle1"/>
    <dgm:cxn modelId="{C572FA69-4DDE-424D-BE03-019543CD39B5}" type="presParOf" srcId="{2FA3A9CE-C6DB-A44F-9735-E828BB007685}" destId="{BD110DE8-6A26-F245-A18E-1F961F548789}" srcOrd="6" destOrd="0" presId="urn:microsoft.com/office/officeart/2005/8/layout/cycle1"/>
    <dgm:cxn modelId="{DEF07262-1C2A-CA4A-89CF-093C2C914870}" type="presParOf" srcId="{2FA3A9CE-C6DB-A44F-9735-E828BB007685}" destId="{22C412F3-6A77-A64C-912D-8CE54219009F}" srcOrd="7" destOrd="0" presId="urn:microsoft.com/office/officeart/2005/8/layout/cycle1"/>
    <dgm:cxn modelId="{592452AB-B409-FF42-85B2-D06895B50E00}" type="presParOf" srcId="{2FA3A9CE-C6DB-A44F-9735-E828BB007685}" destId="{6700D198-C796-2542-AF0F-2736AEB1DBF9}" srcOrd="8" destOrd="0" presId="urn:microsoft.com/office/officeart/2005/8/layout/cycle1"/>
    <dgm:cxn modelId="{48506F76-5BDD-3A43-8FC3-F927016745E9}" type="presParOf" srcId="{2FA3A9CE-C6DB-A44F-9735-E828BB007685}" destId="{724304E7-69B3-3744-AB07-CDB01E22C47A}" srcOrd="9" destOrd="0" presId="urn:microsoft.com/office/officeart/2005/8/layout/cycle1"/>
    <dgm:cxn modelId="{72AA8A3C-7132-7A48-A24F-C95B7C596F3C}" type="presParOf" srcId="{2FA3A9CE-C6DB-A44F-9735-E828BB007685}" destId="{A0EB9BDC-3199-0A44-86CA-5056F7FE379D}" srcOrd="10" destOrd="0" presId="urn:microsoft.com/office/officeart/2005/8/layout/cycle1"/>
    <dgm:cxn modelId="{330AF8D6-23EF-894D-AAD1-FAE0E824CAB9}" type="presParOf" srcId="{2FA3A9CE-C6DB-A44F-9735-E828BB007685}" destId="{0E71173A-8F7D-0D43-834F-5CA96399457C}"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DFA4B1-6250-9848-8ABA-0726338245CA}">
      <dgm:prSet phldrT="[Text]" custT="1"/>
      <dgm:spPr>
        <a:solidFill>
          <a:schemeClr val="accent1"/>
        </a:solidFill>
        <a:ln>
          <a:noFill/>
        </a:ln>
      </dgm:spPr>
      <dgm:t>
        <a:bodyPr/>
        <a:lstStyle/>
        <a:p>
          <a:r>
            <a:rPr lang="en-US" sz="1400" b="1" dirty="0">
              <a:solidFill>
                <a:schemeClr val="bg1"/>
              </a:solidFill>
            </a:rPr>
            <a:t>CUSTOMER EXPERIENCE</a:t>
          </a:r>
        </a:p>
      </dgm:t>
    </dgm:pt>
    <dgm:pt modelId="{B1CE970D-C6F7-2248-A04B-8CD57A64C120}" type="parTrans" cxnId="{8D32CC5E-2193-624B-A473-5779E1159CB8}">
      <dgm:prSet/>
      <dgm:spPr/>
      <dgm:t>
        <a:bodyPr/>
        <a:lstStyle/>
        <a:p>
          <a:endParaRPr lang="en-US"/>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A59A4347-87D5-C847-8F66-B51011B10BE4}">
      <dgm:prSet phldrT="[Text]" custT="1"/>
      <dgm:spPr>
        <a:solidFill>
          <a:schemeClr val="accent1"/>
        </a:solidFill>
      </dgm:spPr>
      <dgm:t>
        <a:bodyPr/>
        <a:lstStyle/>
        <a:p>
          <a:r>
            <a:rPr lang="en-US" sz="1400" b="1" dirty="0">
              <a:solidFill>
                <a:schemeClr val="bg1"/>
              </a:solidFill>
            </a:rPr>
            <a:t>LESS CHURN,</a:t>
          </a:r>
          <a:br>
            <a:rPr lang="en-US" sz="1400" b="1" dirty="0">
              <a:solidFill>
                <a:schemeClr val="bg1"/>
              </a:solidFill>
            </a:rPr>
          </a:br>
          <a:r>
            <a:rPr lang="en-US" sz="1400" b="1" dirty="0">
              <a:solidFill>
                <a:schemeClr val="bg1"/>
              </a:solidFill>
            </a:rPr>
            <a:t>WORD OF MOUTH</a:t>
          </a:r>
        </a:p>
      </dgm:t>
    </dgm:pt>
    <dgm:pt modelId="{7561D6E6-0F67-1D41-8AC7-F9A92E081789}" type="parTrans" cxnId="{F906AEA2-4850-2940-AD73-73E2E7316260}">
      <dgm:prSet/>
      <dgm:spPr/>
      <dgm:t>
        <a:bodyPr/>
        <a:lstStyle/>
        <a:p>
          <a:endParaRPr lang="en-US"/>
        </a:p>
      </dgm:t>
    </dgm:pt>
    <dgm:pt modelId="{00BEB021-74F7-4D43-98B9-D43AA282D283}" type="sibTrans" cxnId="{F906AEA2-4850-2940-AD73-73E2E7316260}">
      <dgm:prSet/>
      <dgm:spPr>
        <a:solidFill>
          <a:schemeClr val="tx2">
            <a:lumMod val="60000"/>
            <a:lumOff val="40000"/>
          </a:schemeClr>
        </a:solidFill>
      </dgm:spPr>
      <dgm:t>
        <a:bodyPr/>
        <a:lstStyle/>
        <a:p>
          <a:endParaRPr lang="en-US"/>
        </a:p>
      </dgm:t>
    </dgm:pt>
    <dgm:pt modelId="{43304081-5060-974A-89DB-43A7D5C39C65}">
      <dgm:prSet phldrT="[Text]" custT="1"/>
      <dgm:spPr>
        <a:solidFill>
          <a:schemeClr val="accent1"/>
        </a:solidFill>
      </dgm:spPr>
      <dgm:t>
        <a:bodyPr/>
        <a:lstStyle/>
        <a:p>
          <a:r>
            <a:rPr lang="en-US" sz="1400" b="1" dirty="0">
              <a:solidFill>
                <a:schemeClr val="bg1"/>
              </a:solidFill>
            </a:rPr>
            <a:t>GROWTH + PROFIT</a:t>
          </a:r>
        </a:p>
      </dgm:t>
    </dgm:pt>
    <dgm:pt modelId="{392081A4-ADF3-4C42-8BED-5025E76670F0}" type="parTrans" cxnId="{4257FFE9-2221-3742-AC69-DA7E51096620}">
      <dgm:prSet/>
      <dgm:spPr/>
      <dgm:t>
        <a:bodyPr/>
        <a:lstStyle/>
        <a:p>
          <a:endParaRPr lang="en-US"/>
        </a:p>
      </dgm:t>
    </dgm:pt>
    <dgm:pt modelId="{48757B74-850E-9141-9FBE-A1C3EE597BF3}" type="sibTrans" cxnId="{4257FFE9-2221-3742-AC69-DA7E51096620}">
      <dgm:prSet/>
      <dgm:spPr>
        <a:solidFill>
          <a:schemeClr val="tx2">
            <a:lumMod val="60000"/>
            <a:lumOff val="40000"/>
          </a:schemeClr>
        </a:solidFill>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90EDDE12-D7A2-694D-8B4E-4796A520A743}" type="pres">
      <dgm:prSet presAssocID="{A59A4347-87D5-C847-8F66-B51011B10BE4}" presName="dummy" presStyleCnt="0"/>
      <dgm:spPr/>
    </dgm:pt>
    <dgm:pt modelId="{4DF44826-EF7A-7D49-B6B6-2BB3B4A4BB85}" type="pres">
      <dgm:prSet presAssocID="{A59A4347-87D5-C847-8F66-B51011B10BE4}" presName="node" presStyleLbl="revTx" presStyleIdx="0" presStyleCnt="3">
        <dgm:presLayoutVars>
          <dgm:bulletEnabled val="1"/>
        </dgm:presLayoutVars>
      </dgm:prSet>
      <dgm:spPr>
        <a:prstGeom prst="ellipse">
          <a:avLst/>
        </a:prstGeom>
      </dgm:spPr>
    </dgm:pt>
    <dgm:pt modelId="{53CE8DA1-03BF-4349-BF12-3BB1155B4FFC}" type="pres">
      <dgm:prSet presAssocID="{00BEB021-74F7-4D43-98B9-D43AA282D283}" presName="sibTrans" presStyleLbl="node1" presStyleIdx="0" presStyleCnt="3"/>
      <dgm:spPr/>
    </dgm:pt>
    <dgm:pt modelId="{BD110DE8-6A26-F245-A18E-1F961F548789}" type="pres">
      <dgm:prSet presAssocID="{43304081-5060-974A-89DB-43A7D5C39C65}" presName="dummy" presStyleCnt="0"/>
      <dgm:spPr/>
    </dgm:pt>
    <dgm:pt modelId="{22C412F3-6A77-A64C-912D-8CE54219009F}" type="pres">
      <dgm:prSet presAssocID="{43304081-5060-974A-89DB-43A7D5C39C65}" presName="node" presStyleLbl="revTx" presStyleIdx="1" presStyleCnt="3">
        <dgm:presLayoutVars>
          <dgm:bulletEnabled val="1"/>
        </dgm:presLayoutVars>
      </dgm:prSet>
      <dgm:spPr>
        <a:prstGeom prst="ellipse">
          <a:avLst/>
        </a:prstGeom>
      </dgm:spPr>
    </dgm:pt>
    <dgm:pt modelId="{6700D198-C796-2542-AF0F-2736AEB1DBF9}" type="pres">
      <dgm:prSet presAssocID="{48757B74-850E-9141-9FBE-A1C3EE597BF3}" presName="sibTrans" presStyleLbl="node1" presStyleIdx="1" presStyleCnt="3"/>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2" presStyleCnt="3">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2" presStyleCnt="3"/>
      <dgm:spPr/>
    </dgm:pt>
  </dgm:ptLst>
  <dgm:cxnLst>
    <dgm:cxn modelId="{8D32CC5E-2193-624B-A473-5779E1159CB8}" srcId="{C869042F-BCD3-474A-9879-402BDFC88205}" destId="{8BDFA4B1-6250-9848-8ABA-0726338245CA}" srcOrd="2" destOrd="0" parTransId="{B1CE970D-C6F7-2248-A04B-8CD57A64C120}" sibTransId="{ED66C5B2-3277-2C4D-96AC-2B1BE6B6BDAC}"/>
    <dgm:cxn modelId="{8CF7E162-9AE9-964A-BBEE-76ED2096EA21}" type="presOf" srcId="{8BDFA4B1-6250-9848-8ABA-0726338245CA}" destId="{A0EB9BDC-3199-0A44-86CA-5056F7FE379D}" srcOrd="0" destOrd="0" presId="urn:microsoft.com/office/officeart/2005/8/layout/cycle1"/>
    <dgm:cxn modelId="{BED76A6C-E9EA-7D41-A3DD-1576E86D8E75}" type="presOf" srcId="{00BEB021-74F7-4D43-98B9-D43AA282D283}" destId="{53CE8DA1-03BF-4349-BF12-3BB1155B4FFC}" srcOrd="0" destOrd="0" presId="urn:microsoft.com/office/officeart/2005/8/layout/cycle1"/>
    <dgm:cxn modelId="{DD13D56E-0BB5-434F-8E2D-291E4541AEA5}" type="presOf" srcId="{A59A4347-87D5-C847-8F66-B51011B10BE4}" destId="{4DF44826-EF7A-7D49-B6B6-2BB3B4A4BB85}" srcOrd="0" destOrd="0" presId="urn:microsoft.com/office/officeart/2005/8/layout/cycle1"/>
    <dgm:cxn modelId="{F906AEA2-4850-2940-AD73-73E2E7316260}" srcId="{C869042F-BCD3-474A-9879-402BDFC88205}" destId="{A59A4347-87D5-C847-8F66-B51011B10BE4}" srcOrd="0" destOrd="0" parTransId="{7561D6E6-0F67-1D41-8AC7-F9A92E081789}" sibTransId="{00BEB021-74F7-4D43-98B9-D43AA282D283}"/>
    <dgm:cxn modelId="{5F8C87A4-06C9-8F47-BCE1-E0F59046D401}" type="presOf" srcId="{43304081-5060-974A-89DB-43A7D5C39C65}" destId="{22C412F3-6A77-A64C-912D-8CE54219009F}" srcOrd="0" destOrd="0" presId="urn:microsoft.com/office/officeart/2005/8/layout/cycle1"/>
    <dgm:cxn modelId="{85008DBF-106C-1348-AA40-5AE858C1CD07}" type="presOf" srcId="{C869042F-BCD3-474A-9879-402BDFC88205}" destId="{2FA3A9CE-C6DB-A44F-9735-E828BB007685}" srcOrd="0" destOrd="0" presId="urn:microsoft.com/office/officeart/2005/8/layout/cycle1"/>
    <dgm:cxn modelId="{0A83D0D5-A288-D14F-B11E-29F082256314}" type="presOf" srcId="{48757B74-850E-9141-9FBE-A1C3EE597BF3}" destId="{6700D198-C796-2542-AF0F-2736AEB1DBF9}" srcOrd="0" destOrd="0" presId="urn:microsoft.com/office/officeart/2005/8/layout/cycle1"/>
    <dgm:cxn modelId="{4257FFE9-2221-3742-AC69-DA7E51096620}" srcId="{C869042F-BCD3-474A-9879-402BDFC88205}" destId="{43304081-5060-974A-89DB-43A7D5C39C65}" srcOrd="1" destOrd="0" parTransId="{392081A4-ADF3-4C42-8BED-5025E76670F0}" sibTransId="{48757B74-850E-9141-9FBE-A1C3EE597BF3}"/>
    <dgm:cxn modelId="{66C024F9-A4AD-6F45-92F5-5B2D2F7254BA}" type="presOf" srcId="{ED66C5B2-3277-2C4D-96AC-2B1BE6B6BDAC}" destId="{0E71173A-8F7D-0D43-834F-5CA96399457C}" srcOrd="0" destOrd="0" presId="urn:microsoft.com/office/officeart/2005/8/layout/cycle1"/>
    <dgm:cxn modelId="{A08A3473-2375-7646-B246-DD3DFAB114F1}" type="presParOf" srcId="{2FA3A9CE-C6DB-A44F-9735-E828BB007685}" destId="{90EDDE12-D7A2-694D-8B4E-4796A520A743}" srcOrd="0" destOrd="0" presId="urn:microsoft.com/office/officeart/2005/8/layout/cycle1"/>
    <dgm:cxn modelId="{73F14B84-2F95-C246-9ABB-0DA42E83C883}" type="presParOf" srcId="{2FA3A9CE-C6DB-A44F-9735-E828BB007685}" destId="{4DF44826-EF7A-7D49-B6B6-2BB3B4A4BB85}" srcOrd="1" destOrd="0" presId="urn:microsoft.com/office/officeart/2005/8/layout/cycle1"/>
    <dgm:cxn modelId="{5CC63840-10BE-A745-904D-90EBFE2AB0D7}" type="presParOf" srcId="{2FA3A9CE-C6DB-A44F-9735-E828BB007685}" destId="{53CE8DA1-03BF-4349-BF12-3BB1155B4FFC}" srcOrd="2" destOrd="0" presId="urn:microsoft.com/office/officeart/2005/8/layout/cycle1"/>
    <dgm:cxn modelId="{C572FA69-4DDE-424D-BE03-019543CD39B5}" type="presParOf" srcId="{2FA3A9CE-C6DB-A44F-9735-E828BB007685}" destId="{BD110DE8-6A26-F245-A18E-1F961F548789}" srcOrd="3" destOrd="0" presId="urn:microsoft.com/office/officeart/2005/8/layout/cycle1"/>
    <dgm:cxn modelId="{DEF07262-1C2A-CA4A-89CF-093C2C914870}" type="presParOf" srcId="{2FA3A9CE-C6DB-A44F-9735-E828BB007685}" destId="{22C412F3-6A77-A64C-912D-8CE54219009F}" srcOrd="4" destOrd="0" presId="urn:microsoft.com/office/officeart/2005/8/layout/cycle1"/>
    <dgm:cxn modelId="{592452AB-B409-FF42-85B2-D06895B50E00}" type="presParOf" srcId="{2FA3A9CE-C6DB-A44F-9735-E828BB007685}" destId="{6700D198-C796-2542-AF0F-2736AEB1DBF9}" srcOrd="5" destOrd="0" presId="urn:microsoft.com/office/officeart/2005/8/layout/cycle1"/>
    <dgm:cxn modelId="{48506F76-5BDD-3A43-8FC3-F927016745E9}" type="presParOf" srcId="{2FA3A9CE-C6DB-A44F-9735-E828BB007685}" destId="{724304E7-69B3-3744-AB07-CDB01E22C47A}" srcOrd="6" destOrd="0" presId="urn:microsoft.com/office/officeart/2005/8/layout/cycle1"/>
    <dgm:cxn modelId="{72AA8A3C-7132-7A48-A24F-C95B7C596F3C}" type="presParOf" srcId="{2FA3A9CE-C6DB-A44F-9735-E828BB007685}" destId="{A0EB9BDC-3199-0A44-86CA-5056F7FE379D}" srcOrd="7" destOrd="0" presId="urn:microsoft.com/office/officeart/2005/8/layout/cycle1"/>
    <dgm:cxn modelId="{330AF8D6-23EF-894D-AAD1-FAE0E824CAB9}" type="presParOf" srcId="{2FA3A9CE-C6DB-A44F-9735-E828BB007685}" destId="{0E71173A-8F7D-0D43-834F-5CA96399457C}"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DFA4B1-6250-9848-8ABA-0726338245CA}">
      <dgm:prSet phldrT="[Text]" custT="1"/>
      <dgm:spPr>
        <a:solidFill>
          <a:schemeClr val="accent2"/>
        </a:solidFill>
        <a:ln>
          <a:noFill/>
        </a:ln>
      </dgm:spPr>
      <dgm:t>
        <a:bodyPr/>
        <a:lstStyle/>
        <a:p>
          <a:r>
            <a:rPr lang="en-US" sz="1400" b="1" dirty="0">
              <a:solidFill>
                <a:schemeClr val="bg1"/>
              </a:solidFill>
            </a:rPr>
            <a:t>FEATURE-RICH ONLINE STORE IN MINUTES</a:t>
          </a:r>
        </a:p>
      </dgm:t>
    </dgm:pt>
    <dgm:pt modelId="{B1CE970D-C6F7-2248-A04B-8CD57A64C120}" type="parTrans" cxnId="{8D32CC5E-2193-624B-A473-5779E1159CB8}">
      <dgm:prSet/>
      <dgm:spPr/>
      <dgm:t>
        <a:bodyPr/>
        <a:lstStyle/>
        <a:p>
          <a:endParaRPr lang="en-US"/>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A59A4347-87D5-C847-8F66-B51011B10BE4}">
      <dgm:prSet phldrT="[Text]" custT="1"/>
      <dgm:spPr>
        <a:solidFill>
          <a:schemeClr val="accent2"/>
        </a:solidFill>
      </dgm:spPr>
      <dgm:t>
        <a:bodyPr/>
        <a:lstStyle/>
        <a:p>
          <a:r>
            <a:rPr lang="en-US" sz="1400" b="1" dirty="0">
              <a:solidFill>
                <a:schemeClr val="bg1"/>
              </a:solidFill>
            </a:rPr>
            <a:t>MERCHANTS</a:t>
          </a:r>
        </a:p>
      </dgm:t>
    </dgm:pt>
    <dgm:pt modelId="{7561D6E6-0F67-1D41-8AC7-F9A92E081789}" type="parTrans" cxnId="{F906AEA2-4850-2940-AD73-73E2E7316260}">
      <dgm:prSet/>
      <dgm:spPr/>
      <dgm:t>
        <a:bodyPr/>
        <a:lstStyle/>
        <a:p>
          <a:endParaRPr lang="en-US"/>
        </a:p>
      </dgm:t>
    </dgm:pt>
    <dgm:pt modelId="{00BEB021-74F7-4D43-98B9-D43AA282D283}" type="sibTrans" cxnId="{F906AEA2-4850-2940-AD73-73E2E7316260}">
      <dgm:prSet/>
      <dgm:spPr>
        <a:solidFill>
          <a:schemeClr val="tx2">
            <a:lumMod val="60000"/>
            <a:lumOff val="40000"/>
          </a:schemeClr>
        </a:solidFill>
      </dgm:spPr>
      <dgm:t>
        <a:bodyPr/>
        <a:lstStyle/>
        <a:p>
          <a:endParaRPr lang="en-US"/>
        </a:p>
      </dgm:t>
    </dgm:pt>
    <dgm:pt modelId="{43304081-5060-974A-89DB-43A7D5C39C65}">
      <dgm:prSet phldrT="[Text]" custT="1"/>
      <dgm:spPr>
        <a:solidFill>
          <a:schemeClr val="accent2"/>
        </a:solidFill>
      </dgm:spPr>
      <dgm:t>
        <a:bodyPr/>
        <a:lstStyle/>
        <a:p>
          <a:r>
            <a:rPr lang="en-US" sz="1400" b="1" dirty="0">
              <a:solidFill>
                <a:schemeClr val="bg1"/>
              </a:solidFill>
            </a:rPr>
            <a:t>DEVELOPERS</a:t>
          </a:r>
        </a:p>
      </dgm:t>
    </dgm:pt>
    <dgm:pt modelId="{392081A4-ADF3-4C42-8BED-5025E76670F0}" type="parTrans" cxnId="{4257FFE9-2221-3742-AC69-DA7E51096620}">
      <dgm:prSet/>
      <dgm:spPr/>
      <dgm:t>
        <a:bodyPr/>
        <a:lstStyle/>
        <a:p>
          <a:endParaRPr lang="en-US"/>
        </a:p>
      </dgm:t>
    </dgm:pt>
    <dgm:pt modelId="{48757B74-850E-9141-9FBE-A1C3EE597BF3}" type="sibTrans" cxnId="{4257FFE9-2221-3742-AC69-DA7E51096620}">
      <dgm:prSet/>
      <dgm:spPr>
        <a:solidFill>
          <a:schemeClr val="tx2">
            <a:lumMod val="60000"/>
            <a:lumOff val="40000"/>
          </a:schemeClr>
        </a:solidFill>
      </dgm:spPr>
      <dgm:t>
        <a:bodyPr/>
        <a:lstStyle/>
        <a:p>
          <a:endParaRPr lang="en-US"/>
        </a:p>
      </dgm:t>
    </dgm:pt>
    <dgm:pt modelId="{08B33DA6-56E4-1D47-A373-D9BF79C3FC4F}">
      <dgm:prSet custT="1"/>
      <dgm:spPr>
        <a:solidFill>
          <a:schemeClr val="accent2"/>
        </a:solidFill>
        <a:ln>
          <a:noFill/>
        </a:ln>
        <a:effectLst/>
      </dgm:spPr>
      <dgm:t>
        <a:bodyPr spcFirstLastPara="0" vert="horz" wrap="square" lIns="17780" tIns="17780" rIns="17780" bIns="17780" numCol="1" spcCol="1270" anchor="ctr" anchorCtr="0"/>
        <a:lstStyle/>
        <a:p>
          <a:r>
            <a:rPr lang="en-US" sz="1400" b="1" dirty="0">
              <a:ln>
                <a:noFill/>
              </a:ln>
              <a:solidFill>
                <a:schemeClr val="bg1"/>
              </a:solidFill>
              <a:effectLst/>
            </a:rPr>
            <a:t>3</a:t>
          </a:r>
          <a:r>
            <a:rPr lang="en-US" sz="1400" b="1" baseline="30000" dirty="0">
              <a:ln>
                <a:noFill/>
              </a:ln>
              <a:solidFill>
                <a:schemeClr val="bg1"/>
              </a:solidFill>
              <a:effectLst/>
            </a:rPr>
            <a:t>rd</a:t>
          </a:r>
          <a:r>
            <a:rPr lang="en-US" sz="1400" b="1" dirty="0">
              <a:ln>
                <a:noFill/>
              </a:ln>
              <a:solidFill>
                <a:schemeClr val="bg1"/>
              </a:solidFill>
              <a:effectLst/>
            </a:rPr>
            <a:t> PARTY APP ADD-ONS &amp; NEW CHANNELS</a:t>
          </a:r>
        </a:p>
      </dgm:t>
    </dgm:pt>
    <dgm:pt modelId="{4C385911-2DA9-084E-A1AB-ED10F4ABFD96}" type="parTrans" cxnId="{23173244-E457-EB4E-B48C-32B59C418786}">
      <dgm:prSet/>
      <dgm:spPr/>
      <dgm:t>
        <a:bodyPr/>
        <a:lstStyle/>
        <a:p>
          <a:endParaRPr lang="en-US"/>
        </a:p>
      </dgm:t>
    </dgm:pt>
    <dgm:pt modelId="{115C8053-348A-9F45-99DF-A0C00B11F301}" type="sibTrans" cxnId="{23173244-E457-EB4E-B48C-32B59C418786}">
      <dgm:prSet/>
      <dgm:spPr>
        <a:solidFill>
          <a:schemeClr val="tx2">
            <a:lumMod val="60000"/>
            <a:lumOff val="40000"/>
          </a:schemeClr>
        </a:solidFill>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90EDDE12-D7A2-694D-8B4E-4796A520A743}" type="pres">
      <dgm:prSet presAssocID="{A59A4347-87D5-C847-8F66-B51011B10BE4}" presName="dummy" presStyleCnt="0"/>
      <dgm:spPr/>
    </dgm:pt>
    <dgm:pt modelId="{4DF44826-EF7A-7D49-B6B6-2BB3B4A4BB85}" type="pres">
      <dgm:prSet presAssocID="{A59A4347-87D5-C847-8F66-B51011B10BE4}" presName="node" presStyleLbl="revTx" presStyleIdx="0" presStyleCnt="4">
        <dgm:presLayoutVars>
          <dgm:bulletEnabled val="1"/>
        </dgm:presLayoutVars>
      </dgm:prSet>
      <dgm:spPr>
        <a:prstGeom prst="ellipse">
          <a:avLst/>
        </a:prstGeom>
      </dgm:spPr>
    </dgm:pt>
    <dgm:pt modelId="{53CE8DA1-03BF-4349-BF12-3BB1155B4FFC}" type="pres">
      <dgm:prSet presAssocID="{00BEB021-74F7-4D43-98B9-D43AA282D283}" presName="sibTrans" presStyleLbl="node1" presStyleIdx="0" presStyleCnt="4"/>
      <dgm:spPr/>
    </dgm:pt>
    <dgm:pt modelId="{BD110DE8-6A26-F245-A18E-1F961F548789}" type="pres">
      <dgm:prSet presAssocID="{43304081-5060-974A-89DB-43A7D5C39C65}" presName="dummy" presStyleCnt="0"/>
      <dgm:spPr/>
    </dgm:pt>
    <dgm:pt modelId="{22C412F3-6A77-A64C-912D-8CE54219009F}" type="pres">
      <dgm:prSet presAssocID="{43304081-5060-974A-89DB-43A7D5C39C65}" presName="node" presStyleLbl="revTx" presStyleIdx="1" presStyleCnt="4">
        <dgm:presLayoutVars>
          <dgm:bulletEnabled val="1"/>
        </dgm:presLayoutVars>
      </dgm:prSet>
      <dgm:spPr>
        <a:prstGeom prst="ellipse">
          <a:avLst/>
        </a:prstGeom>
      </dgm:spPr>
    </dgm:pt>
    <dgm:pt modelId="{6700D198-C796-2542-AF0F-2736AEB1DBF9}" type="pres">
      <dgm:prSet presAssocID="{48757B74-850E-9141-9FBE-A1C3EE597BF3}" presName="sibTrans" presStyleLbl="node1" presStyleIdx="1" presStyleCnt="4"/>
      <dgm:spPr/>
    </dgm:pt>
    <dgm:pt modelId="{F2211359-64B0-414E-B3A5-588E132A4A65}" type="pres">
      <dgm:prSet presAssocID="{08B33DA6-56E4-1D47-A373-D9BF79C3FC4F}" presName="dummy" presStyleCnt="0"/>
      <dgm:spPr/>
    </dgm:pt>
    <dgm:pt modelId="{7AB7BFC7-648A-AD4F-84D8-9469CCD332BE}" type="pres">
      <dgm:prSet presAssocID="{08B33DA6-56E4-1D47-A373-D9BF79C3FC4F}" presName="node" presStyleLbl="revTx" presStyleIdx="2" presStyleCnt="4">
        <dgm:presLayoutVars>
          <dgm:bulletEnabled val="1"/>
        </dgm:presLayoutVars>
      </dgm:prSet>
      <dgm:spPr>
        <a:xfrm>
          <a:off x="1365613" y="3127767"/>
          <a:ext cx="1773606" cy="1773606"/>
        </a:xfrm>
        <a:prstGeom prst="ellipse">
          <a:avLst/>
        </a:prstGeom>
      </dgm:spPr>
    </dgm:pt>
    <dgm:pt modelId="{B6B6422C-D274-B143-8628-3E20E22301E3}" type="pres">
      <dgm:prSet presAssocID="{115C8053-348A-9F45-99DF-A0C00B11F301}" presName="sibTrans" presStyleLbl="node1" presStyleIdx="2" presStyleCnt="4"/>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3" presStyleCnt="4">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3" presStyleCnt="4"/>
      <dgm:spPr/>
    </dgm:pt>
  </dgm:ptLst>
  <dgm:cxnLst>
    <dgm:cxn modelId="{23173244-E457-EB4E-B48C-32B59C418786}" srcId="{C869042F-BCD3-474A-9879-402BDFC88205}" destId="{08B33DA6-56E4-1D47-A373-D9BF79C3FC4F}" srcOrd="2" destOrd="0" parTransId="{4C385911-2DA9-084E-A1AB-ED10F4ABFD96}" sibTransId="{115C8053-348A-9F45-99DF-A0C00B11F301}"/>
    <dgm:cxn modelId="{8D32CC5E-2193-624B-A473-5779E1159CB8}" srcId="{C869042F-BCD3-474A-9879-402BDFC88205}" destId="{8BDFA4B1-6250-9848-8ABA-0726338245CA}" srcOrd="3" destOrd="0" parTransId="{B1CE970D-C6F7-2248-A04B-8CD57A64C120}" sibTransId="{ED66C5B2-3277-2C4D-96AC-2B1BE6B6BDAC}"/>
    <dgm:cxn modelId="{8CF7E162-9AE9-964A-BBEE-76ED2096EA21}" type="presOf" srcId="{8BDFA4B1-6250-9848-8ABA-0726338245CA}" destId="{A0EB9BDC-3199-0A44-86CA-5056F7FE379D}" srcOrd="0" destOrd="0" presId="urn:microsoft.com/office/officeart/2005/8/layout/cycle1"/>
    <dgm:cxn modelId="{BED76A6C-E9EA-7D41-A3DD-1576E86D8E75}" type="presOf" srcId="{00BEB021-74F7-4D43-98B9-D43AA282D283}" destId="{53CE8DA1-03BF-4349-BF12-3BB1155B4FFC}" srcOrd="0" destOrd="0" presId="urn:microsoft.com/office/officeart/2005/8/layout/cycle1"/>
    <dgm:cxn modelId="{94DA5E6E-9629-4B4E-AB5C-BE73057CD39E}" type="presOf" srcId="{115C8053-348A-9F45-99DF-A0C00B11F301}" destId="{B6B6422C-D274-B143-8628-3E20E22301E3}" srcOrd="0" destOrd="0" presId="urn:microsoft.com/office/officeart/2005/8/layout/cycle1"/>
    <dgm:cxn modelId="{DD13D56E-0BB5-434F-8E2D-291E4541AEA5}" type="presOf" srcId="{A59A4347-87D5-C847-8F66-B51011B10BE4}" destId="{4DF44826-EF7A-7D49-B6B6-2BB3B4A4BB85}" srcOrd="0" destOrd="0" presId="urn:microsoft.com/office/officeart/2005/8/layout/cycle1"/>
    <dgm:cxn modelId="{F906AEA2-4850-2940-AD73-73E2E7316260}" srcId="{C869042F-BCD3-474A-9879-402BDFC88205}" destId="{A59A4347-87D5-C847-8F66-B51011B10BE4}" srcOrd="0" destOrd="0" parTransId="{7561D6E6-0F67-1D41-8AC7-F9A92E081789}" sibTransId="{00BEB021-74F7-4D43-98B9-D43AA282D283}"/>
    <dgm:cxn modelId="{5F8C87A4-06C9-8F47-BCE1-E0F59046D401}" type="presOf" srcId="{43304081-5060-974A-89DB-43A7D5C39C65}" destId="{22C412F3-6A77-A64C-912D-8CE54219009F}" srcOrd="0" destOrd="0" presId="urn:microsoft.com/office/officeart/2005/8/layout/cycle1"/>
    <dgm:cxn modelId="{85008DBF-106C-1348-AA40-5AE858C1CD07}" type="presOf" srcId="{C869042F-BCD3-474A-9879-402BDFC88205}" destId="{2FA3A9CE-C6DB-A44F-9735-E828BB007685}" srcOrd="0" destOrd="0" presId="urn:microsoft.com/office/officeart/2005/8/layout/cycle1"/>
    <dgm:cxn modelId="{BEE706C6-B313-964F-B082-538CEC5877D6}" type="presOf" srcId="{08B33DA6-56E4-1D47-A373-D9BF79C3FC4F}" destId="{7AB7BFC7-648A-AD4F-84D8-9469CCD332BE}" srcOrd="0" destOrd="0" presId="urn:microsoft.com/office/officeart/2005/8/layout/cycle1"/>
    <dgm:cxn modelId="{0A83D0D5-A288-D14F-B11E-29F082256314}" type="presOf" srcId="{48757B74-850E-9141-9FBE-A1C3EE597BF3}" destId="{6700D198-C796-2542-AF0F-2736AEB1DBF9}" srcOrd="0" destOrd="0" presId="urn:microsoft.com/office/officeart/2005/8/layout/cycle1"/>
    <dgm:cxn modelId="{4257FFE9-2221-3742-AC69-DA7E51096620}" srcId="{C869042F-BCD3-474A-9879-402BDFC88205}" destId="{43304081-5060-974A-89DB-43A7D5C39C65}" srcOrd="1" destOrd="0" parTransId="{392081A4-ADF3-4C42-8BED-5025E76670F0}" sibTransId="{48757B74-850E-9141-9FBE-A1C3EE597BF3}"/>
    <dgm:cxn modelId="{66C024F9-A4AD-6F45-92F5-5B2D2F7254BA}" type="presOf" srcId="{ED66C5B2-3277-2C4D-96AC-2B1BE6B6BDAC}" destId="{0E71173A-8F7D-0D43-834F-5CA96399457C}" srcOrd="0" destOrd="0" presId="urn:microsoft.com/office/officeart/2005/8/layout/cycle1"/>
    <dgm:cxn modelId="{A08A3473-2375-7646-B246-DD3DFAB114F1}" type="presParOf" srcId="{2FA3A9CE-C6DB-A44F-9735-E828BB007685}" destId="{90EDDE12-D7A2-694D-8B4E-4796A520A743}" srcOrd="0" destOrd="0" presId="urn:microsoft.com/office/officeart/2005/8/layout/cycle1"/>
    <dgm:cxn modelId="{73F14B84-2F95-C246-9ABB-0DA42E83C883}" type="presParOf" srcId="{2FA3A9CE-C6DB-A44F-9735-E828BB007685}" destId="{4DF44826-EF7A-7D49-B6B6-2BB3B4A4BB85}" srcOrd="1" destOrd="0" presId="urn:microsoft.com/office/officeart/2005/8/layout/cycle1"/>
    <dgm:cxn modelId="{5CC63840-10BE-A745-904D-90EBFE2AB0D7}" type="presParOf" srcId="{2FA3A9CE-C6DB-A44F-9735-E828BB007685}" destId="{53CE8DA1-03BF-4349-BF12-3BB1155B4FFC}" srcOrd="2" destOrd="0" presId="urn:microsoft.com/office/officeart/2005/8/layout/cycle1"/>
    <dgm:cxn modelId="{C572FA69-4DDE-424D-BE03-019543CD39B5}" type="presParOf" srcId="{2FA3A9CE-C6DB-A44F-9735-E828BB007685}" destId="{BD110DE8-6A26-F245-A18E-1F961F548789}" srcOrd="3" destOrd="0" presId="urn:microsoft.com/office/officeart/2005/8/layout/cycle1"/>
    <dgm:cxn modelId="{DEF07262-1C2A-CA4A-89CF-093C2C914870}" type="presParOf" srcId="{2FA3A9CE-C6DB-A44F-9735-E828BB007685}" destId="{22C412F3-6A77-A64C-912D-8CE54219009F}" srcOrd="4" destOrd="0" presId="urn:microsoft.com/office/officeart/2005/8/layout/cycle1"/>
    <dgm:cxn modelId="{592452AB-B409-FF42-85B2-D06895B50E00}" type="presParOf" srcId="{2FA3A9CE-C6DB-A44F-9735-E828BB007685}" destId="{6700D198-C796-2542-AF0F-2736AEB1DBF9}" srcOrd="5" destOrd="0" presId="urn:microsoft.com/office/officeart/2005/8/layout/cycle1"/>
    <dgm:cxn modelId="{49BF6D2F-BF1F-B449-9AEC-E1ADB0056A23}" type="presParOf" srcId="{2FA3A9CE-C6DB-A44F-9735-E828BB007685}" destId="{F2211359-64B0-414E-B3A5-588E132A4A65}" srcOrd="6" destOrd="0" presId="urn:microsoft.com/office/officeart/2005/8/layout/cycle1"/>
    <dgm:cxn modelId="{82470A1F-8AA4-A34E-B9A2-C32B9CB08E69}" type="presParOf" srcId="{2FA3A9CE-C6DB-A44F-9735-E828BB007685}" destId="{7AB7BFC7-648A-AD4F-84D8-9469CCD332BE}" srcOrd="7" destOrd="0" presId="urn:microsoft.com/office/officeart/2005/8/layout/cycle1"/>
    <dgm:cxn modelId="{111C657B-918B-4147-9FA4-C37856D6095B}" type="presParOf" srcId="{2FA3A9CE-C6DB-A44F-9735-E828BB007685}" destId="{B6B6422C-D274-B143-8628-3E20E22301E3}" srcOrd="8" destOrd="0" presId="urn:microsoft.com/office/officeart/2005/8/layout/cycle1"/>
    <dgm:cxn modelId="{48506F76-5BDD-3A43-8FC3-F927016745E9}" type="presParOf" srcId="{2FA3A9CE-C6DB-A44F-9735-E828BB007685}" destId="{724304E7-69B3-3744-AB07-CDB01E22C47A}" srcOrd="9" destOrd="0" presId="urn:microsoft.com/office/officeart/2005/8/layout/cycle1"/>
    <dgm:cxn modelId="{72AA8A3C-7132-7A48-A24F-C95B7C596F3C}" type="presParOf" srcId="{2FA3A9CE-C6DB-A44F-9735-E828BB007685}" destId="{A0EB9BDC-3199-0A44-86CA-5056F7FE379D}" srcOrd="10" destOrd="0" presId="urn:microsoft.com/office/officeart/2005/8/layout/cycle1"/>
    <dgm:cxn modelId="{330AF8D6-23EF-894D-AAD1-FAE0E824CAB9}" type="presParOf" srcId="{2FA3A9CE-C6DB-A44F-9735-E828BB007685}" destId="{0E71173A-8F7D-0D43-834F-5CA96399457C}"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DFA4B1-6250-9848-8ABA-0726338245CA}">
      <dgm:prSet phldrT="[Text]" custT="1"/>
      <dgm:spPr>
        <a:solidFill>
          <a:schemeClr val="tx2"/>
        </a:solidFill>
        <a:ln>
          <a:noFill/>
        </a:ln>
      </dgm:spPr>
      <dgm:t>
        <a:bodyPr/>
        <a:lstStyle/>
        <a:p>
          <a:r>
            <a:rPr lang="en-US" sz="1400" b="1" dirty="0">
              <a:solidFill>
                <a:schemeClr val="bg1"/>
              </a:solidFill>
            </a:rPr>
            <a:t>HIGH-END DEVICES</a:t>
          </a:r>
        </a:p>
      </dgm:t>
    </dgm:pt>
    <dgm:pt modelId="{B1CE970D-C6F7-2248-A04B-8CD57A64C120}" type="parTrans" cxnId="{8D32CC5E-2193-624B-A473-5779E1159CB8}">
      <dgm:prSet/>
      <dgm:spPr/>
      <dgm:t>
        <a:bodyPr/>
        <a:lstStyle/>
        <a:p>
          <a:endParaRPr lang="en-US"/>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A59A4347-87D5-C847-8F66-B51011B10BE4}">
      <dgm:prSet phldrT="[Text]" custT="1"/>
      <dgm:spPr>
        <a:solidFill>
          <a:schemeClr val="tx2"/>
        </a:solidFill>
      </dgm:spPr>
      <dgm:t>
        <a:bodyPr/>
        <a:lstStyle/>
        <a:p>
          <a:r>
            <a:rPr lang="en-US" sz="1400" b="1" dirty="0">
              <a:solidFill>
                <a:schemeClr val="bg1"/>
              </a:solidFill>
            </a:rPr>
            <a:t>CUSTOMER EXPERIENCE</a:t>
          </a:r>
        </a:p>
      </dgm:t>
    </dgm:pt>
    <dgm:pt modelId="{7561D6E6-0F67-1D41-8AC7-F9A92E081789}" type="parTrans" cxnId="{F906AEA2-4850-2940-AD73-73E2E7316260}">
      <dgm:prSet/>
      <dgm:spPr/>
      <dgm:t>
        <a:bodyPr/>
        <a:lstStyle/>
        <a:p>
          <a:endParaRPr lang="en-US"/>
        </a:p>
      </dgm:t>
    </dgm:pt>
    <dgm:pt modelId="{00BEB021-74F7-4D43-98B9-D43AA282D283}" type="sibTrans" cxnId="{F906AEA2-4850-2940-AD73-73E2E7316260}">
      <dgm:prSet/>
      <dgm:spPr>
        <a:solidFill>
          <a:schemeClr val="tx2">
            <a:lumMod val="60000"/>
            <a:lumOff val="40000"/>
          </a:schemeClr>
        </a:solidFill>
      </dgm:spPr>
      <dgm:t>
        <a:bodyPr/>
        <a:lstStyle/>
        <a:p>
          <a:endParaRPr lang="en-US"/>
        </a:p>
      </dgm:t>
    </dgm:pt>
    <dgm:pt modelId="{795B5F7F-928B-4146-BF04-E13862C17EC5}">
      <dgm:prSet phldrT="[Text]" custT="1"/>
      <dgm:spPr>
        <a:solidFill>
          <a:schemeClr val="tx2"/>
        </a:solidFill>
        <a:ln>
          <a:noFill/>
        </a:ln>
      </dgm:spPr>
      <dgm:t>
        <a:bodyPr/>
        <a:lstStyle/>
        <a:p>
          <a:r>
            <a:rPr lang="en-US" sz="1400" b="1" dirty="0">
              <a:solidFill>
                <a:schemeClr val="bg1"/>
              </a:solidFill>
            </a:rPr>
            <a:t>APPS &amp;</a:t>
          </a:r>
          <a:r>
            <a:rPr lang="en-US" sz="1400" b="1" u="sng" dirty="0">
              <a:solidFill>
                <a:schemeClr val="bg1"/>
              </a:solidFill>
            </a:rPr>
            <a:t> </a:t>
          </a:r>
          <a:r>
            <a:rPr lang="en-US" sz="1400" b="1" u="none" dirty="0">
              <a:solidFill>
                <a:schemeClr val="bg1"/>
              </a:solidFill>
            </a:rPr>
            <a:t>SERVICES</a:t>
          </a:r>
        </a:p>
      </dgm:t>
    </dgm:pt>
    <dgm:pt modelId="{59D1CD73-5CFF-0147-8888-5B30BA047918}" type="parTrans" cxnId="{BBE958CC-FF32-1B4C-AD64-A974DD92FF0C}">
      <dgm:prSet/>
      <dgm:spPr/>
      <dgm:t>
        <a:bodyPr/>
        <a:lstStyle/>
        <a:p>
          <a:endParaRPr lang="en-US"/>
        </a:p>
      </dgm:t>
    </dgm:pt>
    <dgm:pt modelId="{86E14BA9-75A9-4543-BCA4-49DA824E2214}" type="sibTrans" cxnId="{BBE958CC-FF32-1B4C-AD64-A974DD92FF0C}">
      <dgm:prSet/>
      <dgm:spPr>
        <a:solidFill>
          <a:schemeClr val="tx2">
            <a:lumMod val="60000"/>
            <a:lumOff val="40000"/>
          </a:schemeClr>
        </a:solidFill>
      </dgm:spPr>
      <dgm:t>
        <a:bodyPr/>
        <a:lstStyle/>
        <a:p>
          <a:endParaRPr lang="en-US"/>
        </a:p>
      </dgm:t>
    </dgm:pt>
    <dgm:pt modelId="{AC9C261F-341B-C84A-89EB-FF126DB08240}">
      <dgm:prSet phldrT="[Text]" custT="1"/>
      <dgm:spPr>
        <a:solidFill>
          <a:schemeClr val="tx2"/>
        </a:solidFill>
      </dgm:spPr>
      <dgm:t>
        <a:bodyPr/>
        <a:lstStyle/>
        <a:p>
          <a:r>
            <a:rPr lang="en-US" sz="1400" b="1" dirty="0">
              <a:solidFill>
                <a:schemeClr val="bg1"/>
              </a:solidFill>
            </a:rPr>
            <a:t>ACCESORIES</a:t>
          </a:r>
        </a:p>
      </dgm:t>
    </dgm:pt>
    <dgm:pt modelId="{5F145309-DA0E-8D44-B3E1-54BCB4A22AD4}" type="parTrans" cxnId="{216C44DB-5FA3-9249-B9F1-9CDFA399BD5D}">
      <dgm:prSet/>
      <dgm:spPr/>
      <dgm:t>
        <a:bodyPr/>
        <a:lstStyle/>
        <a:p>
          <a:endParaRPr lang="en-US"/>
        </a:p>
      </dgm:t>
    </dgm:pt>
    <dgm:pt modelId="{582C11F2-AB66-1C47-96B4-459E40610AB6}" type="sibTrans" cxnId="{216C44DB-5FA3-9249-B9F1-9CDFA399BD5D}">
      <dgm:prSet/>
      <dgm:spPr>
        <a:solidFill>
          <a:schemeClr val="tx2">
            <a:lumMod val="60000"/>
            <a:lumOff val="40000"/>
          </a:schemeClr>
        </a:solidFill>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BCC4F6C8-DA43-9D48-A3C7-70EC016F4BC7}" type="pres">
      <dgm:prSet presAssocID="{795B5F7F-928B-4146-BF04-E13862C17EC5}" presName="dummy" presStyleCnt="0"/>
      <dgm:spPr/>
    </dgm:pt>
    <dgm:pt modelId="{5908E313-9664-6D48-8C05-8FAF245F8252}" type="pres">
      <dgm:prSet presAssocID="{795B5F7F-928B-4146-BF04-E13862C17EC5}" presName="node" presStyleLbl="revTx" presStyleIdx="0" presStyleCnt="4">
        <dgm:presLayoutVars>
          <dgm:bulletEnabled val="1"/>
        </dgm:presLayoutVars>
      </dgm:prSet>
      <dgm:spPr>
        <a:prstGeom prst="ellipse">
          <a:avLst/>
        </a:prstGeom>
      </dgm:spPr>
    </dgm:pt>
    <dgm:pt modelId="{492039D9-9098-DD40-8A92-61C832BA2EE1}" type="pres">
      <dgm:prSet presAssocID="{86E14BA9-75A9-4543-BCA4-49DA824E2214}" presName="sibTrans" presStyleLbl="node1" presStyleIdx="0" presStyleCnt="4"/>
      <dgm:spPr/>
    </dgm:pt>
    <dgm:pt modelId="{90EDDE12-D7A2-694D-8B4E-4796A520A743}" type="pres">
      <dgm:prSet presAssocID="{A59A4347-87D5-C847-8F66-B51011B10BE4}" presName="dummy" presStyleCnt="0"/>
      <dgm:spPr/>
    </dgm:pt>
    <dgm:pt modelId="{4DF44826-EF7A-7D49-B6B6-2BB3B4A4BB85}" type="pres">
      <dgm:prSet presAssocID="{A59A4347-87D5-C847-8F66-B51011B10BE4}" presName="node" presStyleLbl="revTx" presStyleIdx="1" presStyleCnt="4">
        <dgm:presLayoutVars>
          <dgm:bulletEnabled val="1"/>
        </dgm:presLayoutVars>
      </dgm:prSet>
      <dgm:spPr>
        <a:prstGeom prst="ellipse">
          <a:avLst/>
        </a:prstGeom>
      </dgm:spPr>
    </dgm:pt>
    <dgm:pt modelId="{53CE8DA1-03BF-4349-BF12-3BB1155B4FFC}" type="pres">
      <dgm:prSet presAssocID="{00BEB021-74F7-4D43-98B9-D43AA282D283}" presName="sibTrans" presStyleLbl="node1" presStyleIdx="1" presStyleCnt="4"/>
      <dgm:spPr/>
    </dgm:pt>
    <dgm:pt modelId="{E664932E-E323-9F48-A825-BC9BF4612984}" type="pres">
      <dgm:prSet presAssocID="{AC9C261F-341B-C84A-89EB-FF126DB08240}" presName="dummy" presStyleCnt="0"/>
      <dgm:spPr/>
    </dgm:pt>
    <dgm:pt modelId="{B0D2D05A-C78B-664F-8692-101077BB3AEB}" type="pres">
      <dgm:prSet presAssocID="{AC9C261F-341B-C84A-89EB-FF126DB08240}" presName="node" presStyleLbl="revTx" presStyleIdx="2" presStyleCnt="4">
        <dgm:presLayoutVars>
          <dgm:bulletEnabled val="1"/>
        </dgm:presLayoutVars>
      </dgm:prSet>
      <dgm:spPr>
        <a:prstGeom prst="ellipse">
          <a:avLst/>
        </a:prstGeom>
      </dgm:spPr>
    </dgm:pt>
    <dgm:pt modelId="{45FEF294-2A50-9949-A5F8-B22150E4D99A}" type="pres">
      <dgm:prSet presAssocID="{582C11F2-AB66-1C47-96B4-459E40610AB6}" presName="sibTrans" presStyleLbl="node1" presStyleIdx="2" presStyleCnt="4"/>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3" presStyleCnt="4">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3" presStyleCnt="4"/>
      <dgm:spPr/>
    </dgm:pt>
  </dgm:ptLst>
  <dgm:cxnLst>
    <dgm:cxn modelId="{CB55CE1D-C5CB-1648-97B8-17CB24FE8688}" type="presOf" srcId="{A59A4347-87D5-C847-8F66-B51011B10BE4}" destId="{4DF44826-EF7A-7D49-B6B6-2BB3B4A4BB85}" srcOrd="0" destOrd="0" presId="urn:microsoft.com/office/officeart/2005/8/layout/cycle1"/>
    <dgm:cxn modelId="{D1B39D25-1057-7143-A130-EBA9F798D214}" type="presOf" srcId="{86E14BA9-75A9-4543-BCA4-49DA824E2214}" destId="{492039D9-9098-DD40-8A92-61C832BA2EE1}" srcOrd="0" destOrd="0" presId="urn:microsoft.com/office/officeart/2005/8/layout/cycle1"/>
    <dgm:cxn modelId="{4900AD32-ACCC-6348-B96B-0B2E0995F3CF}" type="presOf" srcId="{795B5F7F-928B-4146-BF04-E13862C17EC5}" destId="{5908E313-9664-6D48-8C05-8FAF245F8252}" srcOrd="0" destOrd="0" presId="urn:microsoft.com/office/officeart/2005/8/layout/cycle1"/>
    <dgm:cxn modelId="{31773144-7E54-8540-A9C2-51B53A7076D9}" type="presOf" srcId="{00BEB021-74F7-4D43-98B9-D43AA282D283}" destId="{53CE8DA1-03BF-4349-BF12-3BB1155B4FFC}" srcOrd="0" destOrd="0" presId="urn:microsoft.com/office/officeart/2005/8/layout/cycle1"/>
    <dgm:cxn modelId="{D1EBE45A-9BB3-8A40-B6FD-A9427CB284D2}" type="presOf" srcId="{ED66C5B2-3277-2C4D-96AC-2B1BE6B6BDAC}" destId="{0E71173A-8F7D-0D43-834F-5CA96399457C}" srcOrd="0" destOrd="0" presId="urn:microsoft.com/office/officeart/2005/8/layout/cycle1"/>
    <dgm:cxn modelId="{8D32CC5E-2193-624B-A473-5779E1159CB8}" srcId="{C869042F-BCD3-474A-9879-402BDFC88205}" destId="{8BDFA4B1-6250-9848-8ABA-0726338245CA}" srcOrd="3" destOrd="0" parTransId="{B1CE970D-C6F7-2248-A04B-8CD57A64C120}" sibTransId="{ED66C5B2-3277-2C4D-96AC-2B1BE6B6BDAC}"/>
    <dgm:cxn modelId="{4A03B969-2229-B940-BDC4-83CA4172E1D8}" type="presOf" srcId="{582C11F2-AB66-1C47-96B4-459E40610AB6}" destId="{45FEF294-2A50-9949-A5F8-B22150E4D99A}" srcOrd="0" destOrd="0" presId="urn:microsoft.com/office/officeart/2005/8/layout/cycle1"/>
    <dgm:cxn modelId="{6F505A78-86DC-C546-99D1-60C7831673D7}" type="presOf" srcId="{AC9C261F-341B-C84A-89EB-FF126DB08240}" destId="{B0D2D05A-C78B-664F-8692-101077BB3AEB}" srcOrd="0" destOrd="0" presId="urn:microsoft.com/office/officeart/2005/8/layout/cycle1"/>
    <dgm:cxn modelId="{F906AEA2-4850-2940-AD73-73E2E7316260}" srcId="{C869042F-BCD3-474A-9879-402BDFC88205}" destId="{A59A4347-87D5-C847-8F66-B51011B10BE4}" srcOrd="1" destOrd="0" parTransId="{7561D6E6-0F67-1D41-8AC7-F9A92E081789}" sibTransId="{00BEB021-74F7-4D43-98B9-D43AA282D283}"/>
    <dgm:cxn modelId="{85008DBF-106C-1348-AA40-5AE858C1CD07}" type="presOf" srcId="{C869042F-BCD3-474A-9879-402BDFC88205}" destId="{2FA3A9CE-C6DB-A44F-9735-E828BB007685}" srcOrd="0" destOrd="0" presId="urn:microsoft.com/office/officeart/2005/8/layout/cycle1"/>
    <dgm:cxn modelId="{BBE958CC-FF32-1B4C-AD64-A974DD92FF0C}" srcId="{C869042F-BCD3-474A-9879-402BDFC88205}" destId="{795B5F7F-928B-4146-BF04-E13862C17EC5}" srcOrd="0" destOrd="0" parTransId="{59D1CD73-5CFF-0147-8888-5B30BA047918}" sibTransId="{86E14BA9-75A9-4543-BCA4-49DA824E2214}"/>
    <dgm:cxn modelId="{216C44DB-5FA3-9249-B9F1-9CDFA399BD5D}" srcId="{C869042F-BCD3-474A-9879-402BDFC88205}" destId="{AC9C261F-341B-C84A-89EB-FF126DB08240}" srcOrd="2" destOrd="0" parTransId="{5F145309-DA0E-8D44-B3E1-54BCB4A22AD4}" sibTransId="{582C11F2-AB66-1C47-96B4-459E40610AB6}"/>
    <dgm:cxn modelId="{18E07AFA-9822-A249-B935-24D52A2FF560}" type="presOf" srcId="{8BDFA4B1-6250-9848-8ABA-0726338245CA}" destId="{A0EB9BDC-3199-0A44-86CA-5056F7FE379D}" srcOrd="0" destOrd="0" presId="urn:microsoft.com/office/officeart/2005/8/layout/cycle1"/>
    <dgm:cxn modelId="{27EDE1F9-83F1-AF4B-8736-12A6D55C685E}" type="presParOf" srcId="{2FA3A9CE-C6DB-A44F-9735-E828BB007685}" destId="{BCC4F6C8-DA43-9D48-A3C7-70EC016F4BC7}" srcOrd="0" destOrd="0" presId="urn:microsoft.com/office/officeart/2005/8/layout/cycle1"/>
    <dgm:cxn modelId="{15FA34F4-2939-1644-AB0A-EDF0AA01522B}" type="presParOf" srcId="{2FA3A9CE-C6DB-A44F-9735-E828BB007685}" destId="{5908E313-9664-6D48-8C05-8FAF245F8252}" srcOrd="1" destOrd="0" presId="urn:microsoft.com/office/officeart/2005/8/layout/cycle1"/>
    <dgm:cxn modelId="{226D2AEA-72EC-454D-ADE4-28E6ED16812C}" type="presParOf" srcId="{2FA3A9CE-C6DB-A44F-9735-E828BB007685}" destId="{492039D9-9098-DD40-8A92-61C832BA2EE1}" srcOrd="2" destOrd="0" presId="urn:microsoft.com/office/officeart/2005/8/layout/cycle1"/>
    <dgm:cxn modelId="{E3BE39DC-D98D-9349-9682-26CB36BA8E24}" type="presParOf" srcId="{2FA3A9CE-C6DB-A44F-9735-E828BB007685}" destId="{90EDDE12-D7A2-694D-8B4E-4796A520A743}" srcOrd="3" destOrd="0" presId="urn:microsoft.com/office/officeart/2005/8/layout/cycle1"/>
    <dgm:cxn modelId="{12064766-A0C8-144E-A5C1-90E0F3F4A120}" type="presParOf" srcId="{2FA3A9CE-C6DB-A44F-9735-E828BB007685}" destId="{4DF44826-EF7A-7D49-B6B6-2BB3B4A4BB85}" srcOrd="4" destOrd="0" presId="urn:microsoft.com/office/officeart/2005/8/layout/cycle1"/>
    <dgm:cxn modelId="{274EE7E4-E416-F542-A8C5-DF44E428D9C8}" type="presParOf" srcId="{2FA3A9CE-C6DB-A44F-9735-E828BB007685}" destId="{53CE8DA1-03BF-4349-BF12-3BB1155B4FFC}" srcOrd="5" destOrd="0" presId="urn:microsoft.com/office/officeart/2005/8/layout/cycle1"/>
    <dgm:cxn modelId="{7F04D3C5-25EC-7841-A0D1-D2BB17D1B6EE}" type="presParOf" srcId="{2FA3A9CE-C6DB-A44F-9735-E828BB007685}" destId="{E664932E-E323-9F48-A825-BC9BF4612984}" srcOrd="6" destOrd="0" presId="urn:microsoft.com/office/officeart/2005/8/layout/cycle1"/>
    <dgm:cxn modelId="{1646EA3C-C3AE-CA41-8473-B65D2445FAD2}" type="presParOf" srcId="{2FA3A9CE-C6DB-A44F-9735-E828BB007685}" destId="{B0D2D05A-C78B-664F-8692-101077BB3AEB}" srcOrd="7" destOrd="0" presId="urn:microsoft.com/office/officeart/2005/8/layout/cycle1"/>
    <dgm:cxn modelId="{1697204B-6EB9-D043-B7FB-E52C0C0E8E68}" type="presParOf" srcId="{2FA3A9CE-C6DB-A44F-9735-E828BB007685}" destId="{45FEF294-2A50-9949-A5F8-B22150E4D99A}" srcOrd="8" destOrd="0" presId="urn:microsoft.com/office/officeart/2005/8/layout/cycle1"/>
    <dgm:cxn modelId="{CFA1F31D-8DB9-E648-ADD4-80E4FD2D7386}" type="presParOf" srcId="{2FA3A9CE-C6DB-A44F-9735-E828BB007685}" destId="{724304E7-69B3-3744-AB07-CDB01E22C47A}" srcOrd="9" destOrd="0" presId="urn:microsoft.com/office/officeart/2005/8/layout/cycle1"/>
    <dgm:cxn modelId="{EF945782-EC24-B947-8EAE-E01655D36104}" type="presParOf" srcId="{2FA3A9CE-C6DB-A44F-9735-E828BB007685}" destId="{A0EB9BDC-3199-0A44-86CA-5056F7FE379D}" srcOrd="10" destOrd="0" presId="urn:microsoft.com/office/officeart/2005/8/layout/cycle1"/>
    <dgm:cxn modelId="{83E44D82-7522-D047-9583-35E305688E42}" type="presParOf" srcId="{2FA3A9CE-C6DB-A44F-9735-E828BB007685}" destId="{0E71173A-8F7D-0D43-834F-5CA96399457C}"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DFA4B1-6250-9848-8ABA-0726338245CA}">
      <dgm:prSet phldrT="[Text]" custT="1"/>
      <dgm:spPr>
        <a:solidFill>
          <a:schemeClr val="tx2"/>
        </a:solidFill>
        <a:ln>
          <a:noFill/>
        </a:ln>
      </dgm:spPr>
      <dgm:t>
        <a:bodyPr/>
        <a:lstStyle/>
        <a:p>
          <a:r>
            <a:rPr lang="en-US" sz="1400" b="1" dirty="0">
              <a:solidFill>
                <a:schemeClr val="bg1"/>
              </a:solidFill>
            </a:rPr>
            <a:t>SUPERIOR</a:t>
          </a:r>
          <a:br>
            <a:rPr lang="en-US" sz="1400" b="1" dirty="0">
              <a:solidFill>
                <a:schemeClr val="bg1"/>
              </a:solidFill>
            </a:rPr>
          </a:br>
          <a:r>
            <a:rPr lang="en-US" sz="1400" b="1" dirty="0">
              <a:solidFill>
                <a:schemeClr val="bg1"/>
              </a:solidFill>
            </a:rPr>
            <a:t>PRODUCT</a:t>
          </a:r>
        </a:p>
      </dgm:t>
    </dgm:pt>
    <dgm:pt modelId="{B1CE970D-C6F7-2248-A04B-8CD57A64C120}" type="parTrans" cxnId="{8D32CC5E-2193-624B-A473-5779E1159CB8}">
      <dgm:prSet/>
      <dgm:spPr/>
      <dgm:t>
        <a:bodyPr/>
        <a:lstStyle/>
        <a:p>
          <a:endParaRPr lang="en-US"/>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A59A4347-87D5-C847-8F66-B51011B10BE4}">
      <dgm:prSet phldrT="[Text]" custT="1"/>
      <dgm:spPr>
        <a:solidFill>
          <a:schemeClr val="tx2"/>
        </a:solidFill>
      </dgm:spPr>
      <dgm:t>
        <a:bodyPr/>
        <a:lstStyle/>
        <a:p>
          <a:r>
            <a:rPr lang="en-US" sz="1400" b="1" dirty="0">
              <a:solidFill>
                <a:schemeClr val="bg1"/>
              </a:solidFill>
            </a:rPr>
            <a:t>STRONG BRAND MARKETING</a:t>
          </a:r>
        </a:p>
      </dgm:t>
    </dgm:pt>
    <dgm:pt modelId="{7561D6E6-0F67-1D41-8AC7-F9A92E081789}" type="parTrans" cxnId="{F906AEA2-4850-2940-AD73-73E2E7316260}">
      <dgm:prSet/>
      <dgm:spPr/>
      <dgm:t>
        <a:bodyPr/>
        <a:lstStyle/>
        <a:p>
          <a:endParaRPr lang="en-US"/>
        </a:p>
      </dgm:t>
    </dgm:pt>
    <dgm:pt modelId="{00BEB021-74F7-4D43-98B9-D43AA282D283}" type="sibTrans" cxnId="{F906AEA2-4850-2940-AD73-73E2E7316260}">
      <dgm:prSet/>
      <dgm:spPr>
        <a:solidFill>
          <a:schemeClr val="tx2">
            <a:lumMod val="60000"/>
            <a:lumOff val="40000"/>
          </a:schemeClr>
        </a:solidFill>
      </dgm:spPr>
      <dgm:t>
        <a:bodyPr/>
        <a:lstStyle/>
        <a:p>
          <a:endParaRPr lang="en-US"/>
        </a:p>
      </dgm:t>
    </dgm:pt>
    <dgm:pt modelId="{795B5F7F-928B-4146-BF04-E13862C17EC5}">
      <dgm:prSet phldrT="[Text]" custT="1"/>
      <dgm:spPr>
        <a:solidFill>
          <a:schemeClr val="tx2"/>
        </a:solidFill>
        <a:ln>
          <a:noFill/>
        </a:ln>
      </dgm:spPr>
      <dgm:t>
        <a:bodyPr/>
        <a:lstStyle/>
        <a:p>
          <a:r>
            <a:rPr lang="en-US" sz="1400" b="1" dirty="0">
              <a:solidFill>
                <a:schemeClr val="bg1"/>
              </a:solidFill>
            </a:rPr>
            <a:t>WORD OF MOUTH</a:t>
          </a:r>
          <a:endParaRPr lang="en-US" sz="1400" b="1" u="none" dirty="0">
            <a:solidFill>
              <a:schemeClr val="bg1"/>
            </a:solidFill>
          </a:endParaRPr>
        </a:p>
      </dgm:t>
    </dgm:pt>
    <dgm:pt modelId="{59D1CD73-5CFF-0147-8888-5B30BA047918}" type="parTrans" cxnId="{BBE958CC-FF32-1B4C-AD64-A974DD92FF0C}">
      <dgm:prSet/>
      <dgm:spPr/>
      <dgm:t>
        <a:bodyPr/>
        <a:lstStyle/>
        <a:p>
          <a:endParaRPr lang="en-US"/>
        </a:p>
      </dgm:t>
    </dgm:pt>
    <dgm:pt modelId="{86E14BA9-75A9-4543-BCA4-49DA824E2214}" type="sibTrans" cxnId="{BBE958CC-FF32-1B4C-AD64-A974DD92FF0C}">
      <dgm:prSet/>
      <dgm:spPr>
        <a:solidFill>
          <a:schemeClr val="tx2">
            <a:lumMod val="60000"/>
            <a:lumOff val="40000"/>
          </a:schemeClr>
        </a:solidFill>
      </dgm:spPr>
      <dgm:t>
        <a:bodyPr/>
        <a:lstStyle/>
        <a:p>
          <a:endParaRPr lang="en-US"/>
        </a:p>
      </dgm:t>
    </dgm:pt>
    <dgm:pt modelId="{AC9C261F-341B-C84A-89EB-FF126DB08240}">
      <dgm:prSet phldrT="[Text]" custT="1"/>
      <dgm:spPr>
        <a:solidFill>
          <a:schemeClr val="tx2"/>
        </a:solidFill>
      </dgm:spPr>
      <dgm:t>
        <a:bodyPr/>
        <a:lstStyle/>
        <a:p>
          <a:r>
            <a:rPr lang="en-US" sz="1400" b="1" dirty="0">
              <a:solidFill>
                <a:schemeClr val="bg1"/>
              </a:solidFill>
            </a:rPr>
            <a:t>…FOCUSED ON MEGATRENDS</a:t>
          </a:r>
        </a:p>
      </dgm:t>
    </dgm:pt>
    <dgm:pt modelId="{5F145309-DA0E-8D44-B3E1-54BCB4A22AD4}" type="parTrans" cxnId="{216C44DB-5FA3-9249-B9F1-9CDFA399BD5D}">
      <dgm:prSet/>
      <dgm:spPr/>
      <dgm:t>
        <a:bodyPr/>
        <a:lstStyle/>
        <a:p>
          <a:endParaRPr lang="en-US"/>
        </a:p>
      </dgm:t>
    </dgm:pt>
    <dgm:pt modelId="{582C11F2-AB66-1C47-96B4-459E40610AB6}" type="sibTrans" cxnId="{216C44DB-5FA3-9249-B9F1-9CDFA399BD5D}">
      <dgm:prSet/>
      <dgm:spPr>
        <a:solidFill>
          <a:schemeClr val="tx2">
            <a:lumMod val="60000"/>
            <a:lumOff val="40000"/>
          </a:schemeClr>
        </a:solidFill>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BCC4F6C8-DA43-9D48-A3C7-70EC016F4BC7}" type="pres">
      <dgm:prSet presAssocID="{795B5F7F-928B-4146-BF04-E13862C17EC5}" presName="dummy" presStyleCnt="0"/>
      <dgm:spPr/>
    </dgm:pt>
    <dgm:pt modelId="{5908E313-9664-6D48-8C05-8FAF245F8252}" type="pres">
      <dgm:prSet presAssocID="{795B5F7F-928B-4146-BF04-E13862C17EC5}" presName="node" presStyleLbl="revTx" presStyleIdx="0" presStyleCnt="4">
        <dgm:presLayoutVars>
          <dgm:bulletEnabled val="1"/>
        </dgm:presLayoutVars>
      </dgm:prSet>
      <dgm:spPr>
        <a:prstGeom prst="ellipse">
          <a:avLst/>
        </a:prstGeom>
      </dgm:spPr>
    </dgm:pt>
    <dgm:pt modelId="{492039D9-9098-DD40-8A92-61C832BA2EE1}" type="pres">
      <dgm:prSet presAssocID="{86E14BA9-75A9-4543-BCA4-49DA824E2214}" presName="sibTrans" presStyleLbl="node1" presStyleIdx="0" presStyleCnt="4"/>
      <dgm:spPr/>
    </dgm:pt>
    <dgm:pt modelId="{90EDDE12-D7A2-694D-8B4E-4796A520A743}" type="pres">
      <dgm:prSet presAssocID="{A59A4347-87D5-C847-8F66-B51011B10BE4}" presName="dummy" presStyleCnt="0"/>
      <dgm:spPr/>
    </dgm:pt>
    <dgm:pt modelId="{4DF44826-EF7A-7D49-B6B6-2BB3B4A4BB85}" type="pres">
      <dgm:prSet presAssocID="{A59A4347-87D5-C847-8F66-B51011B10BE4}" presName="node" presStyleLbl="revTx" presStyleIdx="1" presStyleCnt="4">
        <dgm:presLayoutVars>
          <dgm:bulletEnabled val="1"/>
        </dgm:presLayoutVars>
      </dgm:prSet>
      <dgm:spPr>
        <a:prstGeom prst="ellipse">
          <a:avLst/>
        </a:prstGeom>
      </dgm:spPr>
    </dgm:pt>
    <dgm:pt modelId="{53CE8DA1-03BF-4349-BF12-3BB1155B4FFC}" type="pres">
      <dgm:prSet presAssocID="{00BEB021-74F7-4D43-98B9-D43AA282D283}" presName="sibTrans" presStyleLbl="node1" presStyleIdx="1" presStyleCnt="4"/>
      <dgm:spPr/>
    </dgm:pt>
    <dgm:pt modelId="{E664932E-E323-9F48-A825-BC9BF4612984}" type="pres">
      <dgm:prSet presAssocID="{AC9C261F-341B-C84A-89EB-FF126DB08240}" presName="dummy" presStyleCnt="0"/>
      <dgm:spPr/>
    </dgm:pt>
    <dgm:pt modelId="{B0D2D05A-C78B-664F-8692-101077BB3AEB}" type="pres">
      <dgm:prSet presAssocID="{AC9C261F-341B-C84A-89EB-FF126DB08240}" presName="node" presStyleLbl="revTx" presStyleIdx="2" presStyleCnt="4">
        <dgm:presLayoutVars>
          <dgm:bulletEnabled val="1"/>
        </dgm:presLayoutVars>
      </dgm:prSet>
      <dgm:spPr>
        <a:prstGeom prst="ellipse">
          <a:avLst/>
        </a:prstGeom>
      </dgm:spPr>
    </dgm:pt>
    <dgm:pt modelId="{45FEF294-2A50-9949-A5F8-B22150E4D99A}" type="pres">
      <dgm:prSet presAssocID="{582C11F2-AB66-1C47-96B4-459E40610AB6}" presName="sibTrans" presStyleLbl="node1" presStyleIdx="2" presStyleCnt="4"/>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3" presStyleCnt="4">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3" presStyleCnt="4"/>
      <dgm:spPr/>
    </dgm:pt>
  </dgm:ptLst>
  <dgm:cxnLst>
    <dgm:cxn modelId="{CB55CE1D-C5CB-1648-97B8-17CB24FE8688}" type="presOf" srcId="{A59A4347-87D5-C847-8F66-B51011B10BE4}" destId="{4DF44826-EF7A-7D49-B6B6-2BB3B4A4BB85}" srcOrd="0" destOrd="0" presId="urn:microsoft.com/office/officeart/2005/8/layout/cycle1"/>
    <dgm:cxn modelId="{D1B39D25-1057-7143-A130-EBA9F798D214}" type="presOf" srcId="{86E14BA9-75A9-4543-BCA4-49DA824E2214}" destId="{492039D9-9098-DD40-8A92-61C832BA2EE1}" srcOrd="0" destOrd="0" presId="urn:microsoft.com/office/officeart/2005/8/layout/cycle1"/>
    <dgm:cxn modelId="{4900AD32-ACCC-6348-B96B-0B2E0995F3CF}" type="presOf" srcId="{795B5F7F-928B-4146-BF04-E13862C17EC5}" destId="{5908E313-9664-6D48-8C05-8FAF245F8252}" srcOrd="0" destOrd="0" presId="urn:microsoft.com/office/officeart/2005/8/layout/cycle1"/>
    <dgm:cxn modelId="{31773144-7E54-8540-A9C2-51B53A7076D9}" type="presOf" srcId="{00BEB021-74F7-4D43-98B9-D43AA282D283}" destId="{53CE8DA1-03BF-4349-BF12-3BB1155B4FFC}" srcOrd="0" destOrd="0" presId="urn:microsoft.com/office/officeart/2005/8/layout/cycle1"/>
    <dgm:cxn modelId="{D1EBE45A-9BB3-8A40-B6FD-A9427CB284D2}" type="presOf" srcId="{ED66C5B2-3277-2C4D-96AC-2B1BE6B6BDAC}" destId="{0E71173A-8F7D-0D43-834F-5CA96399457C}" srcOrd="0" destOrd="0" presId="urn:microsoft.com/office/officeart/2005/8/layout/cycle1"/>
    <dgm:cxn modelId="{8D32CC5E-2193-624B-A473-5779E1159CB8}" srcId="{C869042F-BCD3-474A-9879-402BDFC88205}" destId="{8BDFA4B1-6250-9848-8ABA-0726338245CA}" srcOrd="3" destOrd="0" parTransId="{B1CE970D-C6F7-2248-A04B-8CD57A64C120}" sibTransId="{ED66C5B2-3277-2C4D-96AC-2B1BE6B6BDAC}"/>
    <dgm:cxn modelId="{4A03B969-2229-B940-BDC4-83CA4172E1D8}" type="presOf" srcId="{582C11F2-AB66-1C47-96B4-459E40610AB6}" destId="{45FEF294-2A50-9949-A5F8-B22150E4D99A}" srcOrd="0" destOrd="0" presId="urn:microsoft.com/office/officeart/2005/8/layout/cycle1"/>
    <dgm:cxn modelId="{6F505A78-86DC-C546-99D1-60C7831673D7}" type="presOf" srcId="{AC9C261F-341B-C84A-89EB-FF126DB08240}" destId="{B0D2D05A-C78B-664F-8692-101077BB3AEB}" srcOrd="0" destOrd="0" presId="urn:microsoft.com/office/officeart/2005/8/layout/cycle1"/>
    <dgm:cxn modelId="{F906AEA2-4850-2940-AD73-73E2E7316260}" srcId="{C869042F-BCD3-474A-9879-402BDFC88205}" destId="{A59A4347-87D5-C847-8F66-B51011B10BE4}" srcOrd="1" destOrd="0" parTransId="{7561D6E6-0F67-1D41-8AC7-F9A92E081789}" sibTransId="{00BEB021-74F7-4D43-98B9-D43AA282D283}"/>
    <dgm:cxn modelId="{85008DBF-106C-1348-AA40-5AE858C1CD07}" type="presOf" srcId="{C869042F-BCD3-474A-9879-402BDFC88205}" destId="{2FA3A9CE-C6DB-A44F-9735-E828BB007685}" srcOrd="0" destOrd="0" presId="urn:microsoft.com/office/officeart/2005/8/layout/cycle1"/>
    <dgm:cxn modelId="{BBE958CC-FF32-1B4C-AD64-A974DD92FF0C}" srcId="{C869042F-BCD3-474A-9879-402BDFC88205}" destId="{795B5F7F-928B-4146-BF04-E13862C17EC5}" srcOrd="0" destOrd="0" parTransId="{59D1CD73-5CFF-0147-8888-5B30BA047918}" sibTransId="{86E14BA9-75A9-4543-BCA4-49DA824E2214}"/>
    <dgm:cxn modelId="{216C44DB-5FA3-9249-B9F1-9CDFA399BD5D}" srcId="{C869042F-BCD3-474A-9879-402BDFC88205}" destId="{AC9C261F-341B-C84A-89EB-FF126DB08240}" srcOrd="2" destOrd="0" parTransId="{5F145309-DA0E-8D44-B3E1-54BCB4A22AD4}" sibTransId="{582C11F2-AB66-1C47-96B4-459E40610AB6}"/>
    <dgm:cxn modelId="{18E07AFA-9822-A249-B935-24D52A2FF560}" type="presOf" srcId="{8BDFA4B1-6250-9848-8ABA-0726338245CA}" destId="{A0EB9BDC-3199-0A44-86CA-5056F7FE379D}" srcOrd="0" destOrd="0" presId="urn:microsoft.com/office/officeart/2005/8/layout/cycle1"/>
    <dgm:cxn modelId="{27EDE1F9-83F1-AF4B-8736-12A6D55C685E}" type="presParOf" srcId="{2FA3A9CE-C6DB-A44F-9735-E828BB007685}" destId="{BCC4F6C8-DA43-9D48-A3C7-70EC016F4BC7}" srcOrd="0" destOrd="0" presId="urn:microsoft.com/office/officeart/2005/8/layout/cycle1"/>
    <dgm:cxn modelId="{15FA34F4-2939-1644-AB0A-EDF0AA01522B}" type="presParOf" srcId="{2FA3A9CE-C6DB-A44F-9735-E828BB007685}" destId="{5908E313-9664-6D48-8C05-8FAF245F8252}" srcOrd="1" destOrd="0" presId="urn:microsoft.com/office/officeart/2005/8/layout/cycle1"/>
    <dgm:cxn modelId="{226D2AEA-72EC-454D-ADE4-28E6ED16812C}" type="presParOf" srcId="{2FA3A9CE-C6DB-A44F-9735-E828BB007685}" destId="{492039D9-9098-DD40-8A92-61C832BA2EE1}" srcOrd="2" destOrd="0" presId="urn:microsoft.com/office/officeart/2005/8/layout/cycle1"/>
    <dgm:cxn modelId="{E3BE39DC-D98D-9349-9682-26CB36BA8E24}" type="presParOf" srcId="{2FA3A9CE-C6DB-A44F-9735-E828BB007685}" destId="{90EDDE12-D7A2-694D-8B4E-4796A520A743}" srcOrd="3" destOrd="0" presId="urn:microsoft.com/office/officeart/2005/8/layout/cycle1"/>
    <dgm:cxn modelId="{12064766-A0C8-144E-A5C1-90E0F3F4A120}" type="presParOf" srcId="{2FA3A9CE-C6DB-A44F-9735-E828BB007685}" destId="{4DF44826-EF7A-7D49-B6B6-2BB3B4A4BB85}" srcOrd="4" destOrd="0" presId="urn:microsoft.com/office/officeart/2005/8/layout/cycle1"/>
    <dgm:cxn modelId="{274EE7E4-E416-F542-A8C5-DF44E428D9C8}" type="presParOf" srcId="{2FA3A9CE-C6DB-A44F-9735-E828BB007685}" destId="{53CE8DA1-03BF-4349-BF12-3BB1155B4FFC}" srcOrd="5" destOrd="0" presId="urn:microsoft.com/office/officeart/2005/8/layout/cycle1"/>
    <dgm:cxn modelId="{7F04D3C5-25EC-7841-A0D1-D2BB17D1B6EE}" type="presParOf" srcId="{2FA3A9CE-C6DB-A44F-9735-E828BB007685}" destId="{E664932E-E323-9F48-A825-BC9BF4612984}" srcOrd="6" destOrd="0" presId="urn:microsoft.com/office/officeart/2005/8/layout/cycle1"/>
    <dgm:cxn modelId="{1646EA3C-C3AE-CA41-8473-B65D2445FAD2}" type="presParOf" srcId="{2FA3A9CE-C6DB-A44F-9735-E828BB007685}" destId="{B0D2D05A-C78B-664F-8692-101077BB3AEB}" srcOrd="7" destOrd="0" presId="urn:microsoft.com/office/officeart/2005/8/layout/cycle1"/>
    <dgm:cxn modelId="{1697204B-6EB9-D043-B7FB-E52C0C0E8E68}" type="presParOf" srcId="{2FA3A9CE-C6DB-A44F-9735-E828BB007685}" destId="{45FEF294-2A50-9949-A5F8-B22150E4D99A}" srcOrd="8" destOrd="0" presId="urn:microsoft.com/office/officeart/2005/8/layout/cycle1"/>
    <dgm:cxn modelId="{CFA1F31D-8DB9-E648-ADD4-80E4FD2D7386}" type="presParOf" srcId="{2FA3A9CE-C6DB-A44F-9735-E828BB007685}" destId="{724304E7-69B3-3744-AB07-CDB01E22C47A}" srcOrd="9" destOrd="0" presId="urn:microsoft.com/office/officeart/2005/8/layout/cycle1"/>
    <dgm:cxn modelId="{EF945782-EC24-B947-8EAE-E01655D36104}" type="presParOf" srcId="{2FA3A9CE-C6DB-A44F-9735-E828BB007685}" destId="{A0EB9BDC-3199-0A44-86CA-5056F7FE379D}" srcOrd="10" destOrd="0" presId="urn:microsoft.com/office/officeart/2005/8/layout/cycle1"/>
    <dgm:cxn modelId="{83E44D82-7522-D047-9583-35E305688E42}" type="presParOf" srcId="{2FA3A9CE-C6DB-A44F-9735-E828BB007685}" destId="{0E71173A-8F7D-0D43-834F-5CA96399457C}" srcOrd="11"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DFA4B1-6250-9848-8ABA-0726338245CA}">
      <dgm:prSet phldrT="[Text]" custT="1"/>
      <dgm:spPr>
        <a:solidFill>
          <a:schemeClr val="accent4"/>
        </a:solidFill>
        <a:ln>
          <a:noFill/>
        </a:ln>
      </dgm:spPr>
      <dgm:t>
        <a:bodyPr/>
        <a:lstStyle/>
        <a:p>
          <a:r>
            <a:rPr lang="en-US" sz="1400" b="1" dirty="0">
              <a:solidFill>
                <a:schemeClr val="bg1"/>
              </a:solidFill>
            </a:rPr>
            <a:t>ICONIC CHARACTERS + QUALITY CONTENT</a:t>
          </a:r>
        </a:p>
      </dgm:t>
    </dgm:pt>
    <dgm:pt modelId="{B1CE970D-C6F7-2248-A04B-8CD57A64C120}" type="parTrans" cxnId="{8D32CC5E-2193-624B-A473-5779E1159CB8}">
      <dgm:prSet/>
      <dgm:spPr/>
      <dgm:t>
        <a:bodyPr/>
        <a:lstStyle/>
        <a:p>
          <a:endParaRPr lang="en-US"/>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36248618-7805-0040-BC07-18ED2C74E9A3}">
      <dgm:prSet phldrT="[Text]" custT="1"/>
      <dgm:spPr>
        <a:solidFill>
          <a:schemeClr val="accent4"/>
        </a:solidFill>
      </dgm:spPr>
      <dgm:t>
        <a:bodyPr/>
        <a:lstStyle/>
        <a:p>
          <a:r>
            <a:rPr lang="en-US" sz="1400" b="1" dirty="0">
              <a:solidFill>
                <a:schemeClr val="bg1"/>
              </a:solidFill>
            </a:rPr>
            <a:t>STRONG BRAND</a:t>
          </a:r>
        </a:p>
      </dgm:t>
    </dgm:pt>
    <dgm:pt modelId="{E3C653F3-1E55-F543-982A-7E992D2B52F4}" type="parTrans" cxnId="{E986A6EA-67B6-B142-9DF1-9D4F68848E02}">
      <dgm:prSet/>
      <dgm:spPr/>
      <dgm:t>
        <a:bodyPr/>
        <a:lstStyle/>
        <a:p>
          <a:endParaRPr lang="en-US"/>
        </a:p>
      </dgm:t>
    </dgm:pt>
    <dgm:pt modelId="{F1A1CC13-2621-0844-88A1-CCC8738B99A8}" type="sibTrans" cxnId="{E986A6EA-67B6-B142-9DF1-9D4F68848E02}">
      <dgm:prSet/>
      <dgm:spPr>
        <a:solidFill>
          <a:schemeClr val="tx2">
            <a:lumMod val="60000"/>
            <a:lumOff val="40000"/>
          </a:schemeClr>
        </a:solidFill>
      </dgm:spPr>
      <dgm:t>
        <a:bodyPr/>
        <a:lstStyle/>
        <a:p>
          <a:endParaRPr lang="en-US"/>
        </a:p>
      </dgm:t>
    </dgm:pt>
    <dgm:pt modelId="{A59A4347-87D5-C847-8F66-B51011B10BE4}">
      <dgm:prSet phldrT="[Text]" custT="1"/>
      <dgm:spPr>
        <a:solidFill>
          <a:schemeClr val="accent4"/>
        </a:solidFill>
      </dgm:spPr>
      <dgm:t>
        <a:bodyPr/>
        <a:lstStyle/>
        <a:p>
          <a:r>
            <a:rPr lang="en-US" sz="1400" b="1" dirty="0">
              <a:solidFill>
                <a:schemeClr val="bg1"/>
              </a:solidFill>
            </a:rPr>
            <a:t>LOYAL FANS</a:t>
          </a:r>
        </a:p>
      </dgm:t>
    </dgm:pt>
    <dgm:pt modelId="{7561D6E6-0F67-1D41-8AC7-F9A92E081789}" type="parTrans" cxnId="{F906AEA2-4850-2940-AD73-73E2E7316260}">
      <dgm:prSet/>
      <dgm:spPr/>
      <dgm:t>
        <a:bodyPr/>
        <a:lstStyle/>
        <a:p>
          <a:endParaRPr lang="en-US"/>
        </a:p>
      </dgm:t>
    </dgm:pt>
    <dgm:pt modelId="{00BEB021-74F7-4D43-98B9-D43AA282D283}" type="sibTrans" cxnId="{F906AEA2-4850-2940-AD73-73E2E7316260}">
      <dgm:prSet/>
      <dgm:spPr>
        <a:solidFill>
          <a:schemeClr val="tx2">
            <a:lumMod val="60000"/>
            <a:lumOff val="40000"/>
          </a:schemeClr>
        </a:solidFill>
      </dgm:spPr>
      <dgm:t>
        <a:bodyPr/>
        <a:lstStyle/>
        <a:p>
          <a:endParaRPr lang="en-US"/>
        </a:p>
      </dgm:t>
    </dgm:pt>
    <dgm:pt modelId="{43304081-5060-974A-89DB-43A7D5C39C65}">
      <dgm:prSet phldrT="[Text]" custT="1"/>
      <dgm:spPr>
        <a:solidFill>
          <a:schemeClr val="accent4"/>
        </a:solidFill>
      </dgm:spPr>
      <dgm:t>
        <a:bodyPr/>
        <a:lstStyle/>
        <a:p>
          <a:r>
            <a:rPr lang="en-US" sz="1400" b="1" dirty="0">
              <a:solidFill>
                <a:schemeClr val="bg1"/>
              </a:solidFill>
            </a:rPr>
            <a:t>NEW FRANCHISES</a:t>
          </a:r>
        </a:p>
      </dgm:t>
    </dgm:pt>
    <dgm:pt modelId="{392081A4-ADF3-4C42-8BED-5025E76670F0}" type="parTrans" cxnId="{4257FFE9-2221-3742-AC69-DA7E51096620}">
      <dgm:prSet/>
      <dgm:spPr/>
      <dgm:t>
        <a:bodyPr/>
        <a:lstStyle/>
        <a:p>
          <a:endParaRPr lang="en-US"/>
        </a:p>
      </dgm:t>
    </dgm:pt>
    <dgm:pt modelId="{48757B74-850E-9141-9FBE-A1C3EE597BF3}" type="sibTrans" cxnId="{4257FFE9-2221-3742-AC69-DA7E51096620}">
      <dgm:prSet/>
      <dgm:spPr>
        <a:solidFill>
          <a:schemeClr val="tx2">
            <a:lumMod val="60000"/>
            <a:lumOff val="40000"/>
          </a:schemeClr>
        </a:solidFill>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60A5B27D-1766-F348-945C-5F4B354708B9}" type="pres">
      <dgm:prSet presAssocID="{36248618-7805-0040-BC07-18ED2C74E9A3}" presName="dummy" presStyleCnt="0"/>
      <dgm:spPr/>
    </dgm:pt>
    <dgm:pt modelId="{2EA78C42-36D0-304B-8A2B-8CE791102499}" type="pres">
      <dgm:prSet presAssocID="{36248618-7805-0040-BC07-18ED2C74E9A3}" presName="node" presStyleLbl="revTx" presStyleIdx="0" presStyleCnt="4">
        <dgm:presLayoutVars>
          <dgm:bulletEnabled val="1"/>
        </dgm:presLayoutVars>
      </dgm:prSet>
      <dgm:spPr>
        <a:prstGeom prst="ellipse">
          <a:avLst/>
        </a:prstGeom>
      </dgm:spPr>
    </dgm:pt>
    <dgm:pt modelId="{47B6AACF-6097-D142-BEA7-5C32A852EEDC}" type="pres">
      <dgm:prSet presAssocID="{F1A1CC13-2621-0844-88A1-CCC8738B99A8}" presName="sibTrans" presStyleLbl="node1" presStyleIdx="0" presStyleCnt="4"/>
      <dgm:spPr/>
    </dgm:pt>
    <dgm:pt modelId="{90EDDE12-D7A2-694D-8B4E-4796A520A743}" type="pres">
      <dgm:prSet presAssocID="{A59A4347-87D5-C847-8F66-B51011B10BE4}" presName="dummy" presStyleCnt="0"/>
      <dgm:spPr/>
    </dgm:pt>
    <dgm:pt modelId="{4DF44826-EF7A-7D49-B6B6-2BB3B4A4BB85}" type="pres">
      <dgm:prSet presAssocID="{A59A4347-87D5-C847-8F66-B51011B10BE4}" presName="node" presStyleLbl="revTx" presStyleIdx="1" presStyleCnt="4">
        <dgm:presLayoutVars>
          <dgm:bulletEnabled val="1"/>
        </dgm:presLayoutVars>
      </dgm:prSet>
      <dgm:spPr>
        <a:prstGeom prst="ellipse">
          <a:avLst/>
        </a:prstGeom>
      </dgm:spPr>
    </dgm:pt>
    <dgm:pt modelId="{53CE8DA1-03BF-4349-BF12-3BB1155B4FFC}" type="pres">
      <dgm:prSet presAssocID="{00BEB021-74F7-4D43-98B9-D43AA282D283}" presName="sibTrans" presStyleLbl="node1" presStyleIdx="1" presStyleCnt="4"/>
      <dgm:spPr/>
    </dgm:pt>
    <dgm:pt modelId="{BD110DE8-6A26-F245-A18E-1F961F548789}" type="pres">
      <dgm:prSet presAssocID="{43304081-5060-974A-89DB-43A7D5C39C65}" presName="dummy" presStyleCnt="0"/>
      <dgm:spPr/>
    </dgm:pt>
    <dgm:pt modelId="{22C412F3-6A77-A64C-912D-8CE54219009F}" type="pres">
      <dgm:prSet presAssocID="{43304081-5060-974A-89DB-43A7D5C39C65}" presName="node" presStyleLbl="revTx" presStyleIdx="2" presStyleCnt="4">
        <dgm:presLayoutVars>
          <dgm:bulletEnabled val="1"/>
        </dgm:presLayoutVars>
      </dgm:prSet>
      <dgm:spPr>
        <a:prstGeom prst="ellipse">
          <a:avLst/>
        </a:prstGeom>
      </dgm:spPr>
    </dgm:pt>
    <dgm:pt modelId="{6700D198-C796-2542-AF0F-2736AEB1DBF9}" type="pres">
      <dgm:prSet presAssocID="{48757B74-850E-9141-9FBE-A1C3EE597BF3}" presName="sibTrans" presStyleLbl="node1" presStyleIdx="2" presStyleCnt="4"/>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3" presStyleCnt="4">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3" presStyleCnt="4"/>
      <dgm:spPr/>
    </dgm:pt>
  </dgm:ptLst>
  <dgm:cxnLst>
    <dgm:cxn modelId="{01B61A51-A523-A349-8319-35D125193C12}" type="presOf" srcId="{36248618-7805-0040-BC07-18ED2C74E9A3}" destId="{2EA78C42-36D0-304B-8A2B-8CE791102499}" srcOrd="0" destOrd="0" presId="urn:microsoft.com/office/officeart/2005/8/layout/cycle1"/>
    <dgm:cxn modelId="{8D32CC5E-2193-624B-A473-5779E1159CB8}" srcId="{C869042F-BCD3-474A-9879-402BDFC88205}" destId="{8BDFA4B1-6250-9848-8ABA-0726338245CA}" srcOrd="3" destOrd="0" parTransId="{B1CE970D-C6F7-2248-A04B-8CD57A64C120}" sibTransId="{ED66C5B2-3277-2C4D-96AC-2B1BE6B6BDAC}"/>
    <dgm:cxn modelId="{8CF7E162-9AE9-964A-BBEE-76ED2096EA21}" type="presOf" srcId="{8BDFA4B1-6250-9848-8ABA-0726338245CA}" destId="{A0EB9BDC-3199-0A44-86CA-5056F7FE379D}" srcOrd="0" destOrd="0" presId="urn:microsoft.com/office/officeart/2005/8/layout/cycle1"/>
    <dgm:cxn modelId="{BED76A6C-E9EA-7D41-A3DD-1576E86D8E75}" type="presOf" srcId="{00BEB021-74F7-4D43-98B9-D43AA282D283}" destId="{53CE8DA1-03BF-4349-BF12-3BB1155B4FFC}" srcOrd="0" destOrd="0" presId="urn:microsoft.com/office/officeart/2005/8/layout/cycle1"/>
    <dgm:cxn modelId="{DD13D56E-0BB5-434F-8E2D-291E4541AEA5}" type="presOf" srcId="{A59A4347-87D5-C847-8F66-B51011B10BE4}" destId="{4DF44826-EF7A-7D49-B6B6-2BB3B4A4BB85}" srcOrd="0" destOrd="0" presId="urn:microsoft.com/office/officeart/2005/8/layout/cycle1"/>
    <dgm:cxn modelId="{F906AEA2-4850-2940-AD73-73E2E7316260}" srcId="{C869042F-BCD3-474A-9879-402BDFC88205}" destId="{A59A4347-87D5-C847-8F66-B51011B10BE4}" srcOrd="1" destOrd="0" parTransId="{7561D6E6-0F67-1D41-8AC7-F9A92E081789}" sibTransId="{00BEB021-74F7-4D43-98B9-D43AA282D283}"/>
    <dgm:cxn modelId="{5F8C87A4-06C9-8F47-BCE1-E0F59046D401}" type="presOf" srcId="{43304081-5060-974A-89DB-43A7D5C39C65}" destId="{22C412F3-6A77-A64C-912D-8CE54219009F}" srcOrd="0" destOrd="0" presId="urn:microsoft.com/office/officeart/2005/8/layout/cycle1"/>
    <dgm:cxn modelId="{85008DBF-106C-1348-AA40-5AE858C1CD07}" type="presOf" srcId="{C869042F-BCD3-474A-9879-402BDFC88205}" destId="{2FA3A9CE-C6DB-A44F-9735-E828BB007685}" srcOrd="0" destOrd="0" presId="urn:microsoft.com/office/officeart/2005/8/layout/cycle1"/>
    <dgm:cxn modelId="{0A83D0D5-A288-D14F-B11E-29F082256314}" type="presOf" srcId="{48757B74-850E-9141-9FBE-A1C3EE597BF3}" destId="{6700D198-C796-2542-AF0F-2736AEB1DBF9}" srcOrd="0" destOrd="0" presId="urn:microsoft.com/office/officeart/2005/8/layout/cycle1"/>
    <dgm:cxn modelId="{4257FFE9-2221-3742-AC69-DA7E51096620}" srcId="{C869042F-BCD3-474A-9879-402BDFC88205}" destId="{43304081-5060-974A-89DB-43A7D5C39C65}" srcOrd="2" destOrd="0" parTransId="{392081A4-ADF3-4C42-8BED-5025E76670F0}" sibTransId="{48757B74-850E-9141-9FBE-A1C3EE597BF3}"/>
    <dgm:cxn modelId="{E986A6EA-67B6-B142-9DF1-9D4F68848E02}" srcId="{C869042F-BCD3-474A-9879-402BDFC88205}" destId="{36248618-7805-0040-BC07-18ED2C74E9A3}" srcOrd="0" destOrd="0" parTransId="{E3C653F3-1E55-F543-982A-7E992D2B52F4}" sibTransId="{F1A1CC13-2621-0844-88A1-CCC8738B99A8}"/>
    <dgm:cxn modelId="{66C024F9-A4AD-6F45-92F5-5B2D2F7254BA}" type="presOf" srcId="{ED66C5B2-3277-2C4D-96AC-2B1BE6B6BDAC}" destId="{0E71173A-8F7D-0D43-834F-5CA96399457C}" srcOrd="0" destOrd="0" presId="urn:microsoft.com/office/officeart/2005/8/layout/cycle1"/>
    <dgm:cxn modelId="{7F3709FA-FDD6-BC47-B644-D7D9E50F1AC6}" type="presOf" srcId="{F1A1CC13-2621-0844-88A1-CCC8738B99A8}" destId="{47B6AACF-6097-D142-BEA7-5C32A852EEDC}" srcOrd="0" destOrd="0" presId="urn:microsoft.com/office/officeart/2005/8/layout/cycle1"/>
    <dgm:cxn modelId="{D5373F2F-7967-3943-AAFA-18F9DD03F38B}" type="presParOf" srcId="{2FA3A9CE-C6DB-A44F-9735-E828BB007685}" destId="{60A5B27D-1766-F348-945C-5F4B354708B9}" srcOrd="0" destOrd="0" presId="urn:microsoft.com/office/officeart/2005/8/layout/cycle1"/>
    <dgm:cxn modelId="{807E94B8-E244-3946-983C-D41FE254CEB8}" type="presParOf" srcId="{2FA3A9CE-C6DB-A44F-9735-E828BB007685}" destId="{2EA78C42-36D0-304B-8A2B-8CE791102499}" srcOrd="1" destOrd="0" presId="urn:microsoft.com/office/officeart/2005/8/layout/cycle1"/>
    <dgm:cxn modelId="{F693B087-232F-C24B-89C5-7BD20F75AE8A}" type="presParOf" srcId="{2FA3A9CE-C6DB-A44F-9735-E828BB007685}" destId="{47B6AACF-6097-D142-BEA7-5C32A852EEDC}" srcOrd="2" destOrd="0" presId="urn:microsoft.com/office/officeart/2005/8/layout/cycle1"/>
    <dgm:cxn modelId="{A08A3473-2375-7646-B246-DD3DFAB114F1}" type="presParOf" srcId="{2FA3A9CE-C6DB-A44F-9735-E828BB007685}" destId="{90EDDE12-D7A2-694D-8B4E-4796A520A743}" srcOrd="3" destOrd="0" presId="urn:microsoft.com/office/officeart/2005/8/layout/cycle1"/>
    <dgm:cxn modelId="{73F14B84-2F95-C246-9ABB-0DA42E83C883}" type="presParOf" srcId="{2FA3A9CE-C6DB-A44F-9735-E828BB007685}" destId="{4DF44826-EF7A-7D49-B6B6-2BB3B4A4BB85}" srcOrd="4" destOrd="0" presId="urn:microsoft.com/office/officeart/2005/8/layout/cycle1"/>
    <dgm:cxn modelId="{5CC63840-10BE-A745-904D-90EBFE2AB0D7}" type="presParOf" srcId="{2FA3A9CE-C6DB-A44F-9735-E828BB007685}" destId="{53CE8DA1-03BF-4349-BF12-3BB1155B4FFC}" srcOrd="5" destOrd="0" presId="urn:microsoft.com/office/officeart/2005/8/layout/cycle1"/>
    <dgm:cxn modelId="{C572FA69-4DDE-424D-BE03-019543CD39B5}" type="presParOf" srcId="{2FA3A9CE-C6DB-A44F-9735-E828BB007685}" destId="{BD110DE8-6A26-F245-A18E-1F961F548789}" srcOrd="6" destOrd="0" presId="urn:microsoft.com/office/officeart/2005/8/layout/cycle1"/>
    <dgm:cxn modelId="{DEF07262-1C2A-CA4A-89CF-093C2C914870}" type="presParOf" srcId="{2FA3A9CE-C6DB-A44F-9735-E828BB007685}" destId="{22C412F3-6A77-A64C-912D-8CE54219009F}" srcOrd="7" destOrd="0" presId="urn:microsoft.com/office/officeart/2005/8/layout/cycle1"/>
    <dgm:cxn modelId="{592452AB-B409-FF42-85B2-D06895B50E00}" type="presParOf" srcId="{2FA3A9CE-C6DB-A44F-9735-E828BB007685}" destId="{6700D198-C796-2542-AF0F-2736AEB1DBF9}" srcOrd="8" destOrd="0" presId="urn:microsoft.com/office/officeart/2005/8/layout/cycle1"/>
    <dgm:cxn modelId="{48506F76-5BDD-3A43-8FC3-F927016745E9}" type="presParOf" srcId="{2FA3A9CE-C6DB-A44F-9735-E828BB007685}" destId="{724304E7-69B3-3744-AB07-CDB01E22C47A}" srcOrd="9" destOrd="0" presId="urn:microsoft.com/office/officeart/2005/8/layout/cycle1"/>
    <dgm:cxn modelId="{72AA8A3C-7132-7A48-A24F-C95B7C596F3C}" type="presParOf" srcId="{2FA3A9CE-C6DB-A44F-9735-E828BB007685}" destId="{A0EB9BDC-3199-0A44-86CA-5056F7FE379D}" srcOrd="10" destOrd="0" presId="urn:microsoft.com/office/officeart/2005/8/layout/cycle1"/>
    <dgm:cxn modelId="{330AF8D6-23EF-894D-AAD1-FAE0E824CAB9}" type="presParOf" srcId="{2FA3A9CE-C6DB-A44F-9735-E828BB007685}" destId="{0E71173A-8F7D-0D43-834F-5CA96399457C}"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BDFA4B1-6250-9848-8ABA-0726338245CA}">
      <dgm:prSet phldrT="[Text]" custT="1"/>
      <dgm:spPr>
        <a:solidFill>
          <a:schemeClr val="tx2"/>
        </a:solidFill>
        <a:ln>
          <a:noFill/>
        </a:ln>
      </dgm:spPr>
      <dgm:t>
        <a:bodyPr lIns="0" rIns="0"/>
        <a:lstStyle/>
        <a:p>
          <a:r>
            <a:rPr lang="en-US" sz="1400" b="1" dirty="0">
              <a:solidFill>
                <a:schemeClr val="bg1"/>
              </a:solidFill>
            </a:rPr>
            <a:t>TECH + VALUE LEADERSHIP</a:t>
          </a:r>
        </a:p>
      </dgm:t>
    </dgm:pt>
    <dgm:pt modelId="{B1CE970D-C6F7-2248-A04B-8CD57A64C120}" type="parTrans" cxnId="{8D32CC5E-2193-624B-A473-5779E1159CB8}">
      <dgm:prSet/>
      <dgm:spPr/>
      <dgm:t>
        <a:bodyPr/>
        <a:lstStyle/>
        <a:p>
          <a:endParaRPr lang="en-US"/>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A59A4347-87D5-C847-8F66-B51011B10BE4}">
      <dgm:prSet phldrT="[Text]" custT="1"/>
      <dgm:spPr>
        <a:solidFill>
          <a:schemeClr val="tx2"/>
        </a:solidFill>
      </dgm:spPr>
      <dgm:t>
        <a:bodyPr lIns="0" rIns="0"/>
        <a:lstStyle/>
        <a:p>
          <a:r>
            <a:rPr lang="en-US" sz="1400" b="1" dirty="0">
              <a:solidFill>
                <a:schemeClr val="bg1"/>
              </a:solidFill>
            </a:rPr>
            <a:t>WORD OF MOUTH</a:t>
          </a:r>
        </a:p>
      </dgm:t>
    </dgm:pt>
    <dgm:pt modelId="{7561D6E6-0F67-1D41-8AC7-F9A92E081789}" type="parTrans" cxnId="{F906AEA2-4850-2940-AD73-73E2E7316260}">
      <dgm:prSet/>
      <dgm:spPr/>
      <dgm:t>
        <a:bodyPr/>
        <a:lstStyle/>
        <a:p>
          <a:endParaRPr lang="en-US"/>
        </a:p>
      </dgm:t>
    </dgm:pt>
    <dgm:pt modelId="{00BEB021-74F7-4D43-98B9-D43AA282D283}" type="sibTrans" cxnId="{F906AEA2-4850-2940-AD73-73E2E7316260}">
      <dgm:prSet/>
      <dgm:spPr>
        <a:solidFill>
          <a:schemeClr val="tx2">
            <a:lumMod val="60000"/>
            <a:lumOff val="40000"/>
          </a:schemeClr>
        </a:solidFill>
      </dgm:spPr>
      <dgm:t>
        <a:bodyPr/>
        <a:lstStyle/>
        <a:p>
          <a:endParaRPr lang="en-US"/>
        </a:p>
      </dgm:t>
    </dgm:pt>
    <dgm:pt modelId="{795B5F7F-928B-4146-BF04-E13862C17EC5}">
      <dgm:prSet phldrT="[Text]" custT="1"/>
      <dgm:spPr>
        <a:solidFill>
          <a:schemeClr val="tx2"/>
        </a:solidFill>
        <a:ln>
          <a:noFill/>
        </a:ln>
      </dgm:spPr>
      <dgm:t>
        <a:bodyPr lIns="0" rIns="0"/>
        <a:lstStyle/>
        <a:p>
          <a:r>
            <a:rPr lang="en-US" sz="1400" b="1" dirty="0">
              <a:solidFill>
                <a:schemeClr val="bg1"/>
              </a:solidFill>
            </a:rPr>
            <a:t>CUSTOMER EXPERIENCE &amp; BRAND</a:t>
          </a:r>
          <a:endParaRPr lang="en-US" sz="1400" b="1" u="none" dirty="0">
            <a:solidFill>
              <a:schemeClr val="bg1"/>
            </a:solidFill>
          </a:endParaRPr>
        </a:p>
      </dgm:t>
    </dgm:pt>
    <dgm:pt modelId="{59D1CD73-5CFF-0147-8888-5B30BA047918}" type="parTrans" cxnId="{BBE958CC-FF32-1B4C-AD64-A974DD92FF0C}">
      <dgm:prSet/>
      <dgm:spPr/>
      <dgm:t>
        <a:bodyPr/>
        <a:lstStyle/>
        <a:p>
          <a:endParaRPr lang="en-US"/>
        </a:p>
      </dgm:t>
    </dgm:pt>
    <dgm:pt modelId="{86E14BA9-75A9-4543-BCA4-49DA824E2214}" type="sibTrans" cxnId="{BBE958CC-FF32-1B4C-AD64-A974DD92FF0C}">
      <dgm:prSet/>
      <dgm:spPr>
        <a:solidFill>
          <a:schemeClr val="tx2">
            <a:lumMod val="60000"/>
            <a:lumOff val="40000"/>
          </a:schemeClr>
        </a:solidFill>
      </dgm:spPr>
      <dgm:t>
        <a:bodyPr/>
        <a:lstStyle/>
        <a:p>
          <a:endParaRPr lang="en-US"/>
        </a:p>
      </dgm:t>
    </dgm:pt>
    <dgm:pt modelId="{AC9C261F-341B-C84A-89EB-FF126DB08240}">
      <dgm:prSet phldrT="[Text]" custT="1"/>
      <dgm:spPr>
        <a:solidFill>
          <a:schemeClr val="tx2"/>
        </a:solidFill>
      </dgm:spPr>
      <dgm:t>
        <a:bodyPr lIns="0" rIns="0"/>
        <a:lstStyle/>
        <a:p>
          <a:r>
            <a:rPr lang="en-US" sz="1400" b="1" dirty="0">
              <a:solidFill>
                <a:schemeClr val="bg1"/>
              </a:solidFill>
            </a:rPr>
            <a:t>SCALE</a:t>
          </a:r>
        </a:p>
      </dgm:t>
    </dgm:pt>
    <dgm:pt modelId="{5F145309-DA0E-8D44-B3E1-54BCB4A22AD4}" type="parTrans" cxnId="{216C44DB-5FA3-9249-B9F1-9CDFA399BD5D}">
      <dgm:prSet/>
      <dgm:spPr/>
      <dgm:t>
        <a:bodyPr/>
        <a:lstStyle/>
        <a:p>
          <a:endParaRPr lang="en-US"/>
        </a:p>
      </dgm:t>
    </dgm:pt>
    <dgm:pt modelId="{582C11F2-AB66-1C47-96B4-459E40610AB6}" type="sibTrans" cxnId="{216C44DB-5FA3-9249-B9F1-9CDFA399BD5D}">
      <dgm:prSet/>
      <dgm:spPr>
        <a:solidFill>
          <a:schemeClr val="tx2">
            <a:lumMod val="60000"/>
            <a:lumOff val="40000"/>
          </a:schemeClr>
        </a:solidFill>
      </dgm:spPr>
      <dgm:t>
        <a:bodyPr/>
        <a:lstStyle/>
        <a:p>
          <a:endParaRPr lang="en-US"/>
        </a:p>
      </dgm:t>
    </dgm:pt>
    <dgm:pt modelId="{E9B3B29C-AD29-B34D-A90E-6730CBF40D25}">
      <dgm:prSet custT="1"/>
      <dgm:spPr>
        <a:solidFill>
          <a:schemeClr val="tx2"/>
        </a:solidFill>
      </dgm:spPr>
      <dgm:t>
        <a:bodyPr lIns="0" rIns="0"/>
        <a:lstStyle/>
        <a:p>
          <a:r>
            <a:rPr lang="en-US" sz="1400" b="1" dirty="0">
              <a:solidFill>
                <a:schemeClr val="bg1"/>
              </a:solidFill>
            </a:rPr>
            <a:t>INNOVATION &amp; VERTICAL INTEGRATION</a:t>
          </a:r>
        </a:p>
      </dgm:t>
    </dgm:pt>
    <dgm:pt modelId="{D5FB9B2E-DDA4-9D46-B04F-AC0255C5658A}" type="parTrans" cxnId="{303BE4A5-C5F7-FB4E-A0E1-0A3EEA8E3E91}">
      <dgm:prSet/>
      <dgm:spPr/>
      <dgm:t>
        <a:bodyPr/>
        <a:lstStyle/>
        <a:p>
          <a:endParaRPr lang="en-US"/>
        </a:p>
      </dgm:t>
    </dgm:pt>
    <dgm:pt modelId="{C60CDA0B-ED14-CE44-80D7-34D0173D86AE}" type="sibTrans" cxnId="{303BE4A5-C5F7-FB4E-A0E1-0A3EEA8E3E91}">
      <dgm:prSet/>
      <dgm:spPr>
        <a:solidFill>
          <a:schemeClr val="tx2">
            <a:lumMod val="60000"/>
            <a:lumOff val="40000"/>
          </a:schemeClr>
        </a:solidFill>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BCC4F6C8-DA43-9D48-A3C7-70EC016F4BC7}" type="pres">
      <dgm:prSet presAssocID="{795B5F7F-928B-4146-BF04-E13862C17EC5}" presName="dummy" presStyleCnt="0"/>
      <dgm:spPr/>
    </dgm:pt>
    <dgm:pt modelId="{5908E313-9664-6D48-8C05-8FAF245F8252}" type="pres">
      <dgm:prSet presAssocID="{795B5F7F-928B-4146-BF04-E13862C17EC5}" presName="node" presStyleLbl="revTx" presStyleIdx="0" presStyleCnt="5" custScaleX="120044" custScaleY="120044">
        <dgm:presLayoutVars>
          <dgm:bulletEnabled val="1"/>
        </dgm:presLayoutVars>
      </dgm:prSet>
      <dgm:spPr>
        <a:prstGeom prst="ellipse">
          <a:avLst/>
        </a:prstGeom>
      </dgm:spPr>
    </dgm:pt>
    <dgm:pt modelId="{492039D9-9098-DD40-8A92-61C832BA2EE1}" type="pres">
      <dgm:prSet presAssocID="{86E14BA9-75A9-4543-BCA4-49DA824E2214}" presName="sibTrans" presStyleLbl="node1" presStyleIdx="0" presStyleCnt="5" custScaleX="87046" custScaleY="87046" custLinFactNeighborY="-1912"/>
      <dgm:spPr/>
    </dgm:pt>
    <dgm:pt modelId="{90EDDE12-D7A2-694D-8B4E-4796A520A743}" type="pres">
      <dgm:prSet presAssocID="{A59A4347-87D5-C847-8F66-B51011B10BE4}" presName="dummy" presStyleCnt="0"/>
      <dgm:spPr/>
    </dgm:pt>
    <dgm:pt modelId="{4DF44826-EF7A-7D49-B6B6-2BB3B4A4BB85}" type="pres">
      <dgm:prSet presAssocID="{A59A4347-87D5-C847-8F66-B51011B10BE4}" presName="node" presStyleLbl="revTx" presStyleIdx="1" presStyleCnt="5" custScaleX="120044" custScaleY="120044">
        <dgm:presLayoutVars>
          <dgm:bulletEnabled val="1"/>
        </dgm:presLayoutVars>
      </dgm:prSet>
      <dgm:spPr>
        <a:prstGeom prst="ellipse">
          <a:avLst/>
        </a:prstGeom>
      </dgm:spPr>
    </dgm:pt>
    <dgm:pt modelId="{53CE8DA1-03BF-4349-BF12-3BB1155B4FFC}" type="pres">
      <dgm:prSet presAssocID="{00BEB021-74F7-4D43-98B9-D43AA282D283}" presName="sibTrans" presStyleLbl="node1" presStyleIdx="1" presStyleCnt="5" custScaleX="87046" custScaleY="87046" custLinFactNeighborX="920"/>
      <dgm:spPr/>
    </dgm:pt>
    <dgm:pt modelId="{E664932E-E323-9F48-A825-BC9BF4612984}" type="pres">
      <dgm:prSet presAssocID="{AC9C261F-341B-C84A-89EB-FF126DB08240}" presName="dummy" presStyleCnt="0"/>
      <dgm:spPr/>
    </dgm:pt>
    <dgm:pt modelId="{B0D2D05A-C78B-664F-8692-101077BB3AEB}" type="pres">
      <dgm:prSet presAssocID="{AC9C261F-341B-C84A-89EB-FF126DB08240}" presName="node" presStyleLbl="revTx" presStyleIdx="2" presStyleCnt="5" custScaleX="120044" custScaleY="120044">
        <dgm:presLayoutVars>
          <dgm:bulletEnabled val="1"/>
        </dgm:presLayoutVars>
      </dgm:prSet>
      <dgm:spPr>
        <a:prstGeom prst="ellipse">
          <a:avLst/>
        </a:prstGeom>
      </dgm:spPr>
    </dgm:pt>
    <dgm:pt modelId="{45FEF294-2A50-9949-A5F8-B22150E4D99A}" type="pres">
      <dgm:prSet presAssocID="{582C11F2-AB66-1C47-96B4-459E40610AB6}" presName="sibTrans" presStyleLbl="node1" presStyleIdx="2" presStyleCnt="5" custScaleX="87046" custScaleY="87046" custLinFactNeighborX="-2227"/>
      <dgm:spPr/>
    </dgm:pt>
    <dgm:pt modelId="{F92E11BC-AB1D-DB4F-BCDF-BB0DE32F1697}" type="pres">
      <dgm:prSet presAssocID="{E9B3B29C-AD29-B34D-A90E-6730CBF40D25}" presName="dummy" presStyleCnt="0"/>
      <dgm:spPr/>
    </dgm:pt>
    <dgm:pt modelId="{7089AACA-7059-5849-951A-E2353B2690F6}" type="pres">
      <dgm:prSet presAssocID="{E9B3B29C-AD29-B34D-A90E-6730CBF40D25}" presName="node" presStyleLbl="revTx" presStyleIdx="3" presStyleCnt="5" custScaleX="120044" custScaleY="120044">
        <dgm:presLayoutVars>
          <dgm:bulletEnabled val="1"/>
        </dgm:presLayoutVars>
      </dgm:prSet>
      <dgm:spPr>
        <a:prstGeom prst="ellipse">
          <a:avLst/>
        </a:prstGeom>
      </dgm:spPr>
    </dgm:pt>
    <dgm:pt modelId="{27095596-AD56-1943-9625-354E4372254F}" type="pres">
      <dgm:prSet presAssocID="{C60CDA0B-ED14-CE44-80D7-34D0173D86AE}" presName="sibTrans" presStyleLbl="node1" presStyleIdx="3" presStyleCnt="5" custScaleX="87046" custScaleY="87046" custLinFactNeighborX="-920" custLinFactNeighborY="-3219"/>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4" presStyleCnt="5" custScaleX="120044" custScaleY="120044">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4" presStyleCnt="5" custScaleX="87046" custScaleY="87046" custLinFactNeighborX="387" custLinFactNeighborY="-72"/>
      <dgm:spPr/>
    </dgm:pt>
  </dgm:ptLst>
  <dgm:cxnLst>
    <dgm:cxn modelId="{CB55CE1D-C5CB-1648-97B8-17CB24FE8688}" type="presOf" srcId="{A59A4347-87D5-C847-8F66-B51011B10BE4}" destId="{4DF44826-EF7A-7D49-B6B6-2BB3B4A4BB85}" srcOrd="0" destOrd="0" presId="urn:microsoft.com/office/officeart/2005/8/layout/cycle1"/>
    <dgm:cxn modelId="{D1B39D25-1057-7143-A130-EBA9F798D214}" type="presOf" srcId="{86E14BA9-75A9-4543-BCA4-49DA824E2214}" destId="{492039D9-9098-DD40-8A92-61C832BA2EE1}" srcOrd="0" destOrd="0" presId="urn:microsoft.com/office/officeart/2005/8/layout/cycle1"/>
    <dgm:cxn modelId="{4900AD32-ACCC-6348-B96B-0B2E0995F3CF}" type="presOf" srcId="{795B5F7F-928B-4146-BF04-E13862C17EC5}" destId="{5908E313-9664-6D48-8C05-8FAF245F8252}" srcOrd="0" destOrd="0" presId="urn:microsoft.com/office/officeart/2005/8/layout/cycle1"/>
    <dgm:cxn modelId="{31773144-7E54-8540-A9C2-51B53A7076D9}" type="presOf" srcId="{00BEB021-74F7-4D43-98B9-D43AA282D283}" destId="{53CE8DA1-03BF-4349-BF12-3BB1155B4FFC}" srcOrd="0" destOrd="0" presId="urn:microsoft.com/office/officeart/2005/8/layout/cycle1"/>
    <dgm:cxn modelId="{E96B8D54-4030-3140-ADC4-F8DC24629C0A}" type="presOf" srcId="{C60CDA0B-ED14-CE44-80D7-34D0173D86AE}" destId="{27095596-AD56-1943-9625-354E4372254F}" srcOrd="0" destOrd="0" presId="urn:microsoft.com/office/officeart/2005/8/layout/cycle1"/>
    <dgm:cxn modelId="{D1EBE45A-9BB3-8A40-B6FD-A9427CB284D2}" type="presOf" srcId="{ED66C5B2-3277-2C4D-96AC-2B1BE6B6BDAC}" destId="{0E71173A-8F7D-0D43-834F-5CA96399457C}" srcOrd="0" destOrd="0" presId="urn:microsoft.com/office/officeart/2005/8/layout/cycle1"/>
    <dgm:cxn modelId="{8D32CC5E-2193-624B-A473-5779E1159CB8}" srcId="{C869042F-BCD3-474A-9879-402BDFC88205}" destId="{8BDFA4B1-6250-9848-8ABA-0726338245CA}" srcOrd="4" destOrd="0" parTransId="{B1CE970D-C6F7-2248-A04B-8CD57A64C120}" sibTransId="{ED66C5B2-3277-2C4D-96AC-2B1BE6B6BDAC}"/>
    <dgm:cxn modelId="{4A03B969-2229-B940-BDC4-83CA4172E1D8}" type="presOf" srcId="{582C11F2-AB66-1C47-96B4-459E40610AB6}" destId="{45FEF294-2A50-9949-A5F8-B22150E4D99A}" srcOrd="0" destOrd="0" presId="urn:microsoft.com/office/officeart/2005/8/layout/cycle1"/>
    <dgm:cxn modelId="{6F505A78-86DC-C546-99D1-60C7831673D7}" type="presOf" srcId="{AC9C261F-341B-C84A-89EB-FF126DB08240}" destId="{B0D2D05A-C78B-664F-8692-101077BB3AEB}" srcOrd="0" destOrd="0" presId="urn:microsoft.com/office/officeart/2005/8/layout/cycle1"/>
    <dgm:cxn modelId="{F906AEA2-4850-2940-AD73-73E2E7316260}" srcId="{C869042F-BCD3-474A-9879-402BDFC88205}" destId="{A59A4347-87D5-C847-8F66-B51011B10BE4}" srcOrd="1" destOrd="0" parTransId="{7561D6E6-0F67-1D41-8AC7-F9A92E081789}" sibTransId="{00BEB021-74F7-4D43-98B9-D43AA282D283}"/>
    <dgm:cxn modelId="{303BE4A5-C5F7-FB4E-A0E1-0A3EEA8E3E91}" srcId="{C869042F-BCD3-474A-9879-402BDFC88205}" destId="{E9B3B29C-AD29-B34D-A90E-6730CBF40D25}" srcOrd="3" destOrd="0" parTransId="{D5FB9B2E-DDA4-9D46-B04F-AC0255C5658A}" sibTransId="{C60CDA0B-ED14-CE44-80D7-34D0173D86AE}"/>
    <dgm:cxn modelId="{85008DBF-106C-1348-AA40-5AE858C1CD07}" type="presOf" srcId="{C869042F-BCD3-474A-9879-402BDFC88205}" destId="{2FA3A9CE-C6DB-A44F-9735-E828BB007685}" srcOrd="0" destOrd="0" presId="urn:microsoft.com/office/officeart/2005/8/layout/cycle1"/>
    <dgm:cxn modelId="{BBE958CC-FF32-1B4C-AD64-A974DD92FF0C}" srcId="{C869042F-BCD3-474A-9879-402BDFC88205}" destId="{795B5F7F-928B-4146-BF04-E13862C17EC5}" srcOrd="0" destOrd="0" parTransId="{59D1CD73-5CFF-0147-8888-5B30BA047918}" sibTransId="{86E14BA9-75A9-4543-BCA4-49DA824E2214}"/>
    <dgm:cxn modelId="{1A61AAD4-1FAF-B44D-8F0C-326102291FB2}" type="presOf" srcId="{E9B3B29C-AD29-B34D-A90E-6730CBF40D25}" destId="{7089AACA-7059-5849-951A-E2353B2690F6}" srcOrd="0" destOrd="0" presId="urn:microsoft.com/office/officeart/2005/8/layout/cycle1"/>
    <dgm:cxn modelId="{216C44DB-5FA3-9249-B9F1-9CDFA399BD5D}" srcId="{C869042F-BCD3-474A-9879-402BDFC88205}" destId="{AC9C261F-341B-C84A-89EB-FF126DB08240}" srcOrd="2" destOrd="0" parTransId="{5F145309-DA0E-8D44-B3E1-54BCB4A22AD4}" sibTransId="{582C11F2-AB66-1C47-96B4-459E40610AB6}"/>
    <dgm:cxn modelId="{18E07AFA-9822-A249-B935-24D52A2FF560}" type="presOf" srcId="{8BDFA4B1-6250-9848-8ABA-0726338245CA}" destId="{A0EB9BDC-3199-0A44-86CA-5056F7FE379D}" srcOrd="0" destOrd="0" presId="urn:microsoft.com/office/officeart/2005/8/layout/cycle1"/>
    <dgm:cxn modelId="{27EDE1F9-83F1-AF4B-8736-12A6D55C685E}" type="presParOf" srcId="{2FA3A9CE-C6DB-A44F-9735-E828BB007685}" destId="{BCC4F6C8-DA43-9D48-A3C7-70EC016F4BC7}" srcOrd="0" destOrd="0" presId="urn:microsoft.com/office/officeart/2005/8/layout/cycle1"/>
    <dgm:cxn modelId="{15FA34F4-2939-1644-AB0A-EDF0AA01522B}" type="presParOf" srcId="{2FA3A9CE-C6DB-A44F-9735-E828BB007685}" destId="{5908E313-9664-6D48-8C05-8FAF245F8252}" srcOrd="1" destOrd="0" presId="urn:microsoft.com/office/officeart/2005/8/layout/cycle1"/>
    <dgm:cxn modelId="{226D2AEA-72EC-454D-ADE4-28E6ED16812C}" type="presParOf" srcId="{2FA3A9CE-C6DB-A44F-9735-E828BB007685}" destId="{492039D9-9098-DD40-8A92-61C832BA2EE1}" srcOrd="2" destOrd="0" presId="urn:microsoft.com/office/officeart/2005/8/layout/cycle1"/>
    <dgm:cxn modelId="{E3BE39DC-D98D-9349-9682-26CB36BA8E24}" type="presParOf" srcId="{2FA3A9CE-C6DB-A44F-9735-E828BB007685}" destId="{90EDDE12-D7A2-694D-8B4E-4796A520A743}" srcOrd="3" destOrd="0" presId="urn:microsoft.com/office/officeart/2005/8/layout/cycle1"/>
    <dgm:cxn modelId="{12064766-A0C8-144E-A5C1-90E0F3F4A120}" type="presParOf" srcId="{2FA3A9CE-C6DB-A44F-9735-E828BB007685}" destId="{4DF44826-EF7A-7D49-B6B6-2BB3B4A4BB85}" srcOrd="4" destOrd="0" presId="urn:microsoft.com/office/officeart/2005/8/layout/cycle1"/>
    <dgm:cxn modelId="{274EE7E4-E416-F542-A8C5-DF44E428D9C8}" type="presParOf" srcId="{2FA3A9CE-C6DB-A44F-9735-E828BB007685}" destId="{53CE8DA1-03BF-4349-BF12-3BB1155B4FFC}" srcOrd="5" destOrd="0" presId="urn:microsoft.com/office/officeart/2005/8/layout/cycle1"/>
    <dgm:cxn modelId="{7F04D3C5-25EC-7841-A0D1-D2BB17D1B6EE}" type="presParOf" srcId="{2FA3A9CE-C6DB-A44F-9735-E828BB007685}" destId="{E664932E-E323-9F48-A825-BC9BF4612984}" srcOrd="6" destOrd="0" presId="urn:microsoft.com/office/officeart/2005/8/layout/cycle1"/>
    <dgm:cxn modelId="{1646EA3C-C3AE-CA41-8473-B65D2445FAD2}" type="presParOf" srcId="{2FA3A9CE-C6DB-A44F-9735-E828BB007685}" destId="{B0D2D05A-C78B-664F-8692-101077BB3AEB}" srcOrd="7" destOrd="0" presId="urn:microsoft.com/office/officeart/2005/8/layout/cycle1"/>
    <dgm:cxn modelId="{1697204B-6EB9-D043-B7FB-E52C0C0E8E68}" type="presParOf" srcId="{2FA3A9CE-C6DB-A44F-9735-E828BB007685}" destId="{45FEF294-2A50-9949-A5F8-B22150E4D99A}" srcOrd="8" destOrd="0" presId="urn:microsoft.com/office/officeart/2005/8/layout/cycle1"/>
    <dgm:cxn modelId="{B1951CE5-0CA9-734F-BE8D-0581C2C10F10}" type="presParOf" srcId="{2FA3A9CE-C6DB-A44F-9735-E828BB007685}" destId="{F92E11BC-AB1D-DB4F-BCDF-BB0DE32F1697}" srcOrd="9" destOrd="0" presId="urn:microsoft.com/office/officeart/2005/8/layout/cycle1"/>
    <dgm:cxn modelId="{CC00B8C2-8127-814F-A61D-F8CB2EF055E0}" type="presParOf" srcId="{2FA3A9CE-C6DB-A44F-9735-E828BB007685}" destId="{7089AACA-7059-5849-951A-E2353B2690F6}" srcOrd="10" destOrd="0" presId="urn:microsoft.com/office/officeart/2005/8/layout/cycle1"/>
    <dgm:cxn modelId="{8CE757C6-8396-5A4B-B967-BE1A860BEE72}" type="presParOf" srcId="{2FA3A9CE-C6DB-A44F-9735-E828BB007685}" destId="{27095596-AD56-1943-9625-354E4372254F}" srcOrd="11" destOrd="0" presId="urn:microsoft.com/office/officeart/2005/8/layout/cycle1"/>
    <dgm:cxn modelId="{CFA1F31D-8DB9-E648-ADD4-80E4FD2D7386}" type="presParOf" srcId="{2FA3A9CE-C6DB-A44F-9735-E828BB007685}" destId="{724304E7-69B3-3744-AB07-CDB01E22C47A}" srcOrd="12" destOrd="0" presId="urn:microsoft.com/office/officeart/2005/8/layout/cycle1"/>
    <dgm:cxn modelId="{EF945782-EC24-B947-8EAE-E01655D36104}" type="presParOf" srcId="{2FA3A9CE-C6DB-A44F-9735-E828BB007685}" destId="{A0EB9BDC-3199-0A44-86CA-5056F7FE379D}" srcOrd="13" destOrd="0" presId="urn:microsoft.com/office/officeart/2005/8/layout/cycle1"/>
    <dgm:cxn modelId="{83E44D82-7522-D047-9583-35E305688E42}" type="presParOf" srcId="{2FA3A9CE-C6DB-A44F-9735-E828BB007685}" destId="{0E71173A-8F7D-0D43-834F-5CA96399457C}"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69042F-BCD3-474A-9879-402BDFC8820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43304081-5060-974A-89DB-43A7D5C39C65}">
      <dgm:prSet phldrT="[Text]" custT="1"/>
      <dgm:spPr>
        <a:solidFill>
          <a:schemeClr val="tx1"/>
        </a:solidFill>
      </dgm:spPr>
      <dgm:t>
        <a:bodyPr/>
        <a:lstStyle/>
        <a:p>
          <a:r>
            <a:rPr lang="en-US" sz="1400" b="1" dirty="0">
              <a:solidFill>
                <a:schemeClr val="bg1"/>
              </a:solidFill>
            </a:rPr>
            <a:t>DIGITAL PLATFORM</a:t>
          </a:r>
        </a:p>
      </dgm:t>
    </dgm:pt>
    <dgm:pt modelId="{48757B74-850E-9141-9FBE-A1C3EE597BF3}" type="sibTrans" cxnId="{4257FFE9-2221-3742-AC69-DA7E51096620}">
      <dgm:prSet/>
      <dgm:spPr>
        <a:solidFill>
          <a:schemeClr val="tx2">
            <a:lumMod val="60000"/>
            <a:lumOff val="40000"/>
          </a:schemeClr>
        </a:solidFill>
      </dgm:spPr>
      <dgm:t>
        <a:bodyPr/>
        <a:lstStyle/>
        <a:p>
          <a:endParaRPr lang="en-US"/>
        </a:p>
      </dgm:t>
    </dgm:pt>
    <dgm:pt modelId="{392081A4-ADF3-4C42-8BED-5025E76670F0}" type="parTrans" cxnId="{4257FFE9-2221-3742-AC69-DA7E51096620}">
      <dgm:prSet/>
      <dgm:spPr/>
      <dgm:t>
        <a:bodyPr/>
        <a:lstStyle/>
        <a:p>
          <a:endParaRPr lang="en-US"/>
        </a:p>
      </dgm:t>
    </dgm:pt>
    <dgm:pt modelId="{18C0E062-F8B7-1349-9B17-9941444411A2}">
      <dgm:prSet phldrT="[Text]" custT="1"/>
      <dgm:spPr>
        <a:solidFill>
          <a:srgbClr val="000000"/>
        </a:solidFill>
        <a:ln>
          <a:noFill/>
        </a:ln>
        <a:effectLst/>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400" b="1" kern="1200" dirty="0">
              <a:solidFill>
                <a:srgbClr val="FFFFFF"/>
              </a:solidFill>
              <a:latin typeface="Noto Sans" panose="02020603050405020304"/>
              <a:ea typeface="+mn-ea"/>
              <a:cs typeface="+mn-cs"/>
            </a:rPr>
            <a:t>VALUE-ADDED SERVICES</a:t>
          </a:r>
        </a:p>
      </dgm:t>
    </dgm:pt>
    <dgm:pt modelId="{CB638852-47E5-CD4A-A9A7-89944C560D04}" type="sibTrans" cxnId="{D7632DBE-61F4-CD45-9267-9744BC7C7CA3}">
      <dgm:prSet/>
      <dgm:spPr>
        <a:solidFill>
          <a:srgbClr val="777777">
            <a:lumMod val="60000"/>
            <a:lumOff val="40000"/>
          </a:srgbClr>
        </a:solidFill>
        <a:ln w="12700" cap="flat" cmpd="sng" algn="ctr">
          <a:solidFill>
            <a:srgbClr val="FFFFFF">
              <a:hueOff val="0"/>
              <a:satOff val="0"/>
              <a:lumOff val="0"/>
              <a:alphaOff val="0"/>
            </a:srgbClr>
          </a:solidFill>
          <a:prstDash val="solid"/>
          <a:miter lim="800000"/>
        </a:ln>
        <a:effectLst/>
      </dgm:spPr>
      <dgm:t>
        <a:bodyPr/>
        <a:lstStyle/>
        <a:p>
          <a:endParaRPr lang="en-GB"/>
        </a:p>
      </dgm:t>
    </dgm:pt>
    <dgm:pt modelId="{153439C1-F8D3-244B-B512-AD06602601DB}" type="parTrans" cxnId="{D7632DBE-61F4-CD45-9267-9744BC7C7CA3}">
      <dgm:prSet/>
      <dgm:spPr/>
      <dgm:t>
        <a:bodyPr/>
        <a:lstStyle/>
        <a:p>
          <a:endParaRPr lang="en-GB"/>
        </a:p>
      </dgm:t>
    </dgm:pt>
    <dgm:pt modelId="{8BDFA4B1-6250-9848-8ABA-0726338245CA}">
      <dgm:prSet phldrT="[Text]" custT="1"/>
      <dgm:spPr>
        <a:solidFill>
          <a:schemeClr val="tx1"/>
        </a:solidFill>
        <a:ln>
          <a:noFill/>
        </a:ln>
      </dgm:spPr>
      <dgm:t>
        <a:bodyPr/>
        <a:lstStyle/>
        <a:p>
          <a:r>
            <a:rPr lang="en-US" sz="1400" b="1" dirty="0">
              <a:solidFill>
                <a:schemeClr val="bg1"/>
              </a:solidFill>
            </a:rPr>
            <a:t>EFFORTLESS PAYMENTS</a:t>
          </a:r>
        </a:p>
      </dgm:t>
    </dgm:pt>
    <dgm:pt modelId="{ED66C5B2-3277-2C4D-96AC-2B1BE6B6BDAC}" type="sibTrans" cxnId="{8D32CC5E-2193-624B-A473-5779E1159CB8}">
      <dgm:prSet/>
      <dgm:spPr>
        <a:solidFill>
          <a:schemeClr val="tx2">
            <a:lumMod val="60000"/>
            <a:lumOff val="40000"/>
          </a:schemeClr>
        </a:solidFill>
      </dgm:spPr>
      <dgm:t>
        <a:bodyPr/>
        <a:lstStyle/>
        <a:p>
          <a:endParaRPr lang="en-US"/>
        </a:p>
      </dgm:t>
    </dgm:pt>
    <dgm:pt modelId="{B1CE970D-C6F7-2248-A04B-8CD57A64C120}" type="parTrans" cxnId="{8D32CC5E-2193-624B-A473-5779E1159CB8}">
      <dgm:prSet/>
      <dgm:spPr/>
      <dgm:t>
        <a:bodyPr/>
        <a:lstStyle/>
        <a:p>
          <a:endParaRPr lang="en-US"/>
        </a:p>
      </dgm:t>
    </dgm:pt>
    <dgm:pt modelId="{08B33DA6-56E4-1D47-A373-D9BF79C3FC4F}">
      <dgm:prSet custT="1"/>
      <dgm:spPr>
        <a:solidFill>
          <a:schemeClr val="tx1"/>
        </a:solidFill>
        <a:ln>
          <a:noFill/>
        </a:ln>
        <a:effectLst/>
      </dgm:spPr>
      <dgm:t>
        <a:bodyPr spcFirstLastPara="0" vert="horz" wrap="square" lIns="17780" tIns="17780" rIns="17780" bIns="17780" numCol="1" spcCol="1270" anchor="ctr" anchorCtr="0"/>
        <a:lstStyle/>
        <a:p>
          <a:r>
            <a:rPr lang="en-US" sz="1400" b="1" dirty="0">
              <a:ln>
                <a:noFill/>
              </a:ln>
              <a:solidFill>
                <a:schemeClr val="bg1"/>
              </a:solidFill>
              <a:effectLst/>
            </a:rPr>
            <a:t>MERCHANTS</a:t>
          </a:r>
        </a:p>
      </dgm:t>
    </dgm:pt>
    <dgm:pt modelId="{115C8053-348A-9F45-99DF-A0C00B11F301}" type="sibTrans" cxnId="{23173244-E457-EB4E-B48C-32B59C418786}">
      <dgm:prSet/>
      <dgm:spPr>
        <a:solidFill>
          <a:schemeClr val="tx2">
            <a:lumMod val="60000"/>
            <a:lumOff val="40000"/>
          </a:schemeClr>
        </a:solidFill>
      </dgm:spPr>
      <dgm:t>
        <a:bodyPr/>
        <a:lstStyle/>
        <a:p>
          <a:endParaRPr lang="en-US"/>
        </a:p>
      </dgm:t>
    </dgm:pt>
    <dgm:pt modelId="{4C385911-2DA9-084E-A1AB-ED10F4ABFD96}" type="parTrans" cxnId="{23173244-E457-EB4E-B48C-32B59C418786}">
      <dgm:prSet/>
      <dgm:spPr/>
      <dgm:t>
        <a:bodyPr/>
        <a:lstStyle/>
        <a:p>
          <a:endParaRPr lang="en-US"/>
        </a:p>
      </dgm:t>
    </dgm:pt>
    <dgm:pt modelId="{2FA3A9CE-C6DB-A44F-9735-E828BB007685}" type="pres">
      <dgm:prSet presAssocID="{C869042F-BCD3-474A-9879-402BDFC88205}" presName="cycle" presStyleCnt="0">
        <dgm:presLayoutVars>
          <dgm:dir/>
          <dgm:resizeHandles val="exact"/>
        </dgm:presLayoutVars>
      </dgm:prSet>
      <dgm:spPr/>
    </dgm:pt>
    <dgm:pt modelId="{BD110DE8-6A26-F245-A18E-1F961F548789}" type="pres">
      <dgm:prSet presAssocID="{43304081-5060-974A-89DB-43A7D5C39C65}" presName="dummy" presStyleCnt="0"/>
      <dgm:spPr/>
    </dgm:pt>
    <dgm:pt modelId="{22C412F3-6A77-A64C-912D-8CE54219009F}" type="pres">
      <dgm:prSet presAssocID="{43304081-5060-974A-89DB-43A7D5C39C65}" presName="node" presStyleLbl="revTx" presStyleIdx="0" presStyleCnt="4">
        <dgm:presLayoutVars>
          <dgm:bulletEnabled val="1"/>
        </dgm:presLayoutVars>
      </dgm:prSet>
      <dgm:spPr>
        <a:prstGeom prst="ellipse">
          <a:avLst/>
        </a:prstGeom>
      </dgm:spPr>
    </dgm:pt>
    <dgm:pt modelId="{6700D198-C796-2542-AF0F-2736AEB1DBF9}" type="pres">
      <dgm:prSet presAssocID="{48757B74-850E-9141-9FBE-A1C3EE597BF3}" presName="sibTrans" presStyleLbl="node1" presStyleIdx="0" presStyleCnt="4"/>
      <dgm:spPr/>
    </dgm:pt>
    <dgm:pt modelId="{9E838FF5-03BC-394A-9788-47D7A0228E29}" type="pres">
      <dgm:prSet presAssocID="{18C0E062-F8B7-1349-9B17-9941444411A2}" presName="dummy" presStyleCnt="0"/>
      <dgm:spPr/>
    </dgm:pt>
    <dgm:pt modelId="{B61B76E0-39CF-3942-8998-F473BE4BEDC8}" type="pres">
      <dgm:prSet presAssocID="{18C0E062-F8B7-1349-9B17-9941444411A2}" presName="node" presStyleLbl="revTx" presStyleIdx="1" presStyleCnt="4">
        <dgm:presLayoutVars>
          <dgm:bulletEnabled val="1"/>
        </dgm:presLayoutVars>
      </dgm:prSet>
      <dgm:spPr>
        <a:xfrm>
          <a:off x="4381164" y="3127767"/>
          <a:ext cx="1773606" cy="1773606"/>
        </a:xfrm>
        <a:prstGeom prst="ellipse">
          <a:avLst/>
        </a:prstGeom>
      </dgm:spPr>
    </dgm:pt>
    <dgm:pt modelId="{E50266B2-34DB-9A4D-AAEC-BEE205FBA7D6}" type="pres">
      <dgm:prSet presAssocID="{CB638852-47E5-CD4A-A9A7-89944C560D04}" presName="sibTrans" presStyleLbl="node1" presStyleIdx="1" presStyleCnt="4"/>
      <dgm:spPr>
        <a:xfrm>
          <a:off x="1253201" y="-195"/>
          <a:ext cx="5013981" cy="5013981"/>
        </a:xfrm>
        <a:prstGeom prst="circularArrow">
          <a:avLst>
            <a:gd name="adj1" fmla="val 6898"/>
            <a:gd name="adj2" fmla="val 465012"/>
            <a:gd name="adj3" fmla="val 5950847"/>
            <a:gd name="adj4" fmla="val 4384141"/>
            <a:gd name="adj5" fmla="val 8047"/>
          </a:avLst>
        </a:prstGeom>
      </dgm:spPr>
    </dgm:pt>
    <dgm:pt modelId="{724304E7-69B3-3744-AB07-CDB01E22C47A}" type="pres">
      <dgm:prSet presAssocID="{8BDFA4B1-6250-9848-8ABA-0726338245CA}" presName="dummy" presStyleCnt="0"/>
      <dgm:spPr/>
    </dgm:pt>
    <dgm:pt modelId="{A0EB9BDC-3199-0A44-86CA-5056F7FE379D}" type="pres">
      <dgm:prSet presAssocID="{8BDFA4B1-6250-9848-8ABA-0726338245CA}" presName="node" presStyleLbl="revTx" presStyleIdx="2" presStyleCnt="4">
        <dgm:presLayoutVars>
          <dgm:bulletEnabled val="1"/>
        </dgm:presLayoutVars>
      </dgm:prSet>
      <dgm:spPr>
        <a:prstGeom prst="ellipse">
          <a:avLst/>
        </a:prstGeom>
      </dgm:spPr>
    </dgm:pt>
    <dgm:pt modelId="{0E71173A-8F7D-0D43-834F-5CA96399457C}" type="pres">
      <dgm:prSet presAssocID="{ED66C5B2-3277-2C4D-96AC-2B1BE6B6BDAC}" presName="sibTrans" presStyleLbl="node1" presStyleIdx="2" presStyleCnt="4"/>
      <dgm:spPr/>
    </dgm:pt>
    <dgm:pt modelId="{F2211359-64B0-414E-B3A5-588E132A4A65}" type="pres">
      <dgm:prSet presAssocID="{08B33DA6-56E4-1D47-A373-D9BF79C3FC4F}" presName="dummy" presStyleCnt="0"/>
      <dgm:spPr/>
    </dgm:pt>
    <dgm:pt modelId="{7AB7BFC7-648A-AD4F-84D8-9469CCD332BE}" type="pres">
      <dgm:prSet presAssocID="{08B33DA6-56E4-1D47-A373-D9BF79C3FC4F}" presName="node" presStyleLbl="revTx" presStyleIdx="3" presStyleCnt="4">
        <dgm:presLayoutVars>
          <dgm:bulletEnabled val="1"/>
        </dgm:presLayoutVars>
      </dgm:prSet>
      <dgm:spPr>
        <a:xfrm>
          <a:off x="1365613" y="3127767"/>
          <a:ext cx="1773606" cy="1773606"/>
        </a:xfrm>
        <a:prstGeom prst="ellipse">
          <a:avLst/>
        </a:prstGeom>
      </dgm:spPr>
    </dgm:pt>
    <dgm:pt modelId="{B6B6422C-D274-B143-8628-3E20E22301E3}" type="pres">
      <dgm:prSet presAssocID="{115C8053-348A-9F45-99DF-A0C00B11F301}" presName="sibTrans" presStyleLbl="node1" presStyleIdx="3" presStyleCnt="4"/>
      <dgm:spPr/>
    </dgm:pt>
  </dgm:ptLst>
  <dgm:cxnLst>
    <dgm:cxn modelId="{AACBF31D-7BE0-9B4D-AE89-A660CD0985E0}" type="presOf" srcId="{CB638852-47E5-CD4A-A9A7-89944C560D04}" destId="{E50266B2-34DB-9A4D-AAEC-BEE205FBA7D6}" srcOrd="0" destOrd="0" presId="urn:microsoft.com/office/officeart/2005/8/layout/cycle1"/>
    <dgm:cxn modelId="{23173244-E457-EB4E-B48C-32B59C418786}" srcId="{C869042F-BCD3-474A-9879-402BDFC88205}" destId="{08B33DA6-56E4-1D47-A373-D9BF79C3FC4F}" srcOrd="3" destOrd="0" parTransId="{4C385911-2DA9-084E-A1AB-ED10F4ABFD96}" sibTransId="{115C8053-348A-9F45-99DF-A0C00B11F301}"/>
    <dgm:cxn modelId="{E9B08046-6B6F-0247-A719-F76DF943E63A}" type="presOf" srcId="{18C0E062-F8B7-1349-9B17-9941444411A2}" destId="{B61B76E0-39CF-3942-8998-F473BE4BEDC8}" srcOrd="0" destOrd="0" presId="urn:microsoft.com/office/officeart/2005/8/layout/cycle1"/>
    <dgm:cxn modelId="{8D32CC5E-2193-624B-A473-5779E1159CB8}" srcId="{C869042F-BCD3-474A-9879-402BDFC88205}" destId="{8BDFA4B1-6250-9848-8ABA-0726338245CA}" srcOrd="2" destOrd="0" parTransId="{B1CE970D-C6F7-2248-A04B-8CD57A64C120}" sibTransId="{ED66C5B2-3277-2C4D-96AC-2B1BE6B6BDAC}"/>
    <dgm:cxn modelId="{605DD16C-39F9-4548-8AF1-B16806747C9E}" type="presOf" srcId="{ED66C5B2-3277-2C4D-96AC-2B1BE6B6BDAC}" destId="{0E71173A-8F7D-0D43-834F-5CA96399457C}" srcOrd="0" destOrd="0" presId="urn:microsoft.com/office/officeart/2005/8/layout/cycle1"/>
    <dgm:cxn modelId="{CA13608D-347D-A04B-87A3-F5A810FF3530}" type="presOf" srcId="{08B33DA6-56E4-1D47-A373-D9BF79C3FC4F}" destId="{7AB7BFC7-648A-AD4F-84D8-9469CCD332BE}" srcOrd="0" destOrd="0" presId="urn:microsoft.com/office/officeart/2005/8/layout/cycle1"/>
    <dgm:cxn modelId="{D4E978A7-3881-064F-A0FA-C5C5D16AFD18}" type="presOf" srcId="{48757B74-850E-9141-9FBE-A1C3EE597BF3}" destId="{6700D198-C796-2542-AF0F-2736AEB1DBF9}" srcOrd="0" destOrd="0" presId="urn:microsoft.com/office/officeart/2005/8/layout/cycle1"/>
    <dgm:cxn modelId="{5472F1BC-E878-AD4A-BA4C-6A774D09A391}" type="presOf" srcId="{115C8053-348A-9F45-99DF-A0C00B11F301}" destId="{B6B6422C-D274-B143-8628-3E20E22301E3}" srcOrd="0" destOrd="0" presId="urn:microsoft.com/office/officeart/2005/8/layout/cycle1"/>
    <dgm:cxn modelId="{4F4F5CBD-929E-584D-934C-B46CF2DBD4AE}" type="presOf" srcId="{43304081-5060-974A-89DB-43A7D5C39C65}" destId="{22C412F3-6A77-A64C-912D-8CE54219009F}" srcOrd="0" destOrd="0" presId="urn:microsoft.com/office/officeart/2005/8/layout/cycle1"/>
    <dgm:cxn modelId="{D7632DBE-61F4-CD45-9267-9744BC7C7CA3}" srcId="{C869042F-BCD3-474A-9879-402BDFC88205}" destId="{18C0E062-F8B7-1349-9B17-9941444411A2}" srcOrd="1" destOrd="0" parTransId="{153439C1-F8D3-244B-B512-AD06602601DB}" sibTransId="{CB638852-47E5-CD4A-A9A7-89944C560D04}"/>
    <dgm:cxn modelId="{85008DBF-106C-1348-AA40-5AE858C1CD07}" type="presOf" srcId="{C869042F-BCD3-474A-9879-402BDFC88205}" destId="{2FA3A9CE-C6DB-A44F-9735-E828BB007685}" srcOrd="0" destOrd="0" presId="urn:microsoft.com/office/officeart/2005/8/layout/cycle1"/>
    <dgm:cxn modelId="{142D69D1-4CED-1D4B-B6D3-E30D8E017D72}" type="presOf" srcId="{8BDFA4B1-6250-9848-8ABA-0726338245CA}" destId="{A0EB9BDC-3199-0A44-86CA-5056F7FE379D}" srcOrd="0" destOrd="0" presId="urn:microsoft.com/office/officeart/2005/8/layout/cycle1"/>
    <dgm:cxn modelId="{4257FFE9-2221-3742-AC69-DA7E51096620}" srcId="{C869042F-BCD3-474A-9879-402BDFC88205}" destId="{43304081-5060-974A-89DB-43A7D5C39C65}" srcOrd="0" destOrd="0" parTransId="{392081A4-ADF3-4C42-8BED-5025E76670F0}" sibTransId="{48757B74-850E-9141-9FBE-A1C3EE597BF3}"/>
    <dgm:cxn modelId="{D37FF2DD-7A59-7443-9D28-AC6A07EB6293}" type="presParOf" srcId="{2FA3A9CE-C6DB-A44F-9735-E828BB007685}" destId="{BD110DE8-6A26-F245-A18E-1F961F548789}" srcOrd="0" destOrd="0" presId="urn:microsoft.com/office/officeart/2005/8/layout/cycle1"/>
    <dgm:cxn modelId="{0A77510D-FDE9-4646-93EB-D7F5B6DF725D}" type="presParOf" srcId="{2FA3A9CE-C6DB-A44F-9735-E828BB007685}" destId="{22C412F3-6A77-A64C-912D-8CE54219009F}" srcOrd="1" destOrd="0" presId="urn:microsoft.com/office/officeart/2005/8/layout/cycle1"/>
    <dgm:cxn modelId="{58C3AF45-2160-D049-B909-BC9C08C241A6}" type="presParOf" srcId="{2FA3A9CE-C6DB-A44F-9735-E828BB007685}" destId="{6700D198-C796-2542-AF0F-2736AEB1DBF9}" srcOrd="2" destOrd="0" presId="urn:microsoft.com/office/officeart/2005/8/layout/cycle1"/>
    <dgm:cxn modelId="{B28E556D-6886-FD4A-924D-85D9A162D0BC}" type="presParOf" srcId="{2FA3A9CE-C6DB-A44F-9735-E828BB007685}" destId="{9E838FF5-03BC-394A-9788-47D7A0228E29}" srcOrd="3" destOrd="0" presId="urn:microsoft.com/office/officeart/2005/8/layout/cycle1"/>
    <dgm:cxn modelId="{065038FF-25FD-BE40-A9C8-3D6BF66C75ED}" type="presParOf" srcId="{2FA3A9CE-C6DB-A44F-9735-E828BB007685}" destId="{B61B76E0-39CF-3942-8998-F473BE4BEDC8}" srcOrd="4" destOrd="0" presId="urn:microsoft.com/office/officeart/2005/8/layout/cycle1"/>
    <dgm:cxn modelId="{D2B782E7-EDCF-684A-9912-1DDD9995E10E}" type="presParOf" srcId="{2FA3A9CE-C6DB-A44F-9735-E828BB007685}" destId="{E50266B2-34DB-9A4D-AAEC-BEE205FBA7D6}" srcOrd="5" destOrd="0" presId="urn:microsoft.com/office/officeart/2005/8/layout/cycle1"/>
    <dgm:cxn modelId="{0182A23C-A303-4E4D-AB23-08F33B6A8CC2}" type="presParOf" srcId="{2FA3A9CE-C6DB-A44F-9735-E828BB007685}" destId="{724304E7-69B3-3744-AB07-CDB01E22C47A}" srcOrd="6" destOrd="0" presId="urn:microsoft.com/office/officeart/2005/8/layout/cycle1"/>
    <dgm:cxn modelId="{49C10756-00BA-044C-BA0A-ECB3C36CA51C}" type="presParOf" srcId="{2FA3A9CE-C6DB-A44F-9735-E828BB007685}" destId="{A0EB9BDC-3199-0A44-86CA-5056F7FE379D}" srcOrd="7" destOrd="0" presId="urn:microsoft.com/office/officeart/2005/8/layout/cycle1"/>
    <dgm:cxn modelId="{81814C2D-58E9-F248-87D3-ED55E376494E}" type="presParOf" srcId="{2FA3A9CE-C6DB-A44F-9735-E828BB007685}" destId="{0E71173A-8F7D-0D43-834F-5CA96399457C}" srcOrd="8" destOrd="0" presId="urn:microsoft.com/office/officeart/2005/8/layout/cycle1"/>
    <dgm:cxn modelId="{B66C2CB6-E7D7-5B49-88DE-F66BA38424A3}" type="presParOf" srcId="{2FA3A9CE-C6DB-A44F-9735-E828BB007685}" destId="{F2211359-64B0-414E-B3A5-588E132A4A65}" srcOrd="9" destOrd="0" presId="urn:microsoft.com/office/officeart/2005/8/layout/cycle1"/>
    <dgm:cxn modelId="{0ABF2664-1631-8847-9EF7-55586B120BC6}" type="presParOf" srcId="{2FA3A9CE-C6DB-A44F-9735-E828BB007685}" destId="{7AB7BFC7-648A-AD4F-84D8-9469CCD332BE}" srcOrd="10" destOrd="0" presId="urn:microsoft.com/office/officeart/2005/8/layout/cycle1"/>
    <dgm:cxn modelId="{7E04ECAE-5DB6-9846-874B-24861B93ED47}" type="presParOf" srcId="{2FA3A9CE-C6DB-A44F-9735-E828BB007685}" destId="{B6B6422C-D274-B143-8628-3E20E22301E3}"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3AC8F-F6B3-B34F-99B4-13CC6DC9D38F}">
      <dsp:nvSpPr>
        <dsp:cNvPr id="0" name=""/>
        <dsp:cNvSpPr/>
      </dsp:nvSpPr>
      <dsp:spPr>
        <a:xfrm>
          <a:off x="1354666" y="0"/>
          <a:ext cx="5418667" cy="5418667"/>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t>Willingness &amp; Ability to Adapt</a:t>
          </a:r>
        </a:p>
      </dsp:txBody>
      <dsp:txXfrm>
        <a:off x="3117087" y="270933"/>
        <a:ext cx="1893824" cy="812800"/>
      </dsp:txXfrm>
    </dsp:sp>
    <dsp:sp modelId="{B00D5DFF-290F-954C-967C-F59BA590387A}">
      <dsp:nvSpPr>
        <dsp:cNvPr id="0" name=""/>
        <dsp:cNvSpPr/>
      </dsp:nvSpPr>
      <dsp:spPr>
        <a:xfrm>
          <a:off x="2031999" y="1354666"/>
          <a:ext cx="4064000" cy="4064000"/>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t>Pace of Innovation</a:t>
          </a:r>
        </a:p>
      </dsp:txBody>
      <dsp:txXfrm>
        <a:off x="3117087" y="1608666"/>
        <a:ext cx="1893824" cy="762000"/>
      </dsp:txXfrm>
    </dsp:sp>
    <dsp:sp modelId="{BC455F3E-F97E-CB43-98C6-73F37ABC6719}">
      <dsp:nvSpPr>
        <dsp:cNvPr id="0" name=""/>
        <dsp:cNvSpPr/>
      </dsp:nvSpPr>
      <dsp:spPr>
        <a:xfrm>
          <a:off x="2709333" y="2709333"/>
          <a:ext cx="2709333" cy="2709333"/>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t>Strong Ecosystem</a:t>
          </a:r>
          <a:br>
            <a:rPr lang="en-GB" sz="1800" b="1" kern="1200" dirty="0"/>
          </a:br>
          <a:r>
            <a:rPr lang="en-GB" sz="1800" b="1" kern="1200" dirty="0"/>
            <a:t>(Flywheel)</a:t>
          </a:r>
        </a:p>
      </dsp:txBody>
      <dsp:txXfrm>
        <a:off x="3106105" y="3386666"/>
        <a:ext cx="1915788" cy="13546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78C42-36D0-304B-8A2B-8CE791102499}">
      <dsp:nvSpPr>
        <dsp:cNvPr id="0" name=""/>
        <dsp:cNvSpPr/>
      </dsp:nvSpPr>
      <dsp:spPr>
        <a:xfrm>
          <a:off x="4381164" y="112216"/>
          <a:ext cx="1773606" cy="1773606"/>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CUSTOMER EXPERIENCE</a:t>
          </a:r>
        </a:p>
      </dsp:txBody>
      <dsp:txXfrm>
        <a:off x="4640903" y="371955"/>
        <a:ext cx="1254128" cy="1254128"/>
      </dsp:txXfrm>
    </dsp:sp>
    <dsp:sp modelId="{47B6AACF-6097-D142-BEA7-5C32A852EEDC}">
      <dsp:nvSpPr>
        <dsp:cNvPr id="0" name=""/>
        <dsp:cNvSpPr/>
      </dsp:nvSpPr>
      <dsp:spPr>
        <a:xfrm>
          <a:off x="1253201" y="-195"/>
          <a:ext cx="5013981" cy="5013981"/>
        </a:xfrm>
        <a:prstGeom prst="circularArrow">
          <a:avLst>
            <a:gd name="adj1" fmla="val 6898"/>
            <a:gd name="adj2" fmla="val 465012"/>
            <a:gd name="adj3" fmla="val 550847"/>
            <a:gd name="adj4" fmla="val 205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9BDC-3199-0A44-86CA-5056F7FE379D}">
      <dsp:nvSpPr>
        <dsp:cNvPr id="0" name=""/>
        <dsp:cNvSpPr/>
      </dsp:nvSpPr>
      <dsp:spPr>
        <a:xfrm>
          <a:off x="4381164" y="3127767"/>
          <a:ext cx="1773606" cy="1773606"/>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SCALE </a:t>
          </a:r>
        </a:p>
      </dsp:txBody>
      <dsp:txXfrm>
        <a:off x="4640903" y="3387506"/>
        <a:ext cx="1254128" cy="1254128"/>
      </dsp:txXfrm>
    </dsp:sp>
    <dsp:sp modelId="{0E71173A-8F7D-0D43-834F-5CA96399457C}">
      <dsp:nvSpPr>
        <dsp:cNvPr id="0" name=""/>
        <dsp:cNvSpPr/>
      </dsp:nvSpPr>
      <dsp:spPr>
        <a:xfrm>
          <a:off x="1253201" y="-195"/>
          <a:ext cx="5013981" cy="5013981"/>
        </a:xfrm>
        <a:prstGeom prst="circularArrow">
          <a:avLst>
            <a:gd name="adj1" fmla="val 6898"/>
            <a:gd name="adj2" fmla="val 465012"/>
            <a:gd name="adj3" fmla="val 5950847"/>
            <a:gd name="adj4" fmla="val 43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44826-EF7A-7D49-B6B6-2BB3B4A4BB85}">
      <dsp:nvSpPr>
        <dsp:cNvPr id="0" name=""/>
        <dsp:cNvSpPr/>
      </dsp:nvSpPr>
      <dsp:spPr>
        <a:xfrm>
          <a:off x="1365613" y="3127767"/>
          <a:ext cx="1773606" cy="1773606"/>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INBOUND TRAFFIC</a:t>
          </a:r>
        </a:p>
      </dsp:txBody>
      <dsp:txXfrm>
        <a:off x="1625352" y="3387506"/>
        <a:ext cx="1254128" cy="1254128"/>
      </dsp:txXfrm>
    </dsp:sp>
    <dsp:sp modelId="{53CE8DA1-03BF-4349-BF12-3BB1155B4FFC}">
      <dsp:nvSpPr>
        <dsp:cNvPr id="0" name=""/>
        <dsp:cNvSpPr/>
      </dsp:nvSpPr>
      <dsp:spPr>
        <a:xfrm>
          <a:off x="1253201" y="-195"/>
          <a:ext cx="5013981" cy="5013981"/>
        </a:xfrm>
        <a:prstGeom prst="circularArrow">
          <a:avLst>
            <a:gd name="adj1" fmla="val 6898"/>
            <a:gd name="adj2" fmla="val 465012"/>
            <a:gd name="adj3" fmla="val 11350847"/>
            <a:gd name="adj4" fmla="val 97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412F3-6A77-A64C-912D-8CE54219009F}">
      <dsp:nvSpPr>
        <dsp:cNvPr id="0" name=""/>
        <dsp:cNvSpPr/>
      </dsp:nvSpPr>
      <dsp:spPr>
        <a:xfrm>
          <a:off x="1365613" y="112216"/>
          <a:ext cx="1773606" cy="1773606"/>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FREEMIUM</a:t>
          </a:r>
        </a:p>
      </dsp:txBody>
      <dsp:txXfrm>
        <a:off x="1625352" y="371955"/>
        <a:ext cx="1254128" cy="1254128"/>
      </dsp:txXfrm>
    </dsp:sp>
    <dsp:sp modelId="{6700D198-C796-2542-AF0F-2736AEB1DBF9}">
      <dsp:nvSpPr>
        <dsp:cNvPr id="0" name=""/>
        <dsp:cNvSpPr/>
      </dsp:nvSpPr>
      <dsp:spPr>
        <a:xfrm>
          <a:off x="1253201" y="-195"/>
          <a:ext cx="5013981" cy="5013981"/>
        </a:xfrm>
        <a:prstGeom prst="circularArrow">
          <a:avLst>
            <a:gd name="adj1" fmla="val 6898"/>
            <a:gd name="adj2" fmla="val 465012"/>
            <a:gd name="adj3" fmla="val 16750847"/>
            <a:gd name="adj4" fmla="val 151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EFF0D-7B03-5A47-82F3-378E97F6E52C}">
      <dsp:nvSpPr>
        <dsp:cNvPr id="0" name=""/>
        <dsp:cNvSpPr/>
      </dsp:nvSpPr>
      <dsp:spPr>
        <a:xfrm>
          <a:off x="490" y="1094078"/>
          <a:ext cx="2160017" cy="21600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b="1" kern="1200" dirty="0"/>
            <a:t>1. </a:t>
          </a:r>
          <a:br>
            <a:rPr lang="en-US" sz="1400" b="1" kern="1200" dirty="0"/>
          </a:br>
          <a:r>
            <a:rPr lang="en-US" sz="1400" b="1" kern="1200" dirty="0"/>
            <a:t>BUILD PREREQUISITES</a:t>
          </a:r>
        </a:p>
      </dsp:txBody>
      <dsp:txXfrm>
        <a:off x="316817" y="1410404"/>
        <a:ext cx="1527363" cy="1527354"/>
      </dsp:txXfrm>
    </dsp:sp>
    <dsp:sp modelId="{1CF7BECE-E3AC-3242-8967-AAFD1E84F5CF}">
      <dsp:nvSpPr>
        <dsp:cNvPr id="0" name=""/>
        <dsp:cNvSpPr/>
      </dsp:nvSpPr>
      <dsp:spPr>
        <a:xfrm>
          <a:off x="2718406" y="1917550"/>
          <a:ext cx="1182745" cy="51306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718406" y="2020162"/>
        <a:ext cx="1028826" cy="307838"/>
      </dsp:txXfrm>
    </dsp:sp>
    <dsp:sp modelId="{2A0D5089-B8C2-AE44-8CF8-06ABC342233B}">
      <dsp:nvSpPr>
        <dsp:cNvPr id="0" name=""/>
        <dsp:cNvSpPr/>
      </dsp:nvSpPr>
      <dsp:spPr>
        <a:xfrm>
          <a:off x="4392103" y="1094078"/>
          <a:ext cx="2160017" cy="21600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b="1" kern="1200" dirty="0"/>
            <a:t>2. </a:t>
          </a:r>
          <a:br>
            <a:rPr lang="en-US" sz="1400" b="1" kern="1200" dirty="0"/>
          </a:br>
          <a:r>
            <a:rPr lang="en-US" sz="1400" b="1" kern="1200" dirty="0"/>
            <a:t>IDENTIFY KEY ELEMENTS</a:t>
          </a:r>
        </a:p>
      </dsp:txBody>
      <dsp:txXfrm>
        <a:off x="4708430" y="1410404"/>
        <a:ext cx="1527363" cy="1527354"/>
      </dsp:txXfrm>
    </dsp:sp>
    <dsp:sp modelId="{648A85B7-1AED-F443-97DB-DC73AF70D5BE}">
      <dsp:nvSpPr>
        <dsp:cNvPr id="0" name=""/>
        <dsp:cNvSpPr/>
      </dsp:nvSpPr>
      <dsp:spPr>
        <a:xfrm>
          <a:off x="7110020" y="1917550"/>
          <a:ext cx="1182745" cy="51306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110020" y="2020162"/>
        <a:ext cx="1028826" cy="307838"/>
      </dsp:txXfrm>
    </dsp:sp>
    <dsp:sp modelId="{F9574B16-14AB-424B-BE04-31809BEE68BC}">
      <dsp:nvSpPr>
        <dsp:cNvPr id="0" name=""/>
        <dsp:cNvSpPr/>
      </dsp:nvSpPr>
      <dsp:spPr>
        <a:xfrm>
          <a:off x="8783717" y="1094078"/>
          <a:ext cx="2160017" cy="21600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b="1" kern="1200" dirty="0"/>
            <a:t>3. </a:t>
          </a:r>
          <a:br>
            <a:rPr lang="en-US" sz="1400" b="1" kern="1200" dirty="0"/>
          </a:br>
          <a:r>
            <a:rPr lang="en-US" sz="1400" b="1" kern="1200" dirty="0"/>
            <a:t>BUILD YOUR FLYWHEEL</a:t>
          </a:r>
        </a:p>
      </dsp:txBody>
      <dsp:txXfrm>
        <a:off x="9100044" y="1410404"/>
        <a:ext cx="1527363" cy="15273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6F308-8D16-3B41-842A-86B43126839A}">
      <dsp:nvSpPr>
        <dsp:cNvPr id="0" name=""/>
        <dsp:cNvSpPr/>
      </dsp:nvSpPr>
      <dsp:spPr>
        <a:xfrm>
          <a:off x="1663530" y="308864"/>
          <a:ext cx="2346282" cy="2346282"/>
        </a:xfrm>
        <a:prstGeom prst="pieWedg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MARKET</a:t>
          </a:r>
        </a:p>
      </dsp:txBody>
      <dsp:txXfrm>
        <a:off x="2350740" y="996074"/>
        <a:ext cx="1659072" cy="1659072"/>
      </dsp:txXfrm>
    </dsp:sp>
    <dsp:sp modelId="{DBADF925-493B-6345-95B5-BB270BA818D7}">
      <dsp:nvSpPr>
        <dsp:cNvPr id="0" name=""/>
        <dsp:cNvSpPr/>
      </dsp:nvSpPr>
      <dsp:spPr>
        <a:xfrm rot="5400000">
          <a:off x="4118186" y="308864"/>
          <a:ext cx="2346282" cy="2346282"/>
        </a:xfrm>
        <a:prstGeom prst="pieWedg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PRODUCT</a:t>
          </a:r>
        </a:p>
      </dsp:txBody>
      <dsp:txXfrm rot="-5400000">
        <a:off x="4118186" y="996074"/>
        <a:ext cx="1659072" cy="1659072"/>
      </dsp:txXfrm>
    </dsp:sp>
    <dsp:sp modelId="{FF26E323-17FE-3C49-9F3B-059A16E42954}">
      <dsp:nvSpPr>
        <dsp:cNvPr id="0" name=""/>
        <dsp:cNvSpPr/>
      </dsp:nvSpPr>
      <dsp:spPr>
        <a:xfrm rot="10800000">
          <a:off x="4118186" y="2763520"/>
          <a:ext cx="2346282" cy="2346282"/>
        </a:xfrm>
        <a:prstGeom prst="pieWedg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CHANNEL</a:t>
          </a:r>
        </a:p>
      </dsp:txBody>
      <dsp:txXfrm rot="10800000">
        <a:off x="4118186" y="2763520"/>
        <a:ext cx="1659072" cy="1659072"/>
      </dsp:txXfrm>
    </dsp:sp>
    <dsp:sp modelId="{80EEFC93-42FE-7849-80AC-79B7558D2C83}">
      <dsp:nvSpPr>
        <dsp:cNvPr id="0" name=""/>
        <dsp:cNvSpPr/>
      </dsp:nvSpPr>
      <dsp:spPr>
        <a:xfrm rot="16200000">
          <a:off x="1663530" y="2763520"/>
          <a:ext cx="2346282" cy="2346282"/>
        </a:xfrm>
        <a:prstGeom prst="pieWedg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MODEL</a:t>
          </a:r>
        </a:p>
      </dsp:txBody>
      <dsp:txXfrm rot="5400000">
        <a:off x="2350740" y="2763520"/>
        <a:ext cx="1659072" cy="1659072"/>
      </dsp:txXfrm>
    </dsp:sp>
    <dsp:sp modelId="{5C11E46D-9C73-9940-9E2D-1BF539B5D61F}">
      <dsp:nvSpPr>
        <dsp:cNvPr id="0" name=""/>
        <dsp:cNvSpPr/>
      </dsp:nvSpPr>
      <dsp:spPr>
        <a:xfrm rot="5400000">
          <a:off x="3954824" y="1906746"/>
          <a:ext cx="234002" cy="704426"/>
        </a:xfrm>
        <a:prstGeom prst="upDownArrow">
          <a:avLst/>
        </a:prstGeom>
        <a:solidFill>
          <a:schemeClr val="tx2">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C51CFFB-374B-4345-B146-E0839638CF89}">
      <dsp:nvSpPr>
        <dsp:cNvPr id="0" name=""/>
        <dsp:cNvSpPr/>
      </dsp:nvSpPr>
      <dsp:spPr>
        <a:xfrm rot="10800000">
          <a:off x="4334059" y="2367128"/>
          <a:ext cx="234019" cy="704426"/>
        </a:xfrm>
        <a:prstGeom prst="upDownArrow">
          <a:avLst/>
        </a:prstGeom>
        <a:solidFill>
          <a:schemeClr val="tx2">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B9BDC-3199-0A44-86CA-5056F7FE379D}">
      <dsp:nvSpPr>
        <dsp:cNvPr id="0" name=""/>
        <dsp:cNvSpPr/>
      </dsp:nvSpPr>
      <dsp:spPr>
        <a:xfrm>
          <a:off x="4381164" y="112216"/>
          <a:ext cx="1773606" cy="1773606"/>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TBD</a:t>
          </a:r>
        </a:p>
      </dsp:txBody>
      <dsp:txXfrm>
        <a:off x="4640903" y="371955"/>
        <a:ext cx="1254128" cy="1254128"/>
      </dsp:txXfrm>
    </dsp:sp>
    <dsp:sp modelId="{0E71173A-8F7D-0D43-834F-5CA96399457C}">
      <dsp:nvSpPr>
        <dsp:cNvPr id="0" name=""/>
        <dsp:cNvSpPr/>
      </dsp:nvSpPr>
      <dsp:spPr>
        <a:xfrm>
          <a:off x="1253201" y="-195"/>
          <a:ext cx="5013981" cy="5013981"/>
        </a:xfrm>
        <a:prstGeom prst="circularArrow">
          <a:avLst>
            <a:gd name="adj1" fmla="val 6898"/>
            <a:gd name="adj2" fmla="val 465012"/>
            <a:gd name="adj3" fmla="val 550847"/>
            <a:gd name="adj4" fmla="val 205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A78C42-36D0-304B-8A2B-8CE791102499}">
      <dsp:nvSpPr>
        <dsp:cNvPr id="0" name=""/>
        <dsp:cNvSpPr/>
      </dsp:nvSpPr>
      <dsp:spPr>
        <a:xfrm>
          <a:off x="4381164" y="3127767"/>
          <a:ext cx="1773606" cy="1773606"/>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TBD</a:t>
          </a:r>
        </a:p>
      </dsp:txBody>
      <dsp:txXfrm>
        <a:off x="4640903" y="3387506"/>
        <a:ext cx="1254128" cy="1254128"/>
      </dsp:txXfrm>
    </dsp:sp>
    <dsp:sp modelId="{47B6AACF-6097-D142-BEA7-5C32A852EEDC}">
      <dsp:nvSpPr>
        <dsp:cNvPr id="0" name=""/>
        <dsp:cNvSpPr/>
      </dsp:nvSpPr>
      <dsp:spPr>
        <a:xfrm>
          <a:off x="1253201" y="-195"/>
          <a:ext cx="5013981" cy="5013981"/>
        </a:xfrm>
        <a:prstGeom prst="circularArrow">
          <a:avLst>
            <a:gd name="adj1" fmla="val 6898"/>
            <a:gd name="adj2" fmla="val 465012"/>
            <a:gd name="adj3" fmla="val 5950847"/>
            <a:gd name="adj4" fmla="val 43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44826-EF7A-7D49-B6B6-2BB3B4A4BB85}">
      <dsp:nvSpPr>
        <dsp:cNvPr id="0" name=""/>
        <dsp:cNvSpPr/>
      </dsp:nvSpPr>
      <dsp:spPr>
        <a:xfrm>
          <a:off x="1365613" y="3127767"/>
          <a:ext cx="1773606" cy="1773606"/>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TBD</a:t>
          </a:r>
        </a:p>
      </dsp:txBody>
      <dsp:txXfrm>
        <a:off x="1625352" y="3387506"/>
        <a:ext cx="1254128" cy="1254128"/>
      </dsp:txXfrm>
    </dsp:sp>
    <dsp:sp modelId="{53CE8DA1-03BF-4349-BF12-3BB1155B4FFC}">
      <dsp:nvSpPr>
        <dsp:cNvPr id="0" name=""/>
        <dsp:cNvSpPr/>
      </dsp:nvSpPr>
      <dsp:spPr>
        <a:xfrm>
          <a:off x="1253201" y="-195"/>
          <a:ext cx="5013981" cy="5013981"/>
        </a:xfrm>
        <a:prstGeom prst="circularArrow">
          <a:avLst>
            <a:gd name="adj1" fmla="val 6898"/>
            <a:gd name="adj2" fmla="val 465012"/>
            <a:gd name="adj3" fmla="val 11350847"/>
            <a:gd name="adj4" fmla="val 97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412F3-6A77-A64C-912D-8CE54219009F}">
      <dsp:nvSpPr>
        <dsp:cNvPr id="0" name=""/>
        <dsp:cNvSpPr/>
      </dsp:nvSpPr>
      <dsp:spPr>
        <a:xfrm>
          <a:off x="1365613" y="112216"/>
          <a:ext cx="1773606" cy="1773606"/>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TBD</a:t>
          </a:r>
        </a:p>
      </dsp:txBody>
      <dsp:txXfrm>
        <a:off x="1625352" y="371955"/>
        <a:ext cx="1254128" cy="1254128"/>
      </dsp:txXfrm>
    </dsp:sp>
    <dsp:sp modelId="{6700D198-C796-2542-AF0F-2736AEB1DBF9}">
      <dsp:nvSpPr>
        <dsp:cNvPr id="0" name=""/>
        <dsp:cNvSpPr/>
      </dsp:nvSpPr>
      <dsp:spPr>
        <a:xfrm>
          <a:off x="1253201" y="-195"/>
          <a:ext cx="5013981" cy="5013981"/>
        </a:xfrm>
        <a:prstGeom prst="circularArrow">
          <a:avLst>
            <a:gd name="adj1" fmla="val 6898"/>
            <a:gd name="adj2" fmla="val 465012"/>
            <a:gd name="adj3" fmla="val 16750847"/>
            <a:gd name="adj4" fmla="val 151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78C42-36D0-304B-8A2B-8CE791102499}">
      <dsp:nvSpPr>
        <dsp:cNvPr id="0" name=""/>
        <dsp:cNvSpPr/>
      </dsp:nvSpPr>
      <dsp:spPr>
        <a:xfrm>
          <a:off x="4381164" y="112216"/>
          <a:ext cx="1773606" cy="1773606"/>
        </a:xfrm>
        <a:prstGeom prst="ellipse">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CUSTOMER EXPERIENCE</a:t>
          </a:r>
        </a:p>
      </dsp:txBody>
      <dsp:txXfrm>
        <a:off x="4640903" y="371955"/>
        <a:ext cx="1254128" cy="1254128"/>
      </dsp:txXfrm>
    </dsp:sp>
    <dsp:sp modelId="{47B6AACF-6097-D142-BEA7-5C32A852EEDC}">
      <dsp:nvSpPr>
        <dsp:cNvPr id="0" name=""/>
        <dsp:cNvSpPr/>
      </dsp:nvSpPr>
      <dsp:spPr>
        <a:xfrm>
          <a:off x="1253201" y="-195"/>
          <a:ext cx="5013981" cy="5013981"/>
        </a:xfrm>
        <a:prstGeom prst="circularArrow">
          <a:avLst>
            <a:gd name="adj1" fmla="val 6898"/>
            <a:gd name="adj2" fmla="val 465012"/>
            <a:gd name="adj3" fmla="val 550847"/>
            <a:gd name="adj4" fmla="val 205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44826-EF7A-7D49-B6B6-2BB3B4A4BB85}">
      <dsp:nvSpPr>
        <dsp:cNvPr id="0" name=""/>
        <dsp:cNvSpPr/>
      </dsp:nvSpPr>
      <dsp:spPr>
        <a:xfrm>
          <a:off x="4381164" y="3127767"/>
          <a:ext cx="1773606" cy="1773606"/>
        </a:xfrm>
        <a:prstGeom prst="ellipse">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TRAFFIC</a:t>
          </a:r>
        </a:p>
      </dsp:txBody>
      <dsp:txXfrm>
        <a:off x="4640903" y="3387506"/>
        <a:ext cx="1254128" cy="1254128"/>
      </dsp:txXfrm>
    </dsp:sp>
    <dsp:sp modelId="{53CE8DA1-03BF-4349-BF12-3BB1155B4FFC}">
      <dsp:nvSpPr>
        <dsp:cNvPr id="0" name=""/>
        <dsp:cNvSpPr/>
      </dsp:nvSpPr>
      <dsp:spPr>
        <a:xfrm>
          <a:off x="1253201" y="-195"/>
          <a:ext cx="5013981" cy="5013981"/>
        </a:xfrm>
        <a:prstGeom prst="circularArrow">
          <a:avLst>
            <a:gd name="adj1" fmla="val 6898"/>
            <a:gd name="adj2" fmla="val 465012"/>
            <a:gd name="adj3" fmla="val 5950847"/>
            <a:gd name="adj4" fmla="val 43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412F3-6A77-A64C-912D-8CE54219009F}">
      <dsp:nvSpPr>
        <dsp:cNvPr id="0" name=""/>
        <dsp:cNvSpPr/>
      </dsp:nvSpPr>
      <dsp:spPr>
        <a:xfrm>
          <a:off x="1365613" y="3127767"/>
          <a:ext cx="1773606" cy="1773606"/>
        </a:xfrm>
        <a:prstGeom prst="ellipse">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SELLERS</a:t>
          </a:r>
        </a:p>
      </dsp:txBody>
      <dsp:txXfrm>
        <a:off x="1625352" y="3387506"/>
        <a:ext cx="1254128" cy="1254128"/>
      </dsp:txXfrm>
    </dsp:sp>
    <dsp:sp modelId="{6700D198-C796-2542-AF0F-2736AEB1DBF9}">
      <dsp:nvSpPr>
        <dsp:cNvPr id="0" name=""/>
        <dsp:cNvSpPr/>
      </dsp:nvSpPr>
      <dsp:spPr>
        <a:xfrm>
          <a:off x="1253201" y="-195"/>
          <a:ext cx="5013981" cy="5013981"/>
        </a:xfrm>
        <a:prstGeom prst="circularArrow">
          <a:avLst>
            <a:gd name="adj1" fmla="val 6898"/>
            <a:gd name="adj2" fmla="val 465012"/>
            <a:gd name="adj3" fmla="val 11350847"/>
            <a:gd name="adj4" fmla="val 97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9BDC-3199-0A44-86CA-5056F7FE379D}">
      <dsp:nvSpPr>
        <dsp:cNvPr id="0" name=""/>
        <dsp:cNvSpPr/>
      </dsp:nvSpPr>
      <dsp:spPr>
        <a:xfrm>
          <a:off x="1365613" y="112216"/>
          <a:ext cx="1773606" cy="1773606"/>
        </a:xfrm>
        <a:prstGeom prst="ellipse">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rPr>
            <a:t>SELECTION</a:t>
          </a:r>
          <a:endParaRPr lang="en-US" sz="1500" b="1" kern="1200" dirty="0">
            <a:solidFill>
              <a:schemeClr val="tx1"/>
            </a:solidFill>
          </a:endParaRPr>
        </a:p>
      </dsp:txBody>
      <dsp:txXfrm>
        <a:off x="1625352" y="371955"/>
        <a:ext cx="1254128" cy="1254128"/>
      </dsp:txXfrm>
    </dsp:sp>
    <dsp:sp modelId="{0E71173A-8F7D-0D43-834F-5CA96399457C}">
      <dsp:nvSpPr>
        <dsp:cNvPr id="0" name=""/>
        <dsp:cNvSpPr/>
      </dsp:nvSpPr>
      <dsp:spPr>
        <a:xfrm>
          <a:off x="1253201" y="-195"/>
          <a:ext cx="5013981" cy="5013981"/>
        </a:xfrm>
        <a:prstGeom prst="circularArrow">
          <a:avLst>
            <a:gd name="adj1" fmla="val 6898"/>
            <a:gd name="adj2" fmla="val 465012"/>
            <a:gd name="adj3" fmla="val 16750847"/>
            <a:gd name="adj4" fmla="val 151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44826-EF7A-7D49-B6B6-2BB3B4A4BB85}">
      <dsp:nvSpPr>
        <dsp:cNvPr id="0" name=""/>
        <dsp:cNvSpPr/>
      </dsp:nvSpPr>
      <dsp:spPr>
        <a:xfrm>
          <a:off x="4403697" y="369582"/>
          <a:ext cx="1891112" cy="1891112"/>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LESS CHURN,</a:t>
          </a:r>
          <a:br>
            <a:rPr lang="en-US" sz="1400" b="1" kern="1200" dirty="0">
              <a:solidFill>
                <a:schemeClr val="bg1"/>
              </a:solidFill>
            </a:rPr>
          </a:br>
          <a:r>
            <a:rPr lang="en-US" sz="1400" b="1" kern="1200" dirty="0">
              <a:solidFill>
                <a:schemeClr val="bg1"/>
              </a:solidFill>
            </a:rPr>
            <a:t>WORD OF MOUTH</a:t>
          </a:r>
        </a:p>
      </dsp:txBody>
      <dsp:txXfrm>
        <a:off x="4680644" y="646529"/>
        <a:ext cx="1337218" cy="1337218"/>
      </dsp:txXfrm>
    </dsp:sp>
    <dsp:sp modelId="{53CE8DA1-03BF-4349-BF12-3BB1155B4FFC}">
      <dsp:nvSpPr>
        <dsp:cNvPr id="0" name=""/>
        <dsp:cNvSpPr/>
      </dsp:nvSpPr>
      <dsp:spPr>
        <a:xfrm>
          <a:off x="1525804" y="-1804"/>
          <a:ext cx="4468775" cy="4468775"/>
        </a:xfrm>
        <a:prstGeom prst="circularArrow">
          <a:avLst>
            <a:gd name="adj1" fmla="val 8252"/>
            <a:gd name="adj2" fmla="val 576426"/>
            <a:gd name="adj3" fmla="val 2962443"/>
            <a:gd name="adj4" fmla="val 52669"/>
            <a:gd name="adj5" fmla="val 962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412F3-6A77-A64C-912D-8CE54219009F}">
      <dsp:nvSpPr>
        <dsp:cNvPr id="0" name=""/>
        <dsp:cNvSpPr/>
      </dsp:nvSpPr>
      <dsp:spPr>
        <a:xfrm>
          <a:off x="2814635" y="3121918"/>
          <a:ext cx="1891112" cy="1891112"/>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GROWTH + PROFIT</a:t>
          </a:r>
        </a:p>
      </dsp:txBody>
      <dsp:txXfrm>
        <a:off x="3091582" y="3398865"/>
        <a:ext cx="1337218" cy="1337218"/>
      </dsp:txXfrm>
    </dsp:sp>
    <dsp:sp modelId="{6700D198-C796-2542-AF0F-2736AEB1DBF9}">
      <dsp:nvSpPr>
        <dsp:cNvPr id="0" name=""/>
        <dsp:cNvSpPr/>
      </dsp:nvSpPr>
      <dsp:spPr>
        <a:xfrm>
          <a:off x="1525804" y="-1804"/>
          <a:ext cx="4468775" cy="4468775"/>
        </a:xfrm>
        <a:prstGeom prst="circularArrow">
          <a:avLst>
            <a:gd name="adj1" fmla="val 8252"/>
            <a:gd name="adj2" fmla="val 576426"/>
            <a:gd name="adj3" fmla="val 10170905"/>
            <a:gd name="adj4" fmla="val 7261131"/>
            <a:gd name="adj5" fmla="val 962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9BDC-3199-0A44-86CA-5056F7FE379D}">
      <dsp:nvSpPr>
        <dsp:cNvPr id="0" name=""/>
        <dsp:cNvSpPr/>
      </dsp:nvSpPr>
      <dsp:spPr>
        <a:xfrm>
          <a:off x="1225574" y="369582"/>
          <a:ext cx="1891112" cy="1891112"/>
        </a:xfrm>
        <a:prstGeom prst="ellipse">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CUSTOMER EXPERIENCE</a:t>
          </a:r>
        </a:p>
      </dsp:txBody>
      <dsp:txXfrm>
        <a:off x="1502521" y="646529"/>
        <a:ext cx="1337218" cy="1337218"/>
      </dsp:txXfrm>
    </dsp:sp>
    <dsp:sp modelId="{0E71173A-8F7D-0D43-834F-5CA96399457C}">
      <dsp:nvSpPr>
        <dsp:cNvPr id="0" name=""/>
        <dsp:cNvSpPr/>
      </dsp:nvSpPr>
      <dsp:spPr>
        <a:xfrm>
          <a:off x="1525804" y="-1804"/>
          <a:ext cx="4468775" cy="4468775"/>
        </a:xfrm>
        <a:prstGeom prst="circularArrow">
          <a:avLst>
            <a:gd name="adj1" fmla="val 8252"/>
            <a:gd name="adj2" fmla="val 576426"/>
            <a:gd name="adj3" fmla="val 16855402"/>
            <a:gd name="adj4" fmla="val 14968173"/>
            <a:gd name="adj5" fmla="val 962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44826-EF7A-7D49-B6B6-2BB3B4A4BB85}">
      <dsp:nvSpPr>
        <dsp:cNvPr id="0" name=""/>
        <dsp:cNvSpPr/>
      </dsp:nvSpPr>
      <dsp:spPr>
        <a:xfrm>
          <a:off x="4381164" y="112216"/>
          <a:ext cx="1773606" cy="1773606"/>
        </a:xfrm>
        <a:prstGeom prst="ellipse">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MERCHANTS</a:t>
          </a:r>
        </a:p>
      </dsp:txBody>
      <dsp:txXfrm>
        <a:off x="4640903" y="371955"/>
        <a:ext cx="1254128" cy="1254128"/>
      </dsp:txXfrm>
    </dsp:sp>
    <dsp:sp modelId="{53CE8DA1-03BF-4349-BF12-3BB1155B4FFC}">
      <dsp:nvSpPr>
        <dsp:cNvPr id="0" name=""/>
        <dsp:cNvSpPr/>
      </dsp:nvSpPr>
      <dsp:spPr>
        <a:xfrm>
          <a:off x="1253201" y="-195"/>
          <a:ext cx="5013981" cy="5013981"/>
        </a:xfrm>
        <a:prstGeom prst="circularArrow">
          <a:avLst>
            <a:gd name="adj1" fmla="val 6898"/>
            <a:gd name="adj2" fmla="val 465012"/>
            <a:gd name="adj3" fmla="val 550847"/>
            <a:gd name="adj4" fmla="val 205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412F3-6A77-A64C-912D-8CE54219009F}">
      <dsp:nvSpPr>
        <dsp:cNvPr id="0" name=""/>
        <dsp:cNvSpPr/>
      </dsp:nvSpPr>
      <dsp:spPr>
        <a:xfrm>
          <a:off x="4381164" y="3127767"/>
          <a:ext cx="1773606" cy="1773606"/>
        </a:xfrm>
        <a:prstGeom prst="ellipse">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DEVELOPERS</a:t>
          </a:r>
        </a:p>
      </dsp:txBody>
      <dsp:txXfrm>
        <a:off x="4640903" y="3387506"/>
        <a:ext cx="1254128" cy="1254128"/>
      </dsp:txXfrm>
    </dsp:sp>
    <dsp:sp modelId="{6700D198-C796-2542-AF0F-2736AEB1DBF9}">
      <dsp:nvSpPr>
        <dsp:cNvPr id="0" name=""/>
        <dsp:cNvSpPr/>
      </dsp:nvSpPr>
      <dsp:spPr>
        <a:xfrm>
          <a:off x="1253201" y="-195"/>
          <a:ext cx="5013981" cy="5013981"/>
        </a:xfrm>
        <a:prstGeom prst="circularArrow">
          <a:avLst>
            <a:gd name="adj1" fmla="val 6898"/>
            <a:gd name="adj2" fmla="val 465012"/>
            <a:gd name="adj3" fmla="val 5950847"/>
            <a:gd name="adj4" fmla="val 43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7BFC7-648A-AD4F-84D8-9469CCD332BE}">
      <dsp:nvSpPr>
        <dsp:cNvPr id="0" name=""/>
        <dsp:cNvSpPr/>
      </dsp:nvSpPr>
      <dsp:spPr>
        <a:xfrm>
          <a:off x="1365613" y="3127767"/>
          <a:ext cx="1773606" cy="1773606"/>
        </a:xfrm>
        <a:prstGeom prst="ellipse">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n>
                <a:noFill/>
              </a:ln>
              <a:solidFill>
                <a:schemeClr val="bg1"/>
              </a:solidFill>
              <a:effectLst/>
            </a:rPr>
            <a:t>3</a:t>
          </a:r>
          <a:r>
            <a:rPr lang="en-US" sz="1400" b="1" kern="1200" baseline="30000" dirty="0">
              <a:ln>
                <a:noFill/>
              </a:ln>
              <a:solidFill>
                <a:schemeClr val="bg1"/>
              </a:solidFill>
              <a:effectLst/>
            </a:rPr>
            <a:t>rd</a:t>
          </a:r>
          <a:r>
            <a:rPr lang="en-US" sz="1400" b="1" kern="1200" dirty="0">
              <a:ln>
                <a:noFill/>
              </a:ln>
              <a:solidFill>
                <a:schemeClr val="bg1"/>
              </a:solidFill>
              <a:effectLst/>
            </a:rPr>
            <a:t> PARTY APP ADD-ONS &amp; NEW CHANNELS</a:t>
          </a:r>
        </a:p>
      </dsp:txBody>
      <dsp:txXfrm>
        <a:off x="1625352" y="3387506"/>
        <a:ext cx="1254128" cy="1254128"/>
      </dsp:txXfrm>
    </dsp:sp>
    <dsp:sp modelId="{B6B6422C-D274-B143-8628-3E20E22301E3}">
      <dsp:nvSpPr>
        <dsp:cNvPr id="0" name=""/>
        <dsp:cNvSpPr/>
      </dsp:nvSpPr>
      <dsp:spPr>
        <a:xfrm>
          <a:off x="1253201" y="-195"/>
          <a:ext cx="5013981" cy="5013981"/>
        </a:xfrm>
        <a:prstGeom prst="circularArrow">
          <a:avLst>
            <a:gd name="adj1" fmla="val 6898"/>
            <a:gd name="adj2" fmla="val 465012"/>
            <a:gd name="adj3" fmla="val 11350847"/>
            <a:gd name="adj4" fmla="val 97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9BDC-3199-0A44-86CA-5056F7FE379D}">
      <dsp:nvSpPr>
        <dsp:cNvPr id="0" name=""/>
        <dsp:cNvSpPr/>
      </dsp:nvSpPr>
      <dsp:spPr>
        <a:xfrm>
          <a:off x="1365613" y="112216"/>
          <a:ext cx="1773606" cy="1773606"/>
        </a:xfrm>
        <a:prstGeom prst="ellipse">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FEATURE-RICH ONLINE STORE IN MINUTES</a:t>
          </a:r>
        </a:p>
      </dsp:txBody>
      <dsp:txXfrm>
        <a:off x="1625352" y="371955"/>
        <a:ext cx="1254128" cy="1254128"/>
      </dsp:txXfrm>
    </dsp:sp>
    <dsp:sp modelId="{0E71173A-8F7D-0D43-834F-5CA96399457C}">
      <dsp:nvSpPr>
        <dsp:cNvPr id="0" name=""/>
        <dsp:cNvSpPr/>
      </dsp:nvSpPr>
      <dsp:spPr>
        <a:xfrm>
          <a:off x="1253201" y="-195"/>
          <a:ext cx="5013981" cy="5013981"/>
        </a:xfrm>
        <a:prstGeom prst="circularArrow">
          <a:avLst>
            <a:gd name="adj1" fmla="val 6898"/>
            <a:gd name="adj2" fmla="val 465012"/>
            <a:gd name="adj3" fmla="val 16750847"/>
            <a:gd name="adj4" fmla="val 151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E313-9664-6D48-8C05-8FAF245F8252}">
      <dsp:nvSpPr>
        <dsp:cNvPr id="0" name=""/>
        <dsp:cNvSpPr/>
      </dsp:nvSpPr>
      <dsp:spPr>
        <a:xfrm>
          <a:off x="4381164" y="112216"/>
          <a:ext cx="1773606" cy="1773606"/>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APPS &amp;</a:t>
          </a:r>
          <a:r>
            <a:rPr lang="en-US" sz="1400" b="1" u="sng" kern="1200" dirty="0">
              <a:solidFill>
                <a:schemeClr val="bg1"/>
              </a:solidFill>
            </a:rPr>
            <a:t> </a:t>
          </a:r>
          <a:r>
            <a:rPr lang="en-US" sz="1400" b="1" u="none" kern="1200" dirty="0">
              <a:solidFill>
                <a:schemeClr val="bg1"/>
              </a:solidFill>
            </a:rPr>
            <a:t>SERVICES</a:t>
          </a:r>
        </a:p>
      </dsp:txBody>
      <dsp:txXfrm>
        <a:off x="4640903" y="371955"/>
        <a:ext cx="1254128" cy="1254128"/>
      </dsp:txXfrm>
    </dsp:sp>
    <dsp:sp modelId="{492039D9-9098-DD40-8A92-61C832BA2EE1}">
      <dsp:nvSpPr>
        <dsp:cNvPr id="0" name=""/>
        <dsp:cNvSpPr/>
      </dsp:nvSpPr>
      <dsp:spPr>
        <a:xfrm>
          <a:off x="1253201" y="-195"/>
          <a:ext cx="5013981" cy="5013981"/>
        </a:xfrm>
        <a:prstGeom prst="circularArrow">
          <a:avLst>
            <a:gd name="adj1" fmla="val 6898"/>
            <a:gd name="adj2" fmla="val 465012"/>
            <a:gd name="adj3" fmla="val 550847"/>
            <a:gd name="adj4" fmla="val 205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44826-EF7A-7D49-B6B6-2BB3B4A4BB85}">
      <dsp:nvSpPr>
        <dsp:cNvPr id="0" name=""/>
        <dsp:cNvSpPr/>
      </dsp:nvSpPr>
      <dsp:spPr>
        <a:xfrm>
          <a:off x="4381164" y="3127767"/>
          <a:ext cx="1773606" cy="1773606"/>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CUSTOMER EXPERIENCE</a:t>
          </a:r>
        </a:p>
      </dsp:txBody>
      <dsp:txXfrm>
        <a:off x="4640903" y="3387506"/>
        <a:ext cx="1254128" cy="1254128"/>
      </dsp:txXfrm>
    </dsp:sp>
    <dsp:sp modelId="{53CE8DA1-03BF-4349-BF12-3BB1155B4FFC}">
      <dsp:nvSpPr>
        <dsp:cNvPr id="0" name=""/>
        <dsp:cNvSpPr/>
      </dsp:nvSpPr>
      <dsp:spPr>
        <a:xfrm>
          <a:off x="1253201" y="-195"/>
          <a:ext cx="5013981" cy="5013981"/>
        </a:xfrm>
        <a:prstGeom prst="circularArrow">
          <a:avLst>
            <a:gd name="adj1" fmla="val 6898"/>
            <a:gd name="adj2" fmla="val 465012"/>
            <a:gd name="adj3" fmla="val 5950847"/>
            <a:gd name="adj4" fmla="val 43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D2D05A-C78B-664F-8692-101077BB3AEB}">
      <dsp:nvSpPr>
        <dsp:cNvPr id="0" name=""/>
        <dsp:cNvSpPr/>
      </dsp:nvSpPr>
      <dsp:spPr>
        <a:xfrm>
          <a:off x="1365613" y="3127767"/>
          <a:ext cx="1773606" cy="1773606"/>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ACCESORIES</a:t>
          </a:r>
        </a:p>
      </dsp:txBody>
      <dsp:txXfrm>
        <a:off x="1625352" y="3387506"/>
        <a:ext cx="1254128" cy="1254128"/>
      </dsp:txXfrm>
    </dsp:sp>
    <dsp:sp modelId="{45FEF294-2A50-9949-A5F8-B22150E4D99A}">
      <dsp:nvSpPr>
        <dsp:cNvPr id="0" name=""/>
        <dsp:cNvSpPr/>
      </dsp:nvSpPr>
      <dsp:spPr>
        <a:xfrm>
          <a:off x="1253201" y="-195"/>
          <a:ext cx="5013981" cy="5013981"/>
        </a:xfrm>
        <a:prstGeom prst="circularArrow">
          <a:avLst>
            <a:gd name="adj1" fmla="val 6898"/>
            <a:gd name="adj2" fmla="val 465012"/>
            <a:gd name="adj3" fmla="val 11350847"/>
            <a:gd name="adj4" fmla="val 97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9BDC-3199-0A44-86CA-5056F7FE379D}">
      <dsp:nvSpPr>
        <dsp:cNvPr id="0" name=""/>
        <dsp:cNvSpPr/>
      </dsp:nvSpPr>
      <dsp:spPr>
        <a:xfrm>
          <a:off x="1365613" y="112216"/>
          <a:ext cx="1773606" cy="1773606"/>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HIGH-END DEVICES</a:t>
          </a:r>
        </a:p>
      </dsp:txBody>
      <dsp:txXfrm>
        <a:off x="1625352" y="371955"/>
        <a:ext cx="1254128" cy="1254128"/>
      </dsp:txXfrm>
    </dsp:sp>
    <dsp:sp modelId="{0E71173A-8F7D-0D43-834F-5CA96399457C}">
      <dsp:nvSpPr>
        <dsp:cNvPr id="0" name=""/>
        <dsp:cNvSpPr/>
      </dsp:nvSpPr>
      <dsp:spPr>
        <a:xfrm>
          <a:off x="1253201" y="-195"/>
          <a:ext cx="5013981" cy="5013981"/>
        </a:xfrm>
        <a:prstGeom prst="circularArrow">
          <a:avLst>
            <a:gd name="adj1" fmla="val 6898"/>
            <a:gd name="adj2" fmla="val 465012"/>
            <a:gd name="adj3" fmla="val 16750847"/>
            <a:gd name="adj4" fmla="val 151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E313-9664-6D48-8C05-8FAF245F8252}">
      <dsp:nvSpPr>
        <dsp:cNvPr id="0" name=""/>
        <dsp:cNvSpPr/>
      </dsp:nvSpPr>
      <dsp:spPr>
        <a:xfrm>
          <a:off x="4381164" y="112216"/>
          <a:ext cx="1773606" cy="1773606"/>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WORD OF MOUTH</a:t>
          </a:r>
          <a:endParaRPr lang="en-US" sz="1400" b="1" u="none" kern="1200" dirty="0">
            <a:solidFill>
              <a:schemeClr val="bg1"/>
            </a:solidFill>
          </a:endParaRPr>
        </a:p>
      </dsp:txBody>
      <dsp:txXfrm>
        <a:off x="4640903" y="371955"/>
        <a:ext cx="1254128" cy="1254128"/>
      </dsp:txXfrm>
    </dsp:sp>
    <dsp:sp modelId="{492039D9-9098-DD40-8A92-61C832BA2EE1}">
      <dsp:nvSpPr>
        <dsp:cNvPr id="0" name=""/>
        <dsp:cNvSpPr/>
      </dsp:nvSpPr>
      <dsp:spPr>
        <a:xfrm>
          <a:off x="1253201" y="-195"/>
          <a:ext cx="5013981" cy="5013981"/>
        </a:xfrm>
        <a:prstGeom prst="circularArrow">
          <a:avLst>
            <a:gd name="adj1" fmla="val 6898"/>
            <a:gd name="adj2" fmla="val 465012"/>
            <a:gd name="adj3" fmla="val 550847"/>
            <a:gd name="adj4" fmla="val 205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44826-EF7A-7D49-B6B6-2BB3B4A4BB85}">
      <dsp:nvSpPr>
        <dsp:cNvPr id="0" name=""/>
        <dsp:cNvSpPr/>
      </dsp:nvSpPr>
      <dsp:spPr>
        <a:xfrm>
          <a:off x="4381164" y="3127767"/>
          <a:ext cx="1773606" cy="1773606"/>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STRONG BRAND MARKETING</a:t>
          </a:r>
        </a:p>
      </dsp:txBody>
      <dsp:txXfrm>
        <a:off x="4640903" y="3387506"/>
        <a:ext cx="1254128" cy="1254128"/>
      </dsp:txXfrm>
    </dsp:sp>
    <dsp:sp modelId="{53CE8DA1-03BF-4349-BF12-3BB1155B4FFC}">
      <dsp:nvSpPr>
        <dsp:cNvPr id="0" name=""/>
        <dsp:cNvSpPr/>
      </dsp:nvSpPr>
      <dsp:spPr>
        <a:xfrm>
          <a:off x="1253201" y="-195"/>
          <a:ext cx="5013981" cy="5013981"/>
        </a:xfrm>
        <a:prstGeom prst="circularArrow">
          <a:avLst>
            <a:gd name="adj1" fmla="val 6898"/>
            <a:gd name="adj2" fmla="val 465012"/>
            <a:gd name="adj3" fmla="val 5950847"/>
            <a:gd name="adj4" fmla="val 43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D2D05A-C78B-664F-8692-101077BB3AEB}">
      <dsp:nvSpPr>
        <dsp:cNvPr id="0" name=""/>
        <dsp:cNvSpPr/>
      </dsp:nvSpPr>
      <dsp:spPr>
        <a:xfrm>
          <a:off x="1365613" y="3127767"/>
          <a:ext cx="1773606" cy="1773606"/>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…FOCUSED ON MEGATRENDS</a:t>
          </a:r>
        </a:p>
      </dsp:txBody>
      <dsp:txXfrm>
        <a:off x="1625352" y="3387506"/>
        <a:ext cx="1254128" cy="1254128"/>
      </dsp:txXfrm>
    </dsp:sp>
    <dsp:sp modelId="{45FEF294-2A50-9949-A5F8-B22150E4D99A}">
      <dsp:nvSpPr>
        <dsp:cNvPr id="0" name=""/>
        <dsp:cNvSpPr/>
      </dsp:nvSpPr>
      <dsp:spPr>
        <a:xfrm>
          <a:off x="1253201" y="-195"/>
          <a:ext cx="5013981" cy="5013981"/>
        </a:xfrm>
        <a:prstGeom prst="circularArrow">
          <a:avLst>
            <a:gd name="adj1" fmla="val 6898"/>
            <a:gd name="adj2" fmla="val 465012"/>
            <a:gd name="adj3" fmla="val 11350847"/>
            <a:gd name="adj4" fmla="val 97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9BDC-3199-0A44-86CA-5056F7FE379D}">
      <dsp:nvSpPr>
        <dsp:cNvPr id="0" name=""/>
        <dsp:cNvSpPr/>
      </dsp:nvSpPr>
      <dsp:spPr>
        <a:xfrm>
          <a:off x="1365613" y="112216"/>
          <a:ext cx="1773606" cy="1773606"/>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SUPERIOR</a:t>
          </a:r>
          <a:br>
            <a:rPr lang="en-US" sz="1400" b="1" kern="1200" dirty="0">
              <a:solidFill>
                <a:schemeClr val="bg1"/>
              </a:solidFill>
            </a:rPr>
          </a:br>
          <a:r>
            <a:rPr lang="en-US" sz="1400" b="1" kern="1200" dirty="0">
              <a:solidFill>
                <a:schemeClr val="bg1"/>
              </a:solidFill>
            </a:rPr>
            <a:t>PRODUCT</a:t>
          </a:r>
        </a:p>
      </dsp:txBody>
      <dsp:txXfrm>
        <a:off x="1625352" y="371955"/>
        <a:ext cx="1254128" cy="1254128"/>
      </dsp:txXfrm>
    </dsp:sp>
    <dsp:sp modelId="{0E71173A-8F7D-0D43-834F-5CA96399457C}">
      <dsp:nvSpPr>
        <dsp:cNvPr id="0" name=""/>
        <dsp:cNvSpPr/>
      </dsp:nvSpPr>
      <dsp:spPr>
        <a:xfrm>
          <a:off x="1253201" y="-195"/>
          <a:ext cx="5013981" cy="5013981"/>
        </a:xfrm>
        <a:prstGeom prst="circularArrow">
          <a:avLst>
            <a:gd name="adj1" fmla="val 6898"/>
            <a:gd name="adj2" fmla="val 465012"/>
            <a:gd name="adj3" fmla="val 16750847"/>
            <a:gd name="adj4" fmla="val 151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78C42-36D0-304B-8A2B-8CE791102499}">
      <dsp:nvSpPr>
        <dsp:cNvPr id="0" name=""/>
        <dsp:cNvSpPr/>
      </dsp:nvSpPr>
      <dsp:spPr>
        <a:xfrm>
          <a:off x="4381164" y="112216"/>
          <a:ext cx="1773606" cy="1773606"/>
        </a:xfrm>
        <a:prstGeom prst="ellipse">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STRONG BRAND</a:t>
          </a:r>
        </a:p>
      </dsp:txBody>
      <dsp:txXfrm>
        <a:off x="4640903" y="371955"/>
        <a:ext cx="1254128" cy="1254128"/>
      </dsp:txXfrm>
    </dsp:sp>
    <dsp:sp modelId="{47B6AACF-6097-D142-BEA7-5C32A852EEDC}">
      <dsp:nvSpPr>
        <dsp:cNvPr id="0" name=""/>
        <dsp:cNvSpPr/>
      </dsp:nvSpPr>
      <dsp:spPr>
        <a:xfrm>
          <a:off x="1253201" y="-195"/>
          <a:ext cx="5013981" cy="5013981"/>
        </a:xfrm>
        <a:prstGeom prst="circularArrow">
          <a:avLst>
            <a:gd name="adj1" fmla="val 6898"/>
            <a:gd name="adj2" fmla="val 465012"/>
            <a:gd name="adj3" fmla="val 550847"/>
            <a:gd name="adj4" fmla="val 205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44826-EF7A-7D49-B6B6-2BB3B4A4BB85}">
      <dsp:nvSpPr>
        <dsp:cNvPr id="0" name=""/>
        <dsp:cNvSpPr/>
      </dsp:nvSpPr>
      <dsp:spPr>
        <a:xfrm>
          <a:off x="4381164" y="3127767"/>
          <a:ext cx="1773606" cy="1773606"/>
        </a:xfrm>
        <a:prstGeom prst="ellipse">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LOYAL FANS</a:t>
          </a:r>
        </a:p>
      </dsp:txBody>
      <dsp:txXfrm>
        <a:off x="4640903" y="3387506"/>
        <a:ext cx="1254128" cy="1254128"/>
      </dsp:txXfrm>
    </dsp:sp>
    <dsp:sp modelId="{53CE8DA1-03BF-4349-BF12-3BB1155B4FFC}">
      <dsp:nvSpPr>
        <dsp:cNvPr id="0" name=""/>
        <dsp:cNvSpPr/>
      </dsp:nvSpPr>
      <dsp:spPr>
        <a:xfrm>
          <a:off x="1253201" y="-195"/>
          <a:ext cx="5013981" cy="5013981"/>
        </a:xfrm>
        <a:prstGeom prst="circularArrow">
          <a:avLst>
            <a:gd name="adj1" fmla="val 6898"/>
            <a:gd name="adj2" fmla="val 465012"/>
            <a:gd name="adj3" fmla="val 5950847"/>
            <a:gd name="adj4" fmla="val 43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412F3-6A77-A64C-912D-8CE54219009F}">
      <dsp:nvSpPr>
        <dsp:cNvPr id="0" name=""/>
        <dsp:cNvSpPr/>
      </dsp:nvSpPr>
      <dsp:spPr>
        <a:xfrm>
          <a:off x="1365613" y="3127767"/>
          <a:ext cx="1773606" cy="1773606"/>
        </a:xfrm>
        <a:prstGeom prst="ellipse">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NEW FRANCHISES</a:t>
          </a:r>
        </a:p>
      </dsp:txBody>
      <dsp:txXfrm>
        <a:off x="1625352" y="3387506"/>
        <a:ext cx="1254128" cy="1254128"/>
      </dsp:txXfrm>
    </dsp:sp>
    <dsp:sp modelId="{6700D198-C796-2542-AF0F-2736AEB1DBF9}">
      <dsp:nvSpPr>
        <dsp:cNvPr id="0" name=""/>
        <dsp:cNvSpPr/>
      </dsp:nvSpPr>
      <dsp:spPr>
        <a:xfrm>
          <a:off x="1253201" y="-195"/>
          <a:ext cx="5013981" cy="5013981"/>
        </a:xfrm>
        <a:prstGeom prst="circularArrow">
          <a:avLst>
            <a:gd name="adj1" fmla="val 6898"/>
            <a:gd name="adj2" fmla="val 465012"/>
            <a:gd name="adj3" fmla="val 11350847"/>
            <a:gd name="adj4" fmla="val 97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9BDC-3199-0A44-86CA-5056F7FE379D}">
      <dsp:nvSpPr>
        <dsp:cNvPr id="0" name=""/>
        <dsp:cNvSpPr/>
      </dsp:nvSpPr>
      <dsp:spPr>
        <a:xfrm>
          <a:off x="1365613" y="112216"/>
          <a:ext cx="1773606" cy="1773606"/>
        </a:xfrm>
        <a:prstGeom prst="ellipse">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ICONIC CHARACTERS + QUALITY CONTENT</a:t>
          </a:r>
        </a:p>
      </dsp:txBody>
      <dsp:txXfrm>
        <a:off x="1625352" y="371955"/>
        <a:ext cx="1254128" cy="1254128"/>
      </dsp:txXfrm>
    </dsp:sp>
    <dsp:sp modelId="{0E71173A-8F7D-0D43-834F-5CA96399457C}">
      <dsp:nvSpPr>
        <dsp:cNvPr id="0" name=""/>
        <dsp:cNvSpPr/>
      </dsp:nvSpPr>
      <dsp:spPr>
        <a:xfrm>
          <a:off x="1253201" y="-195"/>
          <a:ext cx="5013981" cy="5013981"/>
        </a:xfrm>
        <a:prstGeom prst="circularArrow">
          <a:avLst>
            <a:gd name="adj1" fmla="val 6898"/>
            <a:gd name="adj2" fmla="val 465012"/>
            <a:gd name="adj3" fmla="val 16750847"/>
            <a:gd name="adj4" fmla="val 151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E313-9664-6D48-8C05-8FAF245F8252}">
      <dsp:nvSpPr>
        <dsp:cNvPr id="0" name=""/>
        <dsp:cNvSpPr/>
      </dsp:nvSpPr>
      <dsp:spPr>
        <a:xfrm>
          <a:off x="5006383" y="-124701"/>
          <a:ext cx="1763994" cy="1763994"/>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CUSTOMER EXPERIENCE &amp; BRAND</a:t>
          </a:r>
          <a:endParaRPr lang="en-US" sz="1400" b="1" u="none" kern="1200" dirty="0">
            <a:solidFill>
              <a:schemeClr val="bg1"/>
            </a:solidFill>
          </a:endParaRPr>
        </a:p>
      </dsp:txBody>
      <dsp:txXfrm>
        <a:off x="5264714" y="133630"/>
        <a:ext cx="1247332" cy="1247332"/>
      </dsp:txXfrm>
    </dsp:sp>
    <dsp:sp modelId="{492039D9-9098-DD40-8A92-61C832BA2EE1}">
      <dsp:nvSpPr>
        <dsp:cNvPr id="0" name=""/>
        <dsp:cNvSpPr/>
      </dsp:nvSpPr>
      <dsp:spPr>
        <a:xfrm>
          <a:off x="2054247" y="231591"/>
          <a:ext cx="4795196" cy="4795196"/>
        </a:xfrm>
        <a:prstGeom prst="circularArrow">
          <a:avLst>
            <a:gd name="adj1" fmla="val 5202"/>
            <a:gd name="adj2" fmla="val 336015"/>
            <a:gd name="adj3" fmla="val 21085594"/>
            <a:gd name="adj4" fmla="val 20002568"/>
            <a:gd name="adj5" fmla="val 6068"/>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44826-EF7A-7D49-B6B6-2BB3B4A4BB85}">
      <dsp:nvSpPr>
        <dsp:cNvPr id="0" name=""/>
        <dsp:cNvSpPr/>
      </dsp:nvSpPr>
      <dsp:spPr>
        <a:xfrm>
          <a:off x="5894211" y="2607752"/>
          <a:ext cx="1763994" cy="1763994"/>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WORD OF MOUTH</a:t>
          </a:r>
        </a:p>
      </dsp:txBody>
      <dsp:txXfrm>
        <a:off x="6152542" y="2866083"/>
        <a:ext cx="1247332" cy="1247332"/>
      </dsp:txXfrm>
    </dsp:sp>
    <dsp:sp modelId="{53CE8DA1-03BF-4349-BF12-3BB1155B4FFC}">
      <dsp:nvSpPr>
        <dsp:cNvPr id="0" name=""/>
        <dsp:cNvSpPr/>
      </dsp:nvSpPr>
      <dsp:spPr>
        <a:xfrm>
          <a:off x="2104928" y="336920"/>
          <a:ext cx="4795196" cy="4795196"/>
        </a:xfrm>
        <a:prstGeom prst="circularArrow">
          <a:avLst>
            <a:gd name="adj1" fmla="val 5202"/>
            <a:gd name="adj2" fmla="val 336015"/>
            <a:gd name="adj3" fmla="val 3794709"/>
            <a:gd name="adj4" fmla="val 2523573"/>
            <a:gd name="adj5" fmla="val 6068"/>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D2D05A-C78B-664F-8692-101077BB3AEB}">
      <dsp:nvSpPr>
        <dsp:cNvPr id="0" name=""/>
        <dsp:cNvSpPr/>
      </dsp:nvSpPr>
      <dsp:spPr>
        <a:xfrm>
          <a:off x="3569848" y="4296501"/>
          <a:ext cx="1763994" cy="1763994"/>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SCALE</a:t>
          </a:r>
        </a:p>
      </dsp:txBody>
      <dsp:txXfrm>
        <a:off x="3828179" y="4554832"/>
        <a:ext cx="1247332" cy="1247332"/>
      </dsp:txXfrm>
    </dsp:sp>
    <dsp:sp modelId="{45FEF294-2A50-9949-A5F8-B22150E4D99A}">
      <dsp:nvSpPr>
        <dsp:cNvPr id="0" name=""/>
        <dsp:cNvSpPr/>
      </dsp:nvSpPr>
      <dsp:spPr>
        <a:xfrm>
          <a:off x="1931566" y="336920"/>
          <a:ext cx="4795196" cy="4795196"/>
        </a:xfrm>
        <a:prstGeom prst="circularArrow">
          <a:avLst>
            <a:gd name="adj1" fmla="val 5202"/>
            <a:gd name="adj2" fmla="val 336015"/>
            <a:gd name="adj3" fmla="val 7940412"/>
            <a:gd name="adj4" fmla="val 6669276"/>
            <a:gd name="adj5" fmla="val 6068"/>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89AACA-7059-5849-951A-E2353B2690F6}">
      <dsp:nvSpPr>
        <dsp:cNvPr id="0" name=""/>
        <dsp:cNvSpPr/>
      </dsp:nvSpPr>
      <dsp:spPr>
        <a:xfrm>
          <a:off x="1245484" y="2607752"/>
          <a:ext cx="1763994" cy="1763994"/>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INNOVATION &amp; VERTICAL INTEGRATION</a:t>
          </a:r>
        </a:p>
      </dsp:txBody>
      <dsp:txXfrm>
        <a:off x="1503815" y="2866083"/>
        <a:ext cx="1247332" cy="1247332"/>
      </dsp:txXfrm>
    </dsp:sp>
    <dsp:sp modelId="{27095596-AD56-1943-9625-354E4372254F}">
      <dsp:nvSpPr>
        <dsp:cNvPr id="0" name=""/>
        <dsp:cNvSpPr/>
      </dsp:nvSpPr>
      <dsp:spPr>
        <a:xfrm>
          <a:off x="2003566" y="159591"/>
          <a:ext cx="4795196" cy="4795196"/>
        </a:xfrm>
        <a:prstGeom prst="circularArrow">
          <a:avLst>
            <a:gd name="adj1" fmla="val 5202"/>
            <a:gd name="adj2" fmla="val 336015"/>
            <a:gd name="adj3" fmla="val 12061416"/>
            <a:gd name="adj4" fmla="val 10978391"/>
            <a:gd name="adj5" fmla="val 6068"/>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9BDC-3199-0A44-86CA-5056F7FE379D}">
      <dsp:nvSpPr>
        <dsp:cNvPr id="0" name=""/>
        <dsp:cNvSpPr/>
      </dsp:nvSpPr>
      <dsp:spPr>
        <a:xfrm>
          <a:off x="2133312" y="-124701"/>
          <a:ext cx="1763994" cy="1763994"/>
        </a:xfrm>
        <a:prstGeom prst="ellipse">
          <a:avLst/>
        </a:prstGeom>
        <a:solidFill>
          <a:schemeClr val="tx2"/>
        </a:solid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TECH + VALUE LEADERSHIP</a:t>
          </a:r>
        </a:p>
      </dsp:txBody>
      <dsp:txXfrm>
        <a:off x="2391643" y="133630"/>
        <a:ext cx="1247332" cy="1247332"/>
      </dsp:txXfrm>
    </dsp:sp>
    <dsp:sp modelId="{0E71173A-8F7D-0D43-834F-5CA96399457C}">
      <dsp:nvSpPr>
        <dsp:cNvPr id="0" name=""/>
        <dsp:cNvSpPr/>
      </dsp:nvSpPr>
      <dsp:spPr>
        <a:xfrm>
          <a:off x="2075566" y="332953"/>
          <a:ext cx="4795196" cy="4795196"/>
        </a:xfrm>
        <a:prstGeom prst="circularArrow">
          <a:avLst>
            <a:gd name="adj1" fmla="val 5202"/>
            <a:gd name="adj2" fmla="val 336015"/>
            <a:gd name="adj3" fmla="val 16650861"/>
            <a:gd name="adj4" fmla="val 15413123"/>
            <a:gd name="adj5" fmla="val 6068"/>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412F3-6A77-A64C-912D-8CE54219009F}">
      <dsp:nvSpPr>
        <dsp:cNvPr id="0" name=""/>
        <dsp:cNvSpPr/>
      </dsp:nvSpPr>
      <dsp:spPr>
        <a:xfrm>
          <a:off x="4381164" y="112216"/>
          <a:ext cx="1773606" cy="1773606"/>
        </a:xfrm>
        <a:prstGeom prst="ellipse">
          <a:avLst/>
        </a:prstGeom>
        <a:solidFill>
          <a:schemeClr val="tx1"/>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DIGITAL PLATFORM</a:t>
          </a:r>
        </a:p>
      </dsp:txBody>
      <dsp:txXfrm>
        <a:off x="4640903" y="371955"/>
        <a:ext cx="1254128" cy="1254128"/>
      </dsp:txXfrm>
    </dsp:sp>
    <dsp:sp modelId="{6700D198-C796-2542-AF0F-2736AEB1DBF9}">
      <dsp:nvSpPr>
        <dsp:cNvPr id="0" name=""/>
        <dsp:cNvSpPr/>
      </dsp:nvSpPr>
      <dsp:spPr>
        <a:xfrm>
          <a:off x="1253201" y="-195"/>
          <a:ext cx="5013981" cy="5013981"/>
        </a:xfrm>
        <a:prstGeom prst="circularArrow">
          <a:avLst>
            <a:gd name="adj1" fmla="val 6898"/>
            <a:gd name="adj2" fmla="val 465012"/>
            <a:gd name="adj3" fmla="val 550847"/>
            <a:gd name="adj4" fmla="val 205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1B76E0-39CF-3942-8998-F473BE4BEDC8}">
      <dsp:nvSpPr>
        <dsp:cNvPr id="0" name=""/>
        <dsp:cNvSpPr/>
      </dsp:nvSpPr>
      <dsp:spPr>
        <a:xfrm>
          <a:off x="4381164" y="3127767"/>
          <a:ext cx="1773606" cy="1773606"/>
        </a:xfrm>
        <a:prstGeom prst="ellipse">
          <a:avLst/>
        </a:prstGeom>
        <a:solidFill>
          <a:srgbClr val="000000"/>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Noto Sans" panose="02020603050405020304"/>
              <a:ea typeface="+mn-ea"/>
              <a:cs typeface="+mn-cs"/>
            </a:rPr>
            <a:t>VALUE-ADDED SERVICES</a:t>
          </a:r>
        </a:p>
      </dsp:txBody>
      <dsp:txXfrm>
        <a:off x="4640903" y="3387506"/>
        <a:ext cx="1254128" cy="1254128"/>
      </dsp:txXfrm>
    </dsp:sp>
    <dsp:sp modelId="{E50266B2-34DB-9A4D-AAEC-BEE205FBA7D6}">
      <dsp:nvSpPr>
        <dsp:cNvPr id="0" name=""/>
        <dsp:cNvSpPr/>
      </dsp:nvSpPr>
      <dsp:spPr>
        <a:xfrm>
          <a:off x="1253201" y="-195"/>
          <a:ext cx="5013981" cy="5013981"/>
        </a:xfrm>
        <a:prstGeom prst="circularArrow">
          <a:avLst>
            <a:gd name="adj1" fmla="val 6898"/>
            <a:gd name="adj2" fmla="val 465012"/>
            <a:gd name="adj3" fmla="val 5950847"/>
            <a:gd name="adj4" fmla="val 4384141"/>
            <a:gd name="adj5" fmla="val 8047"/>
          </a:avLst>
        </a:prstGeom>
        <a:solidFill>
          <a:srgbClr val="777777">
            <a:lumMod val="60000"/>
            <a:lumOff val="4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9BDC-3199-0A44-86CA-5056F7FE379D}">
      <dsp:nvSpPr>
        <dsp:cNvPr id="0" name=""/>
        <dsp:cNvSpPr/>
      </dsp:nvSpPr>
      <dsp:spPr>
        <a:xfrm>
          <a:off x="1365613" y="3127767"/>
          <a:ext cx="1773606" cy="1773606"/>
        </a:xfrm>
        <a:prstGeom prst="ellipse">
          <a:avLst/>
        </a:prstGeom>
        <a:solidFill>
          <a:schemeClr val="tx1"/>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EFFORTLESS PAYMENTS</a:t>
          </a:r>
        </a:p>
      </dsp:txBody>
      <dsp:txXfrm>
        <a:off x="1625352" y="3387506"/>
        <a:ext cx="1254128" cy="1254128"/>
      </dsp:txXfrm>
    </dsp:sp>
    <dsp:sp modelId="{0E71173A-8F7D-0D43-834F-5CA96399457C}">
      <dsp:nvSpPr>
        <dsp:cNvPr id="0" name=""/>
        <dsp:cNvSpPr/>
      </dsp:nvSpPr>
      <dsp:spPr>
        <a:xfrm>
          <a:off x="1253201" y="-195"/>
          <a:ext cx="5013981" cy="5013981"/>
        </a:xfrm>
        <a:prstGeom prst="circularArrow">
          <a:avLst>
            <a:gd name="adj1" fmla="val 6898"/>
            <a:gd name="adj2" fmla="val 465012"/>
            <a:gd name="adj3" fmla="val 11350847"/>
            <a:gd name="adj4" fmla="val 97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7BFC7-648A-AD4F-84D8-9469CCD332BE}">
      <dsp:nvSpPr>
        <dsp:cNvPr id="0" name=""/>
        <dsp:cNvSpPr/>
      </dsp:nvSpPr>
      <dsp:spPr>
        <a:xfrm>
          <a:off x="1365613" y="112216"/>
          <a:ext cx="1773606" cy="1773606"/>
        </a:xfrm>
        <a:prstGeom prst="ellipse">
          <a:avLst/>
        </a:prstGeom>
        <a:solidFill>
          <a:schemeClr val="tx1"/>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n>
                <a:noFill/>
              </a:ln>
              <a:solidFill>
                <a:schemeClr val="bg1"/>
              </a:solidFill>
              <a:effectLst/>
            </a:rPr>
            <a:t>MERCHANTS</a:t>
          </a:r>
        </a:p>
      </dsp:txBody>
      <dsp:txXfrm>
        <a:off x="1625352" y="371955"/>
        <a:ext cx="1254128" cy="1254128"/>
      </dsp:txXfrm>
    </dsp:sp>
    <dsp:sp modelId="{B6B6422C-D274-B143-8628-3E20E22301E3}">
      <dsp:nvSpPr>
        <dsp:cNvPr id="0" name=""/>
        <dsp:cNvSpPr/>
      </dsp:nvSpPr>
      <dsp:spPr>
        <a:xfrm>
          <a:off x="1253201" y="-195"/>
          <a:ext cx="5013981" cy="5013981"/>
        </a:xfrm>
        <a:prstGeom prst="circularArrow">
          <a:avLst>
            <a:gd name="adj1" fmla="val 6898"/>
            <a:gd name="adj2" fmla="val 465012"/>
            <a:gd name="adj3" fmla="val 16750847"/>
            <a:gd name="adj4" fmla="val 15184141"/>
            <a:gd name="adj5" fmla="val 8047"/>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F3F39-A19A-0042-B20C-765434D831FA}" type="datetimeFigureOut">
              <a:rPr lang="en-US" smtClean="0"/>
              <a:t>12/4/20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05235-704B-0B49-8252-223D656B3425}" type="slidenum">
              <a:rPr lang="en-US" smtClean="0"/>
              <a:t>‹#›</a:t>
            </a:fld>
            <a:endParaRPr lang="en-US"/>
          </a:p>
        </p:txBody>
      </p:sp>
    </p:spTree>
    <p:extLst>
      <p:ext uri="{BB962C8B-B14F-4D97-AF65-F5344CB8AC3E}">
        <p14:creationId xmlns:p14="http://schemas.microsoft.com/office/powerpoint/2010/main" val="223588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viima.com/blog/types-of-innovation#ten-types-of-innova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1200"/>
              </a:spcBef>
              <a:spcAft>
                <a:spcPts val="12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2</a:t>
            </a:fld>
            <a:endParaRPr lang="en-US"/>
          </a:p>
        </p:txBody>
      </p:sp>
    </p:spTree>
    <p:extLst>
      <p:ext uri="{BB962C8B-B14F-4D97-AF65-F5344CB8AC3E}">
        <p14:creationId xmlns:p14="http://schemas.microsoft.com/office/powerpoint/2010/main" val="1955022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Apple is another example of a great Flywheel</a:t>
            </a:r>
          </a:p>
          <a:p>
            <a:pPr marL="0" indent="0">
              <a:buFontTx/>
              <a:buNone/>
            </a:pPr>
            <a:endParaRPr lang="en-US" b="1" dirty="0"/>
          </a:p>
          <a:p>
            <a:pPr marL="171450" indent="-171450">
              <a:buFont typeface="Arial" panose="020B0604020202020204" pitchFamily="34" charset="0"/>
              <a:buChar char="•"/>
            </a:pPr>
            <a:r>
              <a:rPr lang="en-US" b="0" dirty="0"/>
              <a:t>The core of Apple’s business has always been high-end computing devices, be it computers, phones, tablets, etc.</a:t>
            </a:r>
          </a:p>
          <a:p>
            <a:pPr marL="171450" indent="-171450">
              <a:buFont typeface="Arial" panose="020B0604020202020204" pitchFamily="34" charset="0"/>
              <a:buChar char="•"/>
            </a:pPr>
            <a:r>
              <a:rPr lang="en-US" b="0" dirty="0"/>
              <a:t>Since the iPod, they’ve usually been the not the first to market, but the first to reach large scale on every new computing platform, most notably the iPhone and the iPad</a:t>
            </a:r>
          </a:p>
          <a:p>
            <a:pPr marL="171450" indent="-171450">
              <a:buFont typeface="Arial" panose="020B0604020202020204" pitchFamily="34" charset="0"/>
              <a:buChar char="•"/>
            </a:pPr>
            <a:r>
              <a:rPr lang="en-US" b="0" dirty="0"/>
              <a:t>This has allowed them to build a large base of active users of their high-end devices that are willing to pay more than users of competing platforms</a:t>
            </a:r>
          </a:p>
          <a:p>
            <a:pPr marL="171450" indent="-171450">
              <a:buFont typeface="Arial" panose="020B0604020202020204" pitchFamily="34" charset="0"/>
              <a:buChar char="•"/>
            </a:pPr>
            <a:r>
              <a:rPr lang="en-US" b="0" dirty="0"/>
              <a:t>This has made it very lucrative for both themselves, as well as 3</a:t>
            </a:r>
            <a:r>
              <a:rPr lang="en-US" b="0" baseline="30000" dirty="0"/>
              <a:t>rd</a:t>
            </a:r>
            <a:r>
              <a:rPr lang="en-US" b="0" dirty="0"/>
              <a:t> party developers to create additional apps and services for their devices</a:t>
            </a:r>
          </a:p>
          <a:p>
            <a:pPr marL="171450" indent="-171450">
              <a:buFont typeface="Arial" panose="020B0604020202020204" pitchFamily="34" charset="0"/>
              <a:buChar char="•"/>
            </a:pPr>
            <a:r>
              <a:rPr lang="en-US" b="0" dirty="0"/>
              <a:t>These apps and services further improve the customer experience of the devices</a:t>
            </a:r>
          </a:p>
          <a:p>
            <a:pPr marL="171450" indent="-171450">
              <a:buFont typeface="Arial" panose="020B0604020202020204" pitchFamily="34" charset="0"/>
              <a:buChar char="•"/>
            </a:pPr>
            <a:r>
              <a:rPr lang="en-US" b="0" dirty="0"/>
              <a:t>This not only helps keep people in the Apple ecosystem, but also makes them more willing to pay for additional accessories and devices, be it </a:t>
            </a:r>
            <a:r>
              <a:rPr lang="en-US" b="0" dirty="0" err="1"/>
              <a:t>AirPods</a:t>
            </a:r>
            <a:r>
              <a:rPr lang="en-US" b="0" dirty="0"/>
              <a:t> or an Apple Watch, which help the company grow additional revenue streams and provide a customer experience that is guaranteed to be great</a:t>
            </a:r>
          </a:p>
          <a:p>
            <a:pPr marL="171450" indent="-171450">
              <a:buFont typeface="Arial" panose="020B0604020202020204" pitchFamily="34" charset="0"/>
              <a:buChar char="•"/>
            </a:pPr>
            <a:r>
              <a:rPr lang="en-US" b="0" dirty="0"/>
              <a:t>All of the elements work together to create a better customer experience within the ecosystem, while simultaneously increasing switching costs to help the company better retain customers and get them to buy new devices</a:t>
            </a:r>
          </a:p>
          <a:p>
            <a:pPr marL="0" indent="0">
              <a:buFont typeface="Arial" panose="020B0604020202020204" pitchFamily="34" charset="0"/>
              <a:buNone/>
            </a:pPr>
            <a:br>
              <a:rPr lang="en-US" b="0" dirty="0"/>
            </a:br>
            <a:r>
              <a:rPr lang="en-US" b="1" dirty="0"/>
              <a:t>What’s noticeable here is that even though their iPhone sales have stagnated, the rest of the elements are starting to take over, providing them with the ability to maintain the momentum and find new avenues for future growth!</a:t>
            </a:r>
          </a:p>
        </p:txBody>
      </p:sp>
      <p:sp>
        <p:nvSpPr>
          <p:cNvPr id="4" name="Slide Number Placeholder 3"/>
          <p:cNvSpPr>
            <a:spLocks noGrp="1"/>
          </p:cNvSpPr>
          <p:nvPr>
            <p:ph type="sldNum" sz="quarter" idx="5"/>
          </p:nvPr>
        </p:nvSpPr>
        <p:spPr/>
        <p:txBody>
          <a:bodyPr/>
          <a:lstStyle/>
          <a:p>
            <a:fld id="{3E105235-704B-0B49-8252-223D656B3425}" type="slidenum">
              <a:rPr lang="en-US" smtClean="0"/>
              <a:t>13</a:t>
            </a:fld>
            <a:endParaRPr lang="en-US"/>
          </a:p>
        </p:txBody>
      </p:sp>
    </p:spTree>
    <p:extLst>
      <p:ext uri="{BB962C8B-B14F-4D97-AF65-F5344CB8AC3E}">
        <p14:creationId xmlns:p14="http://schemas.microsoft.com/office/powerpoint/2010/main" val="185761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Next, we have </a:t>
            </a:r>
            <a:r>
              <a:rPr lang="en-US" b="1" dirty="0" err="1"/>
              <a:t>Oatly</a:t>
            </a:r>
            <a:r>
              <a:rPr lang="en-US" b="1" dirty="0"/>
              <a:t>.</a:t>
            </a:r>
          </a:p>
          <a:p>
            <a:pPr marL="0" indent="0">
              <a:buFontTx/>
              <a:buNone/>
            </a:pPr>
            <a:endParaRPr lang="en-US" b="1" dirty="0"/>
          </a:p>
          <a:p>
            <a:pPr marL="171450" indent="-171450">
              <a:buFont typeface="Arial" panose="020B0604020202020204" pitchFamily="34" charset="0"/>
              <a:buChar char="•"/>
            </a:pPr>
            <a:r>
              <a:rPr lang="en-US" b="0" dirty="0"/>
              <a:t>Most of the examples here have a very strong digital component, and that’s because the best companies in the world, regardless of industry, are almost universally the ones that have embraced digital.</a:t>
            </a:r>
          </a:p>
          <a:p>
            <a:pPr marL="171450" indent="-171450">
              <a:buFont typeface="Arial" panose="020B0604020202020204" pitchFamily="34" charset="0"/>
              <a:buChar char="•"/>
            </a:pPr>
            <a:r>
              <a:rPr lang="en-US" b="0" dirty="0"/>
              <a:t>However, it doesn’t always have to be the case since there are also other kinds of innovation and Flywheels, and </a:t>
            </a:r>
            <a:r>
              <a:rPr lang="en-US" b="0" dirty="0" err="1"/>
              <a:t>Oatly</a:t>
            </a:r>
            <a:r>
              <a:rPr lang="en-US" b="0" dirty="0"/>
              <a:t> is a great example of that.</a:t>
            </a:r>
            <a:endParaRPr lang="en-US" b="1" dirty="0"/>
          </a:p>
          <a:p>
            <a:pPr marL="0" indent="0">
              <a:buFontTx/>
              <a:buNone/>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They are a company that was actually founded in the early 1990s, and had become a pretty stable and boring company, until 2014 when their current CEO joined the company, and saw an opportunity for growth.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They expanded beyond their regular milk alternative product and focused on niche markets where they had a much stronger value proposition, most importantly coffee milk alternatives with their Barista Edition.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It is universally seen as a superior product for this use case, everyone prefers the taste to any other coffee alternative, and it foams just as well as traditional milk, which is especially important for making those lattes and cappuccinos, which a lot of millennials like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That was also the perfect opportunity to create an edgy and fun brand riding on the megatrends of both health and sustainability, which they did.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brand, creative marketing, and great product together led to an incredible surge in word of mouth, and a huge demand spike.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Before the company was able to ramp up their production, there were widespread shortages which led to the products selling for as high as $25 per carton, showing how much people loved the combination of the brand and the great product,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…and that loyalty and incredible demand of course further strengthened the brand and created more word of mouth and demand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As a result, the company’s grown at an incredible pace in the last few years with revenue growing 65% in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Now, some of you might ask what the innovation was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Well, the most visible part of that is their marketing and brand innovation, which was extremely distinctive and fresh, but the thing that enabled all of that in the first place is that they also have pretty hardcore R&amp;D capabilities since no one to date has been able to come close to having as good of a product as </a:t>
            </a:r>
            <a:r>
              <a:rPr lang="en-US" b="0" dirty="0" err="1"/>
              <a:t>Oatly’s</a:t>
            </a:r>
            <a:r>
              <a:rPr lang="en-US" b="0" dirty="0"/>
              <a:t> barista edition.</a:t>
            </a:r>
          </a:p>
        </p:txBody>
      </p:sp>
      <p:sp>
        <p:nvSpPr>
          <p:cNvPr id="4" name="Slide Number Placeholder 3"/>
          <p:cNvSpPr>
            <a:spLocks noGrp="1"/>
          </p:cNvSpPr>
          <p:nvPr>
            <p:ph type="sldNum" sz="quarter" idx="5"/>
          </p:nvPr>
        </p:nvSpPr>
        <p:spPr/>
        <p:txBody>
          <a:bodyPr/>
          <a:lstStyle/>
          <a:p>
            <a:fld id="{3E105235-704B-0B49-8252-223D656B3425}" type="slidenum">
              <a:rPr lang="en-US" smtClean="0"/>
              <a:t>14</a:t>
            </a:fld>
            <a:endParaRPr lang="en-US"/>
          </a:p>
        </p:txBody>
      </p:sp>
    </p:spTree>
    <p:extLst>
      <p:ext uri="{BB962C8B-B14F-4D97-AF65-F5344CB8AC3E}">
        <p14:creationId xmlns:p14="http://schemas.microsoft.com/office/powerpoint/2010/main" val="2535914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Disney</a:t>
            </a:r>
          </a:p>
          <a:p>
            <a:pPr marL="0" indent="0">
              <a:buFontTx/>
              <a:buNone/>
            </a:pPr>
            <a:endParaRPr lang="en-US" b="1" dirty="0"/>
          </a:p>
          <a:p>
            <a:pPr marL="171450" indent="-171450">
              <a:buFont typeface="Arial" panose="020B0604020202020204" pitchFamily="34" charset="0"/>
              <a:buChar char="•"/>
            </a:pPr>
            <a:r>
              <a:rPr lang="en-US" b="0" dirty="0"/>
              <a:t>Disney has been known for creating iconic characters and quality content and entertainment, being a pillar of childhood throughout the world</a:t>
            </a:r>
          </a:p>
          <a:p>
            <a:pPr marL="171450" indent="-171450">
              <a:buFont typeface="Arial" panose="020B0604020202020204" pitchFamily="34" charset="0"/>
              <a:buChar char="•"/>
            </a:pPr>
            <a:r>
              <a:rPr lang="en-US" b="0" dirty="0"/>
              <a:t>Their reputation for trustworthy content has led to a tremendously strong brand and a loyal following</a:t>
            </a:r>
          </a:p>
          <a:p>
            <a:pPr marL="171450" indent="-171450">
              <a:buFont typeface="Arial" panose="020B0604020202020204" pitchFamily="34" charset="0"/>
              <a:buChar char="•"/>
            </a:pPr>
            <a:r>
              <a:rPr lang="en-US" b="0" dirty="0"/>
              <a:t>This strong fanbase has enabled to company to build very sizeable park and merchandising businesses, which further strengthen the fan experience, creating an even stronger brand and more loyal fans</a:t>
            </a:r>
          </a:p>
          <a:p>
            <a:pPr marL="171450" indent="-171450">
              <a:buFont typeface="Arial" panose="020B0604020202020204" pitchFamily="34" charset="0"/>
              <a:buChar char="•"/>
            </a:pPr>
            <a:r>
              <a:rPr lang="en-US" b="0" dirty="0"/>
              <a:t>All of this has led to sustained financial success, which has allowed the company to invest in creating and acquiring additional franchises that allow them to expand the Disney family</a:t>
            </a:r>
          </a:p>
          <a:p>
            <a:pPr marL="0" indent="0">
              <a:buFontTx/>
              <a:buNone/>
            </a:pPr>
            <a:endParaRPr lang="en-US" b="1"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3E105235-704B-0B49-8252-223D656B3425}" type="slidenum">
              <a:rPr lang="en-US" smtClean="0"/>
              <a:t>15</a:t>
            </a:fld>
            <a:endParaRPr lang="en-US"/>
          </a:p>
        </p:txBody>
      </p:sp>
    </p:spTree>
    <p:extLst>
      <p:ext uri="{BB962C8B-B14F-4D97-AF65-F5344CB8AC3E}">
        <p14:creationId xmlns:p14="http://schemas.microsoft.com/office/powerpoint/2010/main" val="1049608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Tesla</a:t>
            </a:r>
          </a:p>
          <a:p>
            <a:pPr marL="0" indent="0">
              <a:buFontTx/>
              <a:buNone/>
            </a:pPr>
            <a:endParaRPr lang="en-US" b="1" dirty="0"/>
          </a:p>
          <a:p>
            <a:pPr marL="171450" indent="-171450">
              <a:buFont typeface="Arial" panose="020B0604020202020204" pitchFamily="34" charset="0"/>
              <a:buChar char="•"/>
            </a:pPr>
            <a:r>
              <a:rPr lang="en-US" b="0" dirty="0"/>
              <a:t>Tesla has been in a pioneer in electric vehicles, and sustainable transportation + energy at large. In practice, they have a technological advantage over the competition, but also a reputation as having strong values that speak to customers.</a:t>
            </a:r>
          </a:p>
          <a:p>
            <a:pPr marL="171450" indent="-171450">
              <a:buFont typeface="Arial" panose="020B0604020202020204" pitchFamily="34" charset="0"/>
              <a:buChar char="•"/>
            </a:pPr>
            <a:r>
              <a:rPr lang="en-US" b="0" dirty="0"/>
              <a:t>Together the combination of strong values and technological leadership has created a great customer experience and very strong brand</a:t>
            </a:r>
          </a:p>
          <a:p>
            <a:pPr marL="171450" indent="-171450">
              <a:buFont typeface="Arial" panose="020B0604020202020204" pitchFamily="34" charset="0"/>
              <a:buChar char="•"/>
            </a:pPr>
            <a:r>
              <a:rPr lang="en-US" b="0" dirty="0"/>
              <a:t>This is best evidenced by an NPS of 91 for the Model 3 (Bloomberg, 2019), which is the highest we’ve ever seen for any product</a:t>
            </a:r>
          </a:p>
          <a:p>
            <a:pPr marL="171450" indent="-171450">
              <a:buFont typeface="Arial" panose="020B0604020202020204" pitchFamily="34" charset="0"/>
              <a:buChar char="•"/>
            </a:pPr>
            <a:r>
              <a:rPr lang="en-US" b="0" dirty="0"/>
              <a:t>A very strong brand and customer experience have created enormous publicity and word of mouth for the company</a:t>
            </a:r>
          </a:p>
          <a:p>
            <a:pPr marL="171450" indent="-171450">
              <a:buFont typeface="Arial" panose="020B0604020202020204" pitchFamily="34" charset="0"/>
              <a:buChar char="•"/>
            </a:pPr>
            <a:r>
              <a:rPr lang="en-US" b="0" dirty="0"/>
              <a:t>Without any advertising, the company has been able to retain a roughly 50% annual growth rate and would seem to be only limited by their production capacity</a:t>
            </a:r>
          </a:p>
          <a:p>
            <a:pPr marL="171450" indent="-171450">
              <a:buFont typeface="Arial" panose="020B0604020202020204" pitchFamily="34" charset="0"/>
              <a:buChar char="•"/>
            </a:pPr>
            <a:r>
              <a:rPr lang="en-US" b="0" dirty="0"/>
              <a:t>Strong demand allows them to scale production volumes, which helps them reduce costs, allowing them to invest more in innovation</a:t>
            </a:r>
          </a:p>
          <a:p>
            <a:pPr marL="171450" indent="-171450">
              <a:buFont typeface="Arial" panose="020B0604020202020204" pitchFamily="34" charset="0"/>
              <a:buChar char="•"/>
            </a:pPr>
            <a:r>
              <a:rPr lang="en-US" b="0" dirty="0"/>
              <a:t>Innovation helps further reduce cost and improve manufacturing effectiveness, which helps additional scaling</a:t>
            </a:r>
          </a:p>
          <a:p>
            <a:pPr marL="171450" indent="-171450">
              <a:buFont typeface="Arial" panose="020B0604020202020204" pitchFamily="34" charset="0"/>
              <a:buChar char="•"/>
            </a:pPr>
            <a:r>
              <a:rPr lang="en-US" b="0" dirty="0"/>
              <a:t>Vertical integration has been a key enabler for both keeping costs low, as well as keeping the pace of innovation very quick and ensuring a great end-to-end customer experience</a:t>
            </a:r>
          </a:p>
          <a:p>
            <a:pPr marL="171450" indent="-171450">
              <a:buFont typeface="Arial" panose="020B0604020202020204" pitchFamily="34" charset="0"/>
              <a:buChar char="•"/>
            </a:pPr>
            <a:r>
              <a:rPr lang="en-US" b="0" dirty="0"/>
              <a:t>Thanks to its large fleet of cars on the road with all the sensors necessary for Full-Self Driving, Tesla has been able to collect a massive amount of self-driving data. Their 2B miles is roughly 100x that of the closest competitor and the gap is widening quickly as Tesla’s fleet keeps growing, and they don’t have to pay for every incremental mile driven, unlike the competition</a:t>
            </a:r>
          </a:p>
          <a:p>
            <a:pPr marL="628650" lvl="1" indent="-171450">
              <a:buFont typeface="Arial" panose="020B0604020202020204" pitchFamily="34" charset="0"/>
              <a:buChar char="•"/>
            </a:pPr>
            <a:r>
              <a:rPr lang="en-US" b="0" dirty="0"/>
              <a:t>This provides Tesla with everything they need to be the first company to achieve full-self driving at scale, not just preselected geo-fenced areas</a:t>
            </a:r>
          </a:p>
          <a:p>
            <a:pPr marL="171450" lvl="0" indent="-171450">
              <a:buFont typeface="Arial" panose="020B0604020202020204" pitchFamily="34" charset="0"/>
              <a:buChar char="•"/>
            </a:pPr>
            <a:r>
              <a:rPr lang="en-US" b="0" dirty="0"/>
              <a:t>Their continued investments in innovation of all types and horizons (incremental, adjacent and transformational), helps them maintain and even grow their technological leadership, both short and long-term</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1" dirty="0"/>
              <a:t>The same exact Flywheel starting from technology and value leadership, as well as their brand can help them achieve similar paths to success in energy storage and solar power generation in the future as they’re able to invest more in these areas of the business, providing them with additional Flywheels to complement their primary one</a:t>
            </a:r>
          </a:p>
        </p:txBody>
      </p:sp>
      <p:sp>
        <p:nvSpPr>
          <p:cNvPr id="4" name="Slide Number Placeholder 3"/>
          <p:cNvSpPr>
            <a:spLocks noGrp="1"/>
          </p:cNvSpPr>
          <p:nvPr>
            <p:ph type="sldNum" sz="quarter" idx="5"/>
          </p:nvPr>
        </p:nvSpPr>
        <p:spPr/>
        <p:txBody>
          <a:bodyPr/>
          <a:lstStyle/>
          <a:p>
            <a:fld id="{3E105235-704B-0B49-8252-223D656B3425}" type="slidenum">
              <a:rPr lang="en-US" smtClean="0"/>
              <a:t>16</a:t>
            </a:fld>
            <a:endParaRPr lang="en-US"/>
          </a:p>
        </p:txBody>
      </p:sp>
    </p:spTree>
    <p:extLst>
      <p:ext uri="{BB962C8B-B14F-4D97-AF65-F5344CB8AC3E}">
        <p14:creationId xmlns:p14="http://schemas.microsoft.com/office/powerpoint/2010/main" val="227523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Here’s the Flywheel for Square’s digital payment ecosystem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Their initial innovation was to make accepting credit card payments effortless for small businesses, which basically forced them to create an entire digital ecosystem which took care of all the complexity in the payment industry so that the merchant wouldn’t have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That then obviously led to the company having lots of data that they could use to see how the business was doing in real-time, which then helped them create the kind of value-added services that no one else could offer these merchants, like smarter loans.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Traditionally getting a loan is a big hassle for small businesses, and they’re often also forced to loan more than they need. Square knows everything about the business, so they can automate the loan decision and even detect when and how much capital the business needs in the first 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 essence, Square’s easy-to-use ecosystem allows mom and pop stores to offer all the same services that you’ve traditionally been only able to get from huge chains, while automating and eliminating a lot of the hassle involved in running a small business.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Now, if you were to try to compete against this ecosystem, it’s almost impossible to win by offering just one part of this puzzle, and if you try to compete by building the entire ecosystem from scratch, Square is still innovating and progressing and adapting to the changing needs at such a rapid pace that it’s pretty much impossible to catch them that way.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For example, they’ve launched new features and programs to support small businesses during the COVID-19 crisis at an incredible 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Now, if that wasn’t enough, they’ve also started to expand their financial ecosystem to consumers with the Cash App, because they saw how frustrated many of them were with their online banking services, and they’re doing pretty well since it already has more digital users than any of the big traditional banks in the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Everything Square’s done, has been to strengthen that core ecosystem around making financial transactions easier, and they’ve been doing so by innovating and rapidly adapting to the changing market, which I think is a great example of a brilliant innovation strategy that embodies all three key components of one: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Strong ecosystem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Rapid pace of innovation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Willingness and ability to adapt</a:t>
            </a:r>
          </a:p>
        </p:txBody>
      </p:sp>
      <p:sp>
        <p:nvSpPr>
          <p:cNvPr id="4" name="Slide Number Placeholder 3"/>
          <p:cNvSpPr>
            <a:spLocks noGrp="1"/>
          </p:cNvSpPr>
          <p:nvPr>
            <p:ph type="sldNum" sz="quarter" idx="5"/>
          </p:nvPr>
        </p:nvSpPr>
        <p:spPr/>
        <p:txBody>
          <a:bodyPr/>
          <a:lstStyle/>
          <a:p>
            <a:fld id="{3E105235-704B-0B49-8252-223D656B3425}" type="slidenum">
              <a:rPr lang="en-US" smtClean="0"/>
              <a:t>17</a:t>
            </a:fld>
            <a:endParaRPr lang="en-US"/>
          </a:p>
        </p:txBody>
      </p:sp>
    </p:spTree>
    <p:extLst>
      <p:ext uri="{BB962C8B-B14F-4D97-AF65-F5344CB8AC3E}">
        <p14:creationId xmlns:p14="http://schemas.microsoft.com/office/powerpoint/2010/main" val="3436931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Viima is obviously not yet at the level of success of the other examples, but can hopefully serve as a slightly more approachable example</a:t>
            </a:r>
          </a:p>
          <a:p>
            <a:pPr lvl="0"/>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Great customer experience with easy-to-use SaaS product that is still flexible enough to meet enterprise grade requirements out of the box</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Solid customer experience allows for effective self-service (little support leads to ability to invest in materials that help further reduce need for support)</a:t>
            </a:r>
            <a:endParaRPr lang="en-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Self-service model and efficient cloud infrastructure keep gross margins high, even at scale</a:t>
            </a:r>
            <a:endParaRPr lang="en-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 gross margins enable affordable prices and the ability to offer a free Basic version as a customer acquisition channel and branding tool</a:t>
            </a:r>
            <a:endParaRPr lang="en-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Affordable prices and free plan plus strong brand create an effective way to convert online traffic into free software users and also allow us to target a larger market than pure enterprise vendors</a:t>
            </a:r>
            <a:endParaRPr lang="en-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Free software users get to experience the benefits of using Viima, which makes converting them to paid users quick and efficient</a:t>
            </a:r>
            <a:endParaRPr lang="en-FI"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Low customer acquisition costs enable us to invest in thought leadership and online content, which drives a rapidly increasing number of traffic and leads to the site, further expanding our market presence</a:t>
            </a:r>
            <a:endParaRPr lang="en-FI"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Together, this flywheel effect has allowed us to actually become, according to a recent Gartner study, </a:t>
            </a:r>
            <a:r>
              <a:rPr lang="en-US" sz="1200" b="1" kern="1200" dirty="0">
                <a:solidFill>
                  <a:schemeClr val="tx1"/>
                </a:solidFill>
                <a:effectLst/>
                <a:latin typeface="+mn-lt"/>
                <a:ea typeface="+mn-ea"/>
                <a:cs typeface="+mn-cs"/>
              </a:rPr>
              <a:t>the most widely used innovation management software in the world despite us being based in a small home market and being bootstrapped as opposed to most of our many competitors.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however, didn’t happen overnight. It took us 6 years to get all the pieces of the puzzle in place and was especially tough in the beginning, given how both product development and creating a strong brand and online presence both take years of investing before you really start to see the results compound.</a:t>
            </a:r>
            <a:r>
              <a:rPr lang="en-FI" dirty="0">
                <a:effectLst/>
              </a:rPr>
              <a:t> </a:t>
            </a:r>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18</a:t>
            </a:fld>
            <a:endParaRPr lang="en-US"/>
          </a:p>
        </p:txBody>
      </p:sp>
    </p:spTree>
    <p:extLst>
      <p:ext uri="{BB962C8B-B14F-4D97-AF65-F5344CB8AC3E}">
        <p14:creationId xmlns:p14="http://schemas.microsoft.com/office/powerpoint/2010/main" val="2043280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the process to work, you should use the templates in the correct order.</a:t>
            </a:r>
          </a:p>
          <a:p>
            <a:endParaRPr lang="en-US" b="1" dirty="0"/>
          </a:p>
          <a:p>
            <a:pPr marL="228600" indent="-228600">
              <a:buAutoNum type="arabicPeriod"/>
            </a:pPr>
            <a:r>
              <a:rPr lang="en-US" b="1" dirty="0"/>
              <a:t>First, you must have the prerequisites in place for a Flywheel before you can actually build one. </a:t>
            </a:r>
            <a:r>
              <a:rPr lang="en-US" b="0" dirty="0"/>
              <a:t>In practice, this means a feasible business. This is best done with the help of the Product-Market-Channel-Model Canvas. The next slide has more information on how to use that template.</a:t>
            </a:r>
          </a:p>
          <a:p>
            <a:pPr marL="228600" indent="-228600">
              <a:buAutoNum type="arabicPeriod"/>
            </a:pPr>
            <a:r>
              <a:rPr lang="en-US" b="1" dirty="0"/>
              <a:t>Once you have the prerequisites in place, you need to identify the elements that you can build your competitive advantage, a.k.a. the Flywheel, on. </a:t>
            </a:r>
            <a:r>
              <a:rPr lang="en-US" b="0" dirty="0"/>
              <a:t>The Ten Types of Innovation Frameworks is a great tool for this. Please see the presenter notes on that slide for more details.</a:t>
            </a:r>
          </a:p>
          <a:p>
            <a:pPr marL="228600" indent="-228600">
              <a:buAutoNum type="arabicPeriod"/>
            </a:pPr>
            <a:r>
              <a:rPr lang="en-US" b="1" dirty="0"/>
              <a:t>Finally, you get to the part where you can actually map out and build your Flywheel.</a:t>
            </a:r>
            <a:r>
              <a:rPr lang="en-US" b="0" dirty="0"/>
              <a:t> There is a separate slide for more instruction on how to do that!</a:t>
            </a:r>
          </a:p>
          <a:p>
            <a:pPr marL="228600" indent="-228600">
              <a:buAutoNum type="arabicPeriod"/>
            </a:pPr>
            <a:r>
              <a:rPr lang="en-US" b="0" dirty="0"/>
              <a:t>Most don’t get the Flywheel right on the first try, which means that it’s highly likely that you’ll need to make adjustments to it. Even if you have a great business and your initial Flywheel would work beautifully, </a:t>
            </a:r>
            <a:r>
              <a:rPr lang="en-US" b="1" dirty="0"/>
              <a:t>there’s always room for improvement</a:t>
            </a:r>
            <a:r>
              <a:rPr lang="en-US" b="0" dirty="0"/>
              <a:t>, which is where the </a:t>
            </a:r>
            <a:r>
              <a:rPr lang="en-US" b="1" dirty="0"/>
              <a:t>need for iteration </a:t>
            </a:r>
            <a:r>
              <a:rPr lang="en-US" b="0" dirty="0"/>
              <a:t>comes into play. You should constantly try to identify new elements that you could use to </a:t>
            </a:r>
            <a:r>
              <a:rPr lang="en-US" b="1" dirty="0"/>
              <a:t>further strengthen your Flywheel, or in case the evolving market has wreaked havoc on your Flywheel, fix it. </a:t>
            </a:r>
          </a:p>
          <a:p>
            <a:pPr marL="0" indent="0">
              <a:buNone/>
            </a:pPr>
            <a:endParaRPr lang="en-US" b="1" dirty="0"/>
          </a:p>
          <a:p>
            <a:pPr marL="0" indent="0">
              <a:buNone/>
            </a:pPr>
            <a:r>
              <a:rPr lang="en-US" b="1" dirty="0"/>
              <a:t>Remember that the pursuit of strategic innovation is a continuous process, not a one-off project!</a:t>
            </a:r>
            <a:endParaRPr lang="en-US" b="0" dirty="0"/>
          </a:p>
        </p:txBody>
      </p:sp>
      <p:sp>
        <p:nvSpPr>
          <p:cNvPr id="4" name="Slide Number Placeholder 3"/>
          <p:cNvSpPr>
            <a:spLocks noGrp="1"/>
          </p:cNvSpPr>
          <p:nvPr>
            <p:ph type="sldNum" sz="quarter" idx="5"/>
          </p:nvPr>
        </p:nvSpPr>
        <p:spPr/>
        <p:txBody>
          <a:bodyPr/>
          <a:lstStyle/>
          <a:p>
            <a:fld id="{3E105235-704B-0B49-8252-223D656B3425}" type="slidenum">
              <a:rPr lang="en-US" smtClean="0"/>
              <a:t>20</a:t>
            </a:fld>
            <a:endParaRPr lang="en-US"/>
          </a:p>
        </p:txBody>
      </p:sp>
    </p:spTree>
    <p:extLst>
      <p:ext uri="{BB962C8B-B14F-4D97-AF65-F5344CB8AC3E}">
        <p14:creationId xmlns:p14="http://schemas.microsoft.com/office/powerpoint/2010/main" val="544025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21</a:t>
            </a:fld>
            <a:endParaRPr lang="en-US"/>
          </a:p>
        </p:txBody>
      </p:sp>
    </p:spTree>
    <p:extLst>
      <p:ext uri="{BB962C8B-B14F-4D97-AF65-F5344CB8AC3E}">
        <p14:creationId xmlns:p14="http://schemas.microsoft.com/office/powerpoint/2010/main" val="2348337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This is a template for designing your Market-Product-Channel-Model fit</a:t>
            </a:r>
          </a:p>
          <a:p>
            <a:pPr marL="171450" indent="-171450">
              <a:buFont typeface="Arial" panose="020B0604020202020204" pitchFamily="34" charset="0"/>
              <a:buChar char="•"/>
            </a:pPr>
            <a:r>
              <a:rPr lang="en-US" dirty="0"/>
              <a:t>For more information on how the model works in practice, or how to approach each of the four parts, please refer to Brian Balfour’s excellent article series in his blog: https://</a:t>
            </a:r>
            <a:r>
              <a:rPr lang="en-US" dirty="0" err="1"/>
              <a:t>brianbalfour.com</a:t>
            </a:r>
            <a:r>
              <a:rPr lang="en-US" dirty="0"/>
              <a:t>/essays/product-market-fit-</a:t>
            </a:r>
            <a:r>
              <a:rPr lang="en-US" dirty="0" err="1"/>
              <a:t>isnt</a:t>
            </a:r>
            <a:r>
              <a:rPr lang="en-US" dirty="0"/>
              <a:t>-enough</a:t>
            </a:r>
          </a:p>
        </p:txBody>
      </p:sp>
      <p:sp>
        <p:nvSpPr>
          <p:cNvPr id="4" name="Slide Number Placeholder 3"/>
          <p:cNvSpPr>
            <a:spLocks noGrp="1"/>
          </p:cNvSpPr>
          <p:nvPr>
            <p:ph type="sldNum" sz="quarter" idx="5"/>
          </p:nvPr>
        </p:nvSpPr>
        <p:spPr/>
        <p:txBody>
          <a:bodyPr/>
          <a:lstStyle/>
          <a:p>
            <a:fld id="{3E105235-704B-0B49-8252-223D656B3425}" type="slidenum">
              <a:rPr lang="en-US" smtClean="0"/>
              <a:t>22</a:t>
            </a:fld>
            <a:endParaRPr lang="en-US"/>
          </a:p>
        </p:txBody>
      </p:sp>
    </p:spTree>
    <p:extLst>
      <p:ext uri="{BB962C8B-B14F-4D97-AF65-F5344CB8AC3E}">
        <p14:creationId xmlns:p14="http://schemas.microsoft.com/office/powerpoint/2010/main" val="2015056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Ten Types of Innovation is a framework originally created by Doblin</a:t>
            </a:r>
          </a:p>
          <a:p>
            <a:endParaRPr lang="en-US" b="1" dirty="0"/>
          </a:p>
          <a:p>
            <a:pPr marL="171450" indent="-171450">
              <a:buFont typeface="Arial" panose="020B0604020202020204" pitchFamily="34" charset="0"/>
              <a:buChar char="•"/>
            </a:pPr>
            <a:r>
              <a:rPr lang="en-US" b="1" dirty="0"/>
              <a:t>The aim of the framework is to make you look at innovation holistically. </a:t>
            </a:r>
            <a:r>
              <a:rPr lang="en-US" b="0" dirty="0"/>
              <a:t>Too many people and organizations only see innovation as completely new products or services, or minor incremental improvements to their processes. In reality, innovation is much more than that.</a:t>
            </a:r>
          </a:p>
          <a:p>
            <a:pPr marL="171450" indent="-171450">
              <a:buFont typeface="Arial" panose="020B0604020202020204" pitchFamily="34" charset="0"/>
              <a:buChar char="•"/>
            </a:pPr>
            <a:r>
              <a:rPr lang="en-US" b="0" dirty="0"/>
              <a:t>For more information on the framework, please see: </a:t>
            </a:r>
            <a:r>
              <a:rPr lang="en-US" dirty="0">
                <a:hlinkClick r:id="rId3"/>
              </a:rPr>
              <a:t>https://www.viima.com/blog/types-of-innovation#ten-types-of-innovation</a:t>
            </a: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Using the framework:</a:t>
            </a:r>
          </a:p>
          <a:p>
            <a:pPr marL="171450" indent="-171450">
              <a:buFont typeface="Arial" panose="020B0604020202020204" pitchFamily="34" charset="0"/>
              <a:buChar char="•"/>
            </a:pPr>
            <a:r>
              <a:rPr lang="en-US" b="0" dirty="0"/>
              <a:t>Try to map all of these ten types to your existing business, and look for ways in which </a:t>
            </a:r>
            <a:r>
              <a:rPr lang="en-US" b="1" dirty="0"/>
              <a:t>improvements in each area could automatically lead to improvements in other areas</a:t>
            </a:r>
            <a:r>
              <a:rPr lang="en-US" b="0" dirty="0"/>
              <a:t>. </a:t>
            </a:r>
            <a:r>
              <a:rPr lang="en-US" b="1" dirty="0"/>
              <a:t>These improvements will be the key drivers in your Flywheel.</a:t>
            </a:r>
          </a:p>
          <a:p>
            <a:pPr marL="171450" indent="-171450">
              <a:buFont typeface="Arial" panose="020B0604020202020204" pitchFamily="34" charset="0"/>
              <a:buChar char="•"/>
            </a:pPr>
            <a:r>
              <a:rPr lang="en-US" b="0" dirty="0"/>
              <a:t>When doing this, try to </a:t>
            </a:r>
            <a:r>
              <a:rPr lang="en-US" b="1" dirty="0"/>
              <a:t>build on your unique strengths.</a:t>
            </a:r>
          </a:p>
          <a:p>
            <a:pPr marL="171450" indent="-171450">
              <a:buFont typeface="Arial" panose="020B0604020202020204" pitchFamily="34" charset="0"/>
              <a:buChar char="•"/>
            </a:pPr>
            <a:r>
              <a:rPr lang="en-US" b="1" dirty="0"/>
              <a:t>For example:</a:t>
            </a:r>
            <a:r>
              <a:rPr lang="en-US" b="0" dirty="0"/>
              <a:t> if you have great product performance, a business model where customers only pay once they achieve value can provide you with a tremendous competitive advantage that customers who have poorer performance simply can’t copy (profitably).</a:t>
            </a:r>
          </a:p>
          <a:p>
            <a:pPr marL="628650" lvl="1" indent="-171450">
              <a:buFont typeface="Arial" panose="020B0604020202020204" pitchFamily="34" charset="0"/>
              <a:buChar char="•"/>
            </a:pPr>
            <a:r>
              <a:rPr lang="en-US" b="0" dirty="0"/>
              <a:t>In this case, your superior value generation could help you build large networks that promote your product for you, or make your processes and organizational structure leaner (since there’s less need for support, account management, sales etc.) that could allow you to lower prices, further increasing your advantage.</a:t>
            </a:r>
          </a:p>
        </p:txBody>
      </p:sp>
      <p:sp>
        <p:nvSpPr>
          <p:cNvPr id="4" name="Slide Number Placeholder 3"/>
          <p:cNvSpPr>
            <a:spLocks noGrp="1"/>
          </p:cNvSpPr>
          <p:nvPr>
            <p:ph type="sldNum" sz="quarter" idx="5"/>
          </p:nvPr>
        </p:nvSpPr>
        <p:spPr/>
        <p:txBody>
          <a:bodyPr/>
          <a:lstStyle/>
          <a:p>
            <a:fld id="{3E105235-704B-0B49-8252-223D656B3425}" type="slidenum">
              <a:rPr lang="en-US" smtClean="0"/>
              <a:t>23</a:t>
            </a:fld>
            <a:endParaRPr lang="en-US"/>
          </a:p>
        </p:txBody>
      </p:sp>
    </p:spTree>
    <p:extLst>
      <p:ext uri="{BB962C8B-B14F-4D97-AF65-F5344CB8AC3E}">
        <p14:creationId xmlns:p14="http://schemas.microsoft.com/office/powerpoint/2010/main" val="4258087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4</a:t>
            </a:fld>
            <a:endParaRPr lang="en-US"/>
          </a:p>
        </p:txBody>
      </p:sp>
    </p:spTree>
    <p:extLst>
      <p:ext uri="{BB962C8B-B14F-4D97-AF65-F5344CB8AC3E}">
        <p14:creationId xmlns:p14="http://schemas.microsoft.com/office/powerpoint/2010/main" val="2640815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24</a:t>
            </a:fld>
            <a:endParaRPr lang="en-US"/>
          </a:p>
        </p:txBody>
      </p:sp>
    </p:spTree>
    <p:extLst>
      <p:ext uri="{BB962C8B-B14F-4D97-AF65-F5344CB8AC3E}">
        <p14:creationId xmlns:p14="http://schemas.microsoft.com/office/powerpoint/2010/main" val="863463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is a template for your own Flywheel</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25</a:t>
            </a:fld>
            <a:endParaRPr lang="en-US"/>
          </a:p>
        </p:txBody>
      </p:sp>
    </p:spTree>
    <p:extLst>
      <p:ext uri="{BB962C8B-B14F-4D97-AF65-F5344CB8AC3E}">
        <p14:creationId xmlns:p14="http://schemas.microsoft.com/office/powerpoint/2010/main" val="2680307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27</a:t>
            </a:fld>
            <a:endParaRPr lang="en-US"/>
          </a:p>
        </p:txBody>
      </p:sp>
    </p:spTree>
    <p:extLst>
      <p:ext uri="{BB962C8B-B14F-4D97-AF65-F5344CB8AC3E}">
        <p14:creationId xmlns:p14="http://schemas.microsoft.com/office/powerpoint/2010/main" val="390275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I’ve often heard people ask what a good or great innovation strategy is like.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Well, I think that’s actually the wrong question to ask. If we just try to think about that, it’s really hard to come up with a good answer that applies in every situation.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question we really need to is what makes for a great strategy… </a:t>
            </a:r>
            <a:r>
              <a:rPr lang="en-US" b="1" dirty="0"/>
              <a:t>in the age of innovation.</a:t>
            </a:r>
          </a:p>
          <a:p>
            <a:pPr marL="171450" indent="-171450">
              <a:buFont typeface="Arial" panose="020B0604020202020204" pitchFamily="34" charset="0"/>
              <a:buChar char="•"/>
            </a:pPr>
            <a:r>
              <a:rPr lang="en-US" b="0" dirty="0"/>
              <a:t>Once we a great strategy in the place, deriving the role of innovation from that is actually very straightforward.</a:t>
            </a:r>
          </a:p>
          <a:p>
            <a:pPr marL="171450" indent="-171450">
              <a:buFont typeface="Arial" panose="020B0604020202020204" pitchFamily="34" charset="0"/>
              <a:buChar char="•"/>
            </a:pPr>
            <a:r>
              <a:rPr lang="en-US" b="0" dirty="0"/>
              <a:t>We just figure out what needs to be done, and we get it done!</a:t>
            </a:r>
          </a:p>
        </p:txBody>
      </p:sp>
      <p:sp>
        <p:nvSpPr>
          <p:cNvPr id="4" name="Slide Number Placeholder 3"/>
          <p:cNvSpPr>
            <a:spLocks noGrp="1"/>
          </p:cNvSpPr>
          <p:nvPr>
            <p:ph type="sldNum" sz="quarter" idx="5"/>
          </p:nvPr>
        </p:nvSpPr>
        <p:spPr/>
        <p:txBody>
          <a:bodyPr/>
          <a:lstStyle/>
          <a:p>
            <a:fld id="{3E105235-704B-0B49-8252-223D656B3425}" type="slidenum">
              <a:rPr lang="en-US" smtClean="0"/>
              <a:t>5</a:t>
            </a:fld>
            <a:endParaRPr lang="en-US"/>
          </a:p>
        </p:txBody>
      </p:sp>
    </p:spTree>
    <p:extLst>
      <p:ext uri="{BB962C8B-B14F-4D97-AF65-F5344CB8AC3E}">
        <p14:creationId xmlns:p14="http://schemas.microsoft.com/office/powerpoint/2010/main" val="176105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1200"/>
              </a:spcBef>
              <a:spcAft>
                <a:spcPts val="1200"/>
              </a:spcAft>
              <a:buFont typeface="Arial" panose="020B0604020202020204" pitchFamily="34" charset="0"/>
              <a:buChar char="•"/>
            </a:pPr>
            <a:r>
              <a:rPr lang="en-US" b="0" dirty="0"/>
              <a:t>Now, if we then look at what makes a great strategy in the age of innovation, we need to look back at what we’ve previously learned, and the key thing to remember from those lessons is that achieving a sustainable competitive advantage simply by making the right strategic choices is no longer a reality for most.</a:t>
            </a:r>
          </a:p>
          <a:p>
            <a:pPr marL="171450" indent="-171450">
              <a:lnSpc>
                <a:spcPct val="100000"/>
              </a:lnSpc>
              <a:spcBef>
                <a:spcPts val="1200"/>
              </a:spcBef>
              <a:spcAft>
                <a:spcPts val="1200"/>
              </a:spcAft>
              <a:buFont typeface="Arial" panose="020B0604020202020204" pitchFamily="34" charset="0"/>
              <a:buChar char="•"/>
            </a:pPr>
            <a:endParaRPr lang="en-US" b="0" dirty="0"/>
          </a:p>
          <a:p>
            <a:pPr marL="171450" indent="-171450">
              <a:lnSpc>
                <a:spcPct val="100000"/>
              </a:lnSpc>
              <a:spcBef>
                <a:spcPts val="1200"/>
              </a:spcBef>
              <a:spcAft>
                <a:spcPts val="1200"/>
              </a:spcAft>
              <a:buFont typeface="Arial" panose="020B0604020202020204" pitchFamily="34" charset="0"/>
              <a:buChar char="•"/>
            </a:pPr>
            <a:r>
              <a:rPr lang="en-US" b="0" dirty="0"/>
              <a:t>However, there clearly are still many companies that are doing extremely well. </a:t>
            </a:r>
          </a:p>
          <a:p>
            <a:pPr marL="171450" indent="-171450">
              <a:lnSpc>
                <a:spcPct val="100000"/>
              </a:lnSpc>
              <a:spcBef>
                <a:spcPts val="1200"/>
              </a:spcBef>
              <a:spcAft>
                <a:spcPts val="1200"/>
              </a:spcAft>
              <a:buFont typeface="Arial" panose="020B0604020202020204" pitchFamily="34" charset="0"/>
              <a:buChar char="•"/>
            </a:pPr>
            <a:r>
              <a:rPr lang="en-US" b="0" dirty="0"/>
              <a:t>We’ve been researching and studying them and their innovation strategies long and hard, and here’s what we think it all ultimately boils down to.</a:t>
            </a:r>
          </a:p>
          <a:p>
            <a:pPr marL="171450" indent="-171450">
              <a:lnSpc>
                <a:spcPct val="100000"/>
              </a:lnSpc>
              <a:spcBef>
                <a:spcPts val="1200"/>
              </a:spcBef>
              <a:spcAft>
                <a:spcPts val="1200"/>
              </a:spcAft>
              <a:buFont typeface="Arial" panose="020B0604020202020204" pitchFamily="34" charset="0"/>
              <a:buChar char="•"/>
            </a:pPr>
            <a:endParaRPr lang="en-US" b="0" dirty="0"/>
          </a:p>
          <a:p>
            <a:pPr marL="171450" indent="-171450">
              <a:lnSpc>
                <a:spcPct val="100000"/>
              </a:lnSpc>
              <a:spcBef>
                <a:spcPts val="1200"/>
              </a:spcBef>
              <a:spcAft>
                <a:spcPts val="1200"/>
              </a:spcAft>
              <a:buFont typeface="Arial" panose="020B0604020202020204" pitchFamily="34" charset="0"/>
              <a:buChar char="•"/>
            </a:pPr>
            <a:r>
              <a:rPr lang="en-US" b="0" dirty="0"/>
              <a:t>First, we have a strong ecosystem. That’s obviously a very broad concept, but the basic idea is that your business should strive to create an ecosystem where the parts make the whole stronger. </a:t>
            </a:r>
          </a:p>
          <a:p>
            <a:pPr marL="171450" indent="-171450">
              <a:lnSpc>
                <a:spcPct val="100000"/>
              </a:lnSpc>
              <a:spcBef>
                <a:spcPts val="1200"/>
              </a:spcBef>
              <a:spcAft>
                <a:spcPts val="1200"/>
              </a:spcAft>
              <a:buFont typeface="Arial" panose="020B0604020202020204" pitchFamily="34" charset="0"/>
              <a:buChar char="•"/>
            </a:pPr>
            <a:r>
              <a:rPr lang="en-US" b="0" dirty="0"/>
              <a:t>If you are able to do this, any positive changes to one part of the ecosystem will inevitably lead to positive changes in other parts of the ecosystem, </a:t>
            </a:r>
            <a:r>
              <a:rPr lang="en-US" b="1" dirty="0"/>
              <a:t>creating a virtuous cycle, or a Flywheel</a:t>
            </a:r>
            <a:r>
              <a:rPr lang="en-US" b="0" dirty="0"/>
              <a:t>.</a:t>
            </a:r>
          </a:p>
          <a:p>
            <a:pPr marL="171450" indent="-171450">
              <a:lnSpc>
                <a:spcPct val="100000"/>
              </a:lnSpc>
              <a:spcBef>
                <a:spcPts val="1200"/>
              </a:spcBef>
              <a:spcAft>
                <a:spcPts val="1200"/>
              </a:spcAft>
              <a:buFont typeface="Arial" panose="020B0604020202020204" pitchFamily="34" charset="0"/>
              <a:buChar char="•"/>
            </a:pPr>
            <a:r>
              <a:rPr lang="en-US" b="0" dirty="0"/>
              <a:t>Another term used for pretty much the same thing is what Square co-founder Jim McKelvey calls the Innovation Stack. The idea there is again very much the same than with the ten types of innovation framework we talked about earlier. </a:t>
            </a:r>
          </a:p>
          <a:p>
            <a:pPr marL="628650" lvl="1" indent="-171450">
              <a:lnSpc>
                <a:spcPct val="100000"/>
              </a:lnSpc>
              <a:spcBef>
                <a:spcPts val="1200"/>
              </a:spcBef>
              <a:spcAft>
                <a:spcPts val="1200"/>
              </a:spcAft>
              <a:buFont typeface="Arial" panose="020B0604020202020204" pitchFamily="34" charset="0"/>
              <a:buChar char="•"/>
            </a:pPr>
            <a:r>
              <a:rPr lang="en-US" b="0" dirty="0"/>
              <a:t>The best kind of an innovation is one where you can rethink the whole industry or ecosystem from top to bottom to be one cohesive stack redesigned with innovations across all levels.</a:t>
            </a:r>
          </a:p>
          <a:p>
            <a:pPr marL="628650" lvl="1" indent="-171450">
              <a:lnSpc>
                <a:spcPct val="100000"/>
              </a:lnSpc>
              <a:spcBef>
                <a:spcPts val="1200"/>
              </a:spcBef>
              <a:spcAft>
                <a:spcPts val="1200"/>
              </a:spcAft>
              <a:buFont typeface="Arial" panose="020B0604020202020204" pitchFamily="34" charset="0"/>
              <a:buChar char="•"/>
            </a:pPr>
            <a:r>
              <a:rPr lang="en-US" b="0" dirty="0"/>
              <a:t>This will obviously provide you with a very strong core that you can build a solid competitive advantage around.</a:t>
            </a:r>
          </a:p>
          <a:p>
            <a:pPr marL="171450" lvl="0" indent="-171450">
              <a:lnSpc>
                <a:spcPct val="100000"/>
              </a:lnSpc>
              <a:spcBef>
                <a:spcPts val="1200"/>
              </a:spcBef>
              <a:spcAft>
                <a:spcPts val="1200"/>
              </a:spcAft>
              <a:buFont typeface="Arial" panose="020B0604020202020204" pitchFamily="34" charset="0"/>
              <a:buChar char="•"/>
            </a:pPr>
            <a:r>
              <a:rPr lang="en-US" b="0" dirty="0"/>
              <a:t>Now, this is a very difficult topic to truly understand, so don’t worry if you didn’t quite get it. We will come back to this topic in more detail in an upcoming lesson with plenty of examples.</a:t>
            </a:r>
          </a:p>
          <a:p>
            <a:pPr marL="171450" lvl="0" indent="-171450">
              <a:lnSpc>
                <a:spcPct val="100000"/>
              </a:lnSpc>
              <a:spcBef>
                <a:spcPts val="1200"/>
              </a:spcBef>
              <a:spcAft>
                <a:spcPts val="1200"/>
              </a:spcAft>
              <a:buFont typeface="Arial" panose="020B0604020202020204" pitchFamily="34" charset="0"/>
              <a:buChar char="•"/>
            </a:pPr>
            <a:endParaRPr lang="en-US" b="0" dirty="0"/>
          </a:p>
          <a:p>
            <a:pPr marL="171450" lvl="0" indent="-171450">
              <a:lnSpc>
                <a:spcPct val="100000"/>
              </a:lnSpc>
              <a:spcBef>
                <a:spcPts val="1200"/>
              </a:spcBef>
              <a:spcAft>
                <a:spcPts val="1200"/>
              </a:spcAft>
              <a:buFont typeface="Arial" panose="020B0604020202020204" pitchFamily="34" charset="0"/>
              <a:buChar char="•"/>
            </a:pPr>
            <a:r>
              <a:rPr lang="en-US" b="0" dirty="0"/>
              <a:t>Second, the pace of innovation is absolutely vital here. In today’s hyperconnected world, if you just have one good idea and implement that, it’s just a matter of time before someone realizes what you did, doubles down on that and blows right past you. In most cases, even patents won’t protect you if you don’t keep innovating at a relentless pace.</a:t>
            </a:r>
          </a:p>
          <a:p>
            <a:pPr marL="171450" lvl="0" indent="-171450">
              <a:lnSpc>
                <a:spcPct val="100000"/>
              </a:lnSpc>
              <a:spcBef>
                <a:spcPts val="1200"/>
              </a:spcBef>
              <a:spcAft>
                <a:spcPts val="1200"/>
              </a:spcAft>
              <a:buFont typeface="Arial" panose="020B0604020202020204" pitchFamily="34" charset="0"/>
              <a:buChar char="•"/>
            </a:pPr>
            <a:r>
              <a:rPr lang="en-US" b="0" dirty="0"/>
              <a:t>On the other hand, if you just keep getting better at what you do, churning out smaller and bigger innovations one after the other, that is typically enough to create a very strong competitive advantage in your business, even without that kind of a strong ecosystem.</a:t>
            </a:r>
          </a:p>
          <a:p>
            <a:pPr marL="171450" lvl="0" indent="-171450">
              <a:lnSpc>
                <a:spcPct val="100000"/>
              </a:lnSpc>
              <a:spcBef>
                <a:spcPts val="1200"/>
              </a:spcBef>
              <a:spcAft>
                <a:spcPts val="1200"/>
              </a:spcAft>
              <a:buFont typeface="Arial" panose="020B0604020202020204" pitchFamily="34" charset="0"/>
              <a:buChar char="•"/>
            </a:pPr>
            <a:r>
              <a:rPr lang="en-US" b="0" dirty="0"/>
              <a:t>This is also something we’ll get back to in more detail later on during the course.</a:t>
            </a:r>
          </a:p>
          <a:p>
            <a:pPr marL="171450" indent="-171450">
              <a:lnSpc>
                <a:spcPct val="100000"/>
              </a:lnSpc>
              <a:spcBef>
                <a:spcPts val="1200"/>
              </a:spcBef>
              <a:spcAft>
                <a:spcPts val="1200"/>
              </a:spcAft>
              <a:buFont typeface="Arial" panose="020B0604020202020204" pitchFamily="34" charset="0"/>
              <a:buChar char="•"/>
            </a:pPr>
            <a:endParaRPr lang="en-US" b="0" dirty="0"/>
          </a:p>
          <a:p>
            <a:pPr marL="171450" indent="-171450">
              <a:lnSpc>
                <a:spcPct val="100000"/>
              </a:lnSpc>
              <a:spcBef>
                <a:spcPts val="1200"/>
              </a:spcBef>
              <a:spcAft>
                <a:spcPts val="1200"/>
              </a:spcAft>
              <a:buFont typeface="Arial" panose="020B0604020202020204" pitchFamily="34" charset="0"/>
              <a:buChar char="•"/>
            </a:pPr>
            <a:r>
              <a:rPr lang="en-US" b="0" dirty="0"/>
              <a:t>Finally, there is the willingness and ability to adapt. No matter how strong the other two are, even they aren’t likely enough to grant you a lasting competitive advantage because no matter how dominant you are in your current business, the market is shifting so rapidly that your old business won’t exist forever. As a result, you need to be willing and able to monitor and adapt to the changing world. </a:t>
            </a:r>
          </a:p>
          <a:p>
            <a:pPr marL="171450" indent="-171450">
              <a:lnSpc>
                <a:spcPct val="100000"/>
              </a:lnSpc>
              <a:spcBef>
                <a:spcPts val="1200"/>
              </a:spcBef>
              <a:spcAft>
                <a:spcPts val="1200"/>
              </a:spcAft>
              <a:buFont typeface="Arial" panose="020B0604020202020204" pitchFamily="34" charset="0"/>
              <a:buChar char="•"/>
            </a:pPr>
            <a:endParaRPr lang="en-US" b="0" dirty="0"/>
          </a:p>
          <a:p>
            <a:pPr marL="171450" indent="-171450">
              <a:lnSpc>
                <a:spcPct val="100000"/>
              </a:lnSpc>
              <a:spcBef>
                <a:spcPts val="1200"/>
              </a:spcBef>
              <a:spcAft>
                <a:spcPts val="1200"/>
              </a:spcAft>
              <a:buFont typeface="Arial" panose="020B0604020202020204" pitchFamily="34" charset="0"/>
              <a:buChar char="•"/>
            </a:pPr>
            <a:r>
              <a:rPr lang="en-US" b="0" dirty="0"/>
              <a:t>After all, just like with evolution, it isn’t the strongest or the most intelligent who survive, but the most adaptable to change.</a:t>
            </a:r>
          </a:p>
        </p:txBody>
      </p:sp>
      <p:sp>
        <p:nvSpPr>
          <p:cNvPr id="4" name="Slide Number Placeholder 3"/>
          <p:cNvSpPr>
            <a:spLocks noGrp="1"/>
          </p:cNvSpPr>
          <p:nvPr>
            <p:ph type="sldNum" sz="quarter" idx="5"/>
          </p:nvPr>
        </p:nvSpPr>
        <p:spPr/>
        <p:txBody>
          <a:bodyPr/>
          <a:lstStyle/>
          <a:p>
            <a:fld id="{3E105235-704B-0B49-8252-223D656B3425}" type="slidenum">
              <a:rPr lang="en-US" smtClean="0"/>
              <a:t>6</a:t>
            </a:fld>
            <a:endParaRPr lang="en-US"/>
          </a:p>
        </p:txBody>
      </p:sp>
    </p:spTree>
    <p:extLst>
      <p:ext uri="{BB962C8B-B14F-4D97-AF65-F5344CB8AC3E}">
        <p14:creationId xmlns:p14="http://schemas.microsoft.com/office/powerpoint/2010/main" val="183698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7</a:t>
            </a:fld>
            <a:endParaRPr lang="en-US"/>
          </a:p>
        </p:txBody>
      </p:sp>
    </p:spTree>
    <p:extLst>
      <p:ext uri="{BB962C8B-B14F-4D97-AF65-F5344CB8AC3E}">
        <p14:creationId xmlns:p14="http://schemas.microsoft.com/office/powerpoint/2010/main" val="48772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8</a:t>
            </a:fld>
            <a:endParaRPr lang="en-US"/>
          </a:p>
        </p:txBody>
      </p:sp>
    </p:spTree>
    <p:extLst>
      <p:ext uri="{BB962C8B-B14F-4D97-AF65-F5344CB8AC3E}">
        <p14:creationId xmlns:p14="http://schemas.microsoft.com/office/powerpoint/2010/main" val="637240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This is Amazon’s Flywheel</a:t>
            </a:r>
          </a:p>
          <a:p>
            <a:pPr marL="0" indent="0">
              <a:buFontTx/>
              <a:buNone/>
            </a:pPr>
            <a:endParaRPr lang="en-US" b="1" dirty="0"/>
          </a:p>
          <a:p>
            <a:pPr marL="171450" indent="-171450">
              <a:buFont typeface="Arial" panose="020B0604020202020204" pitchFamily="34" charset="0"/>
              <a:buChar char="•"/>
            </a:pPr>
            <a:r>
              <a:rPr lang="en-US" dirty="0"/>
              <a:t>It all starts with a large selection, which creates a great customer experience for “the everything store”</a:t>
            </a:r>
          </a:p>
          <a:p>
            <a:pPr marL="171450" indent="-171450">
              <a:buFont typeface="Arial" panose="020B0604020202020204" pitchFamily="34" charset="0"/>
              <a:buChar char="•"/>
            </a:pPr>
            <a:r>
              <a:rPr lang="en-US" dirty="0"/>
              <a:t>A great customer experience ensures that people come back and tell their friends, leading to more traffic</a:t>
            </a:r>
          </a:p>
          <a:p>
            <a:pPr marL="171450" indent="-171450">
              <a:buFont typeface="Arial" panose="020B0604020202020204" pitchFamily="34" charset="0"/>
              <a:buChar char="•"/>
            </a:pPr>
            <a:r>
              <a:rPr lang="en-US" dirty="0"/>
              <a:t>More traffic means that more sellers are interested in selling their own goods on Amazon</a:t>
            </a:r>
          </a:p>
          <a:p>
            <a:pPr marL="171450" indent="-171450">
              <a:buFont typeface="Arial" panose="020B0604020202020204" pitchFamily="34" charset="0"/>
              <a:buChar char="•"/>
            </a:pPr>
            <a:r>
              <a:rPr lang="en-US" dirty="0"/>
              <a:t>More sellers means there’s more selection available, further accelerating the growth</a:t>
            </a:r>
          </a:p>
          <a:p>
            <a:pPr marL="171450" indent="-171450">
              <a:buFont typeface="Arial" panose="020B0604020202020204" pitchFamily="34" charset="0"/>
              <a:buChar char="•"/>
            </a:pPr>
            <a:r>
              <a:rPr lang="en-US" dirty="0"/>
              <a:t>The growth ultimately requires larger investments in infrastructure, but these allow Amazon to achieve an even lower cost structure, which can be transferred into lower prices, which again improves user experience</a:t>
            </a:r>
          </a:p>
          <a:p>
            <a:pPr marL="171450" indent="-171450">
              <a:buFont typeface="Arial" panose="020B0604020202020204" pitchFamily="34" charset="0"/>
              <a:buChar char="•"/>
            </a:pPr>
            <a:r>
              <a:rPr lang="en-US" dirty="0"/>
              <a:t>A solid infrastructure also leads to a more reliable and faster delivery, which again improves customer experience</a:t>
            </a:r>
          </a:p>
          <a:p>
            <a:pPr marL="171450" indent="-171450">
              <a:buFontTx/>
              <a:buChar char="-"/>
            </a:pPr>
            <a:endParaRPr lang="en-US" dirty="0"/>
          </a:p>
          <a:p>
            <a:pPr marL="0" indent="0">
              <a:buFontTx/>
              <a:buNone/>
            </a:pPr>
            <a:r>
              <a:rPr lang="en-US" b="1" dirty="0"/>
              <a:t>This doesn’t even show Amazon’s other initiatives, such as AWS, content, and devices, all of which not only were made possible by Amazon’s scale, but also create additional synergies, further powering their core Flywheel</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10</a:t>
            </a:fld>
            <a:endParaRPr lang="en-US"/>
          </a:p>
        </p:txBody>
      </p:sp>
    </p:spTree>
    <p:extLst>
      <p:ext uri="{BB962C8B-B14F-4D97-AF65-F5344CB8AC3E}">
        <p14:creationId xmlns:p14="http://schemas.microsoft.com/office/powerpoint/2010/main" val="409348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This is the case of a </a:t>
            </a:r>
            <a:r>
              <a:rPr lang="en-US" b="1" dirty="0"/>
              <a:t>large international insurance company </a:t>
            </a:r>
            <a:r>
              <a:rPr lang="en-US" dirty="0"/>
              <a:t>that Viima has worked closely with.</a:t>
            </a:r>
          </a:p>
          <a:p>
            <a:pPr marL="0" indent="0">
              <a:buFontTx/>
              <a:buNone/>
            </a:pPr>
            <a:endParaRPr lang="en-US" dirty="0"/>
          </a:p>
          <a:p>
            <a:pPr marL="171450" indent="-171450">
              <a:lnSpc>
                <a:spcPts val="1500"/>
              </a:lnSpc>
              <a:spcBef>
                <a:spcPts val="600"/>
              </a:spcBef>
              <a:buFont typeface="Arial" panose="020B0604020202020204" pitchFamily="34" charset="0"/>
              <a:buChar char="•"/>
            </a:pPr>
            <a:r>
              <a:rPr lang="en-US" sz="1200" i="0" dirty="0"/>
              <a:t>They operate in a very challenging and competitive industry that is facing pressure and disruptive threats from many directions</a:t>
            </a:r>
          </a:p>
          <a:p>
            <a:pPr marL="171450" indent="-171450">
              <a:lnSpc>
                <a:spcPts val="1500"/>
              </a:lnSpc>
              <a:spcBef>
                <a:spcPts val="600"/>
              </a:spcBef>
              <a:buFont typeface="Arial" panose="020B0604020202020204" pitchFamily="34" charset="0"/>
              <a:buChar char="•"/>
            </a:pPr>
            <a:r>
              <a:rPr lang="en-US" sz="1200" i="0" dirty="0"/>
              <a:t>After several challenging years, they launched a new strategy that focused on innovation and continuous improvement of customer experience as ways to gain competitive advantage some five years ago.</a:t>
            </a:r>
          </a:p>
          <a:p>
            <a:pPr marL="171450" indent="-171450">
              <a:lnSpc>
                <a:spcPts val="1500"/>
              </a:lnSpc>
              <a:spcBef>
                <a:spcPts val="600"/>
              </a:spcBef>
              <a:buFont typeface="Arial" panose="020B0604020202020204" pitchFamily="34" charset="0"/>
              <a:buChar char="•"/>
            </a:pPr>
            <a:r>
              <a:rPr lang="en-US" sz="1200" i="0" dirty="0"/>
              <a:t>Ever since, the improved customer experience has helped the company reduce their churn and increase customer lifetime value (LTV).</a:t>
            </a:r>
          </a:p>
          <a:p>
            <a:pPr marL="171450" indent="-171450">
              <a:lnSpc>
                <a:spcPts val="1500"/>
              </a:lnSpc>
              <a:spcBef>
                <a:spcPts val="600"/>
              </a:spcBef>
              <a:buFont typeface="Arial" panose="020B0604020202020204" pitchFamily="34" charset="0"/>
              <a:buChar char="•"/>
            </a:pPr>
            <a:r>
              <a:rPr lang="en-US" sz="1200" i="0" dirty="0"/>
              <a:t>The positive word of mouth from a great customer experience in an industry where that is still the exception has also helped the company acquire more good customers</a:t>
            </a:r>
          </a:p>
          <a:p>
            <a:pPr marL="171450" indent="-171450">
              <a:lnSpc>
                <a:spcPts val="1500"/>
              </a:lnSpc>
              <a:spcBef>
                <a:spcPts val="600"/>
              </a:spcBef>
              <a:buFont typeface="Arial" panose="020B0604020202020204" pitchFamily="34" charset="0"/>
              <a:buChar char="•"/>
            </a:pPr>
            <a:r>
              <a:rPr lang="en-US" sz="1200" i="0" dirty="0"/>
              <a:t>…and the cumulative effect of these improvements has reversed the declining trend in sales into impressive growth</a:t>
            </a:r>
          </a:p>
          <a:p>
            <a:pPr marL="171450" indent="-171450">
              <a:lnSpc>
                <a:spcPts val="1500"/>
              </a:lnSpc>
              <a:spcBef>
                <a:spcPts val="600"/>
              </a:spcBef>
              <a:buFont typeface="Arial" panose="020B0604020202020204" pitchFamily="34" charset="0"/>
              <a:buChar char="•"/>
            </a:pPr>
            <a:r>
              <a:rPr lang="en-US" sz="1200" i="0" dirty="0"/>
              <a:t>Continuous stream of additional investments and hundreds of incremental improvements aimed at improving customer experience keep accelerating the loop and providing a sustainable source of competitive advantage in this highly competitive industry where customer retention (of the right clients) is key for achieving solid business performance</a:t>
            </a:r>
          </a:p>
        </p:txBody>
      </p:sp>
      <p:sp>
        <p:nvSpPr>
          <p:cNvPr id="4" name="Slide Number Placeholder 3"/>
          <p:cNvSpPr>
            <a:spLocks noGrp="1"/>
          </p:cNvSpPr>
          <p:nvPr>
            <p:ph type="sldNum" sz="quarter" idx="5"/>
          </p:nvPr>
        </p:nvSpPr>
        <p:spPr/>
        <p:txBody>
          <a:bodyPr/>
          <a:lstStyle/>
          <a:p>
            <a:fld id="{3E105235-704B-0B49-8252-223D656B3425}" type="slidenum">
              <a:rPr lang="en-US" smtClean="0"/>
              <a:t>11</a:t>
            </a:fld>
            <a:endParaRPr lang="en-US"/>
          </a:p>
        </p:txBody>
      </p:sp>
    </p:spTree>
    <p:extLst>
      <p:ext uri="{BB962C8B-B14F-4D97-AF65-F5344CB8AC3E}">
        <p14:creationId xmlns:p14="http://schemas.microsoft.com/office/powerpoint/2010/main" val="280953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Shopify, the e-commerce platform, has a Flywheel that is quite simple, but beautiful:</a:t>
            </a:r>
          </a:p>
          <a:p>
            <a:pPr marL="0" indent="0">
              <a:buFontTx/>
              <a:buNone/>
            </a:pPr>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allow anyone to set up a feature-rich online store in minutes with no up-front investment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has obviously led to the platform having many merchants, there are already more than a million stores running on the platform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huge pool of business customers obviously attracts many developers to help merchants further customize their store on Shopify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developers can also publish add-ons they’ve developed in the Shopify App Store that allows merchants to add new features with no coding whatsoever. Some of these add-ons allow the stores to expand to entirely new channels, such as Instagram.</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Previously these kinds of additions required a dedicated team and huge up-front investments for each new channel.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merchants -&gt; Many developers -&gt; App store for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app add-ons -&gt; More elaborate features and new channels that were previously only available to huge enterprises and required years of development with huge up-front investments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additional capabilities at a highly affordable price that are immediately available obviously helps lure even more merchants to the platform</a:t>
            </a:r>
            <a:endParaRPr lang="en-F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105235-704B-0B49-8252-223D656B3425}" type="slidenum">
              <a:rPr lang="en-US" smtClean="0"/>
              <a:t>12</a:t>
            </a:fld>
            <a:endParaRPr lang="en-US"/>
          </a:p>
        </p:txBody>
      </p:sp>
    </p:spTree>
    <p:extLst>
      <p:ext uri="{BB962C8B-B14F-4D97-AF65-F5344CB8AC3E}">
        <p14:creationId xmlns:p14="http://schemas.microsoft.com/office/powerpoint/2010/main" val="1404568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1.svg"/><Relationship Id="rId7"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www.viima.com/"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C2E181-1C46-B841-9B08-49E849DA30B2}"/>
              </a:ext>
            </a:extLst>
          </p:cNvPr>
          <p:cNvGrpSpPr/>
          <p:nvPr/>
        </p:nvGrpSpPr>
        <p:grpSpPr>
          <a:xfrm>
            <a:off x="4559503" y="2683198"/>
            <a:ext cx="3072993" cy="1491604"/>
            <a:chOff x="4580217" y="2677341"/>
            <a:chExt cx="3072993" cy="1491604"/>
          </a:xfrm>
        </p:grpSpPr>
        <p:pic>
          <p:nvPicPr>
            <p:cNvPr id="13" name="Graphic 12">
              <a:extLst>
                <a:ext uri="{FF2B5EF4-FFF2-40B4-BE49-F238E27FC236}">
                  <a16:creationId xmlns:a16="http://schemas.microsoft.com/office/drawing/2014/main" id="{AFDA2408-DFCC-BB48-9EBE-707DD28EA4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80217" y="2677341"/>
              <a:ext cx="3031566" cy="1076090"/>
            </a:xfrm>
            <a:prstGeom prst="rect">
              <a:avLst/>
            </a:prstGeom>
          </p:spPr>
        </p:pic>
        <p:sp>
          <p:nvSpPr>
            <p:cNvPr id="15" name="Subtitle 2">
              <a:extLst>
                <a:ext uri="{FF2B5EF4-FFF2-40B4-BE49-F238E27FC236}">
                  <a16:creationId xmlns:a16="http://schemas.microsoft.com/office/drawing/2014/main" id="{1E160DE1-D062-F041-9AF6-3537E16F42E2}"/>
                </a:ext>
              </a:extLst>
            </p:cNvPr>
            <p:cNvSpPr txBox="1">
              <a:spLocks/>
            </p:cNvSpPr>
            <p:nvPr/>
          </p:nvSpPr>
          <p:spPr>
            <a:xfrm>
              <a:off x="4621644" y="3521223"/>
              <a:ext cx="3031566" cy="647722"/>
            </a:xfrm>
            <a:prstGeom prst="rect">
              <a:avLst/>
            </a:prstGeom>
          </p:spPr>
          <p:txBody>
            <a:bodyPr vert="horz" lIns="91440" tIns="45720" rIns="91440" bIns="45720" rtlCol="0" anchor="ctr">
              <a:noAutofit/>
            </a:bodyPr>
            <a:lstStyle>
              <a:lvl1pPr indent="0" algn="ctr">
                <a:lnSpc>
                  <a:spcPct val="90000"/>
                </a:lnSpc>
                <a:spcBef>
                  <a:spcPts val="1000"/>
                </a:spcBef>
                <a:buFont typeface="Arial" panose="020B0604020202020204" pitchFamily="34" charset="0"/>
                <a:buNone/>
                <a:defRPr sz="2400" b="1" i="0" spc="150" baseline="0">
                  <a:latin typeface="Assistant" pitchFamily="2" charset="-79"/>
                  <a:cs typeface="Assistant" pitchFamily="2" charset="-79"/>
                </a:defRPr>
              </a:lvl1pPr>
              <a:lvl2pPr indent="0" algn="ctr">
                <a:lnSpc>
                  <a:spcPct val="90000"/>
                </a:lnSpc>
                <a:spcBef>
                  <a:spcPts val="500"/>
                </a:spcBef>
                <a:buFont typeface="Arial" panose="020B0604020202020204" pitchFamily="34" charset="0"/>
                <a:buNone/>
                <a:defRPr sz="2000" b="0" i="0">
                  <a:latin typeface="Noto Sans" panose="020B0502040504020204" pitchFamily="34" charset="0"/>
                </a:defRPr>
              </a:lvl2pPr>
              <a:lvl3pPr indent="0" algn="ctr">
                <a:lnSpc>
                  <a:spcPct val="90000"/>
                </a:lnSpc>
                <a:spcBef>
                  <a:spcPts val="500"/>
                </a:spcBef>
                <a:buFont typeface="Arial" panose="020B0604020202020204" pitchFamily="34" charset="0"/>
                <a:buNone/>
                <a:defRPr b="0" i="0">
                  <a:latin typeface="Noto Sans" panose="020B0502040504020204" pitchFamily="34" charset="0"/>
                </a:defRPr>
              </a:lvl3pPr>
              <a:lvl4pPr indent="0" algn="ctr">
                <a:lnSpc>
                  <a:spcPct val="90000"/>
                </a:lnSpc>
                <a:spcBef>
                  <a:spcPts val="500"/>
                </a:spcBef>
                <a:buFont typeface="Arial" panose="020B0604020202020204" pitchFamily="34" charset="0"/>
                <a:buNone/>
                <a:defRPr sz="1600" b="0" i="0">
                  <a:latin typeface="Noto Sans" panose="020B0502040504020204" pitchFamily="34" charset="0"/>
                </a:defRPr>
              </a:lvl4pPr>
              <a:lvl5pPr indent="0" algn="ctr">
                <a:lnSpc>
                  <a:spcPct val="90000"/>
                </a:lnSpc>
                <a:spcBef>
                  <a:spcPts val="500"/>
                </a:spcBef>
                <a:buFont typeface="Arial" panose="020B0604020202020204" pitchFamily="34" charset="0"/>
                <a:buNone/>
                <a:defRPr sz="1600" b="0" i="0">
                  <a:latin typeface="Noto Sans" panose="020B0502040504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lvl="0" algn="ctr">
                <a:lnSpc>
                  <a:spcPct val="100000"/>
                </a:lnSpc>
              </a:pPr>
              <a:r>
                <a:rPr lang="fi-FI" sz="1100" dirty="0">
                  <a:solidFill>
                    <a:schemeClr val="tx2"/>
                  </a:solidFill>
                </a:rPr>
                <a:t>MAKE MORE INNOVATION HAPPEN.</a:t>
              </a:r>
            </a:p>
          </p:txBody>
        </p:sp>
      </p:grpSp>
      <p:sp>
        <p:nvSpPr>
          <p:cNvPr id="19" name="Text Placeholder 18">
            <a:extLst>
              <a:ext uri="{FF2B5EF4-FFF2-40B4-BE49-F238E27FC236}">
                <a16:creationId xmlns:a16="http://schemas.microsoft.com/office/drawing/2014/main" id="{EA3BF2C3-B64C-BB4E-B3EA-18F8E90508C1}"/>
              </a:ext>
            </a:extLst>
          </p:cNvPr>
          <p:cNvSpPr>
            <a:spLocks noGrp="1"/>
          </p:cNvSpPr>
          <p:nvPr>
            <p:ph type="body" sz="quarter" idx="10" hasCustomPrompt="1"/>
          </p:nvPr>
        </p:nvSpPr>
        <p:spPr>
          <a:xfrm>
            <a:off x="3372118" y="6093296"/>
            <a:ext cx="5447764" cy="463550"/>
          </a:xfrm>
          <a:prstGeom prst="rect">
            <a:avLst/>
          </a:prstGeom>
        </p:spPr>
        <p:txBody>
          <a:bodyPr vert="horz" lIns="91440" tIns="45720" rIns="91440" bIns="45720" rtlCol="0" anchor="ctr">
            <a:normAutofit/>
          </a:bodyPr>
          <a:lstStyle>
            <a:lvl1pPr algn="ctr">
              <a:defRPr lang="fi-FI" sz="1800" b="1" spc="150" baseline="0" dirty="0">
                <a:solidFill>
                  <a:schemeClr val="tx1"/>
                </a:solidFill>
                <a:ea typeface="Noto Sans" panose="020B0502040504020204" pitchFamily="34" charset="0"/>
                <a:cs typeface="Noto Sans" panose="020B0502040504020204" pitchFamily="34" charset="0"/>
              </a:defRPr>
            </a:lvl1pPr>
          </a:lstStyle>
          <a:p>
            <a:pPr marL="0" marR="0" lvl="0" indent="0" algn="ctr" fontAlgn="auto">
              <a:spcAft>
                <a:spcPts val="0"/>
              </a:spcAft>
              <a:buClrTx/>
              <a:buSzTx/>
              <a:buNone/>
              <a:tabLst/>
            </a:pPr>
            <a:r>
              <a:rPr lang="en-US" dirty="0"/>
              <a:t>Presentation name </a:t>
            </a:r>
            <a:fld id="{F44ECB47-85D4-6444-BCD4-F66C04D7443A}" type="datetime1">
              <a:rPr lang="fi-FI" smtClean="0"/>
              <a:pPr marL="0" marR="0" lvl="0" indent="0" algn="ctr" fontAlgn="auto">
                <a:spcAft>
                  <a:spcPts val="0"/>
                </a:spcAft>
                <a:buClrTx/>
                <a:buSzTx/>
                <a:buNone/>
                <a:tabLst/>
              </a:pPr>
              <a:t>19.3.2019</a:t>
            </a:fld>
            <a:endParaRPr lang="fi-FI" dirty="0"/>
          </a:p>
        </p:txBody>
      </p:sp>
      <p:grpSp>
        <p:nvGrpSpPr>
          <p:cNvPr id="6" name="Group 5">
            <a:extLst>
              <a:ext uri="{FF2B5EF4-FFF2-40B4-BE49-F238E27FC236}">
                <a16:creationId xmlns:a16="http://schemas.microsoft.com/office/drawing/2014/main" id="{7E6F1B02-C5D6-DB48-B032-BF949C96C37B}"/>
              </a:ext>
            </a:extLst>
          </p:cNvPr>
          <p:cNvGrpSpPr/>
          <p:nvPr userDrawn="1"/>
        </p:nvGrpSpPr>
        <p:grpSpPr>
          <a:xfrm>
            <a:off x="4559503" y="2683198"/>
            <a:ext cx="3072993" cy="1491604"/>
            <a:chOff x="4580217" y="2677341"/>
            <a:chExt cx="3072993" cy="1491604"/>
          </a:xfrm>
        </p:grpSpPr>
        <p:pic>
          <p:nvPicPr>
            <p:cNvPr id="7" name="Graphic 6">
              <a:extLst>
                <a:ext uri="{FF2B5EF4-FFF2-40B4-BE49-F238E27FC236}">
                  <a16:creationId xmlns:a16="http://schemas.microsoft.com/office/drawing/2014/main" id="{1A926177-CB3B-2641-8622-355F78DBA2E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80217" y="2677341"/>
              <a:ext cx="3031566" cy="1076090"/>
            </a:xfrm>
            <a:prstGeom prst="rect">
              <a:avLst/>
            </a:prstGeom>
          </p:spPr>
        </p:pic>
        <p:sp>
          <p:nvSpPr>
            <p:cNvPr id="8" name="Subtitle 2">
              <a:extLst>
                <a:ext uri="{FF2B5EF4-FFF2-40B4-BE49-F238E27FC236}">
                  <a16:creationId xmlns:a16="http://schemas.microsoft.com/office/drawing/2014/main" id="{2277B709-CC80-D244-B87E-407B562D6A3B}"/>
                </a:ext>
              </a:extLst>
            </p:cNvPr>
            <p:cNvSpPr txBox="1">
              <a:spLocks/>
            </p:cNvSpPr>
            <p:nvPr userDrawn="1"/>
          </p:nvSpPr>
          <p:spPr>
            <a:xfrm>
              <a:off x="4621644" y="3521223"/>
              <a:ext cx="3031566" cy="647722"/>
            </a:xfrm>
            <a:prstGeom prst="rect">
              <a:avLst/>
            </a:prstGeom>
          </p:spPr>
          <p:txBody>
            <a:bodyPr vert="horz" lIns="91440" tIns="45720" rIns="91440" bIns="45720" rtlCol="0" anchor="ctr">
              <a:noAutofit/>
            </a:bodyPr>
            <a:lstStyle>
              <a:lvl1pPr indent="0" algn="ctr">
                <a:lnSpc>
                  <a:spcPct val="90000"/>
                </a:lnSpc>
                <a:spcBef>
                  <a:spcPts val="1000"/>
                </a:spcBef>
                <a:buFont typeface="Arial" panose="020B0604020202020204" pitchFamily="34" charset="0"/>
                <a:buNone/>
                <a:defRPr sz="2400" b="1" i="0" spc="150" baseline="0">
                  <a:latin typeface="Assistant" pitchFamily="2" charset="-79"/>
                  <a:cs typeface="Assistant" pitchFamily="2" charset="-79"/>
                </a:defRPr>
              </a:lvl1pPr>
              <a:lvl2pPr indent="0" algn="ctr">
                <a:lnSpc>
                  <a:spcPct val="90000"/>
                </a:lnSpc>
                <a:spcBef>
                  <a:spcPts val="500"/>
                </a:spcBef>
                <a:buFont typeface="Arial" panose="020B0604020202020204" pitchFamily="34" charset="0"/>
                <a:buNone/>
                <a:defRPr sz="2000" b="0" i="0">
                  <a:latin typeface="Noto Sans" panose="020B0502040504020204" pitchFamily="34" charset="0"/>
                </a:defRPr>
              </a:lvl2pPr>
              <a:lvl3pPr indent="0" algn="ctr">
                <a:lnSpc>
                  <a:spcPct val="90000"/>
                </a:lnSpc>
                <a:spcBef>
                  <a:spcPts val="500"/>
                </a:spcBef>
                <a:buFont typeface="Arial" panose="020B0604020202020204" pitchFamily="34" charset="0"/>
                <a:buNone/>
                <a:defRPr b="0" i="0">
                  <a:latin typeface="Noto Sans" panose="020B0502040504020204" pitchFamily="34" charset="0"/>
                </a:defRPr>
              </a:lvl3pPr>
              <a:lvl4pPr indent="0" algn="ctr">
                <a:lnSpc>
                  <a:spcPct val="90000"/>
                </a:lnSpc>
                <a:spcBef>
                  <a:spcPts val="500"/>
                </a:spcBef>
                <a:buFont typeface="Arial" panose="020B0604020202020204" pitchFamily="34" charset="0"/>
                <a:buNone/>
                <a:defRPr sz="1600" b="0" i="0">
                  <a:latin typeface="Noto Sans" panose="020B0502040504020204" pitchFamily="34" charset="0"/>
                </a:defRPr>
              </a:lvl4pPr>
              <a:lvl5pPr indent="0" algn="ctr">
                <a:lnSpc>
                  <a:spcPct val="90000"/>
                </a:lnSpc>
                <a:spcBef>
                  <a:spcPts val="500"/>
                </a:spcBef>
                <a:buFont typeface="Arial" panose="020B0604020202020204" pitchFamily="34" charset="0"/>
                <a:buNone/>
                <a:defRPr sz="1600" b="0" i="0">
                  <a:latin typeface="Noto Sans" panose="020B0502040504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lvl="0" algn="ctr">
                <a:lnSpc>
                  <a:spcPct val="100000"/>
                </a:lnSpc>
              </a:pPr>
              <a:r>
                <a:rPr lang="fi-FI" sz="1100" dirty="0">
                  <a:solidFill>
                    <a:schemeClr val="tx2"/>
                  </a:solidFill>
                </a:rPr>
                <a:t>MAKE MORE INNOVATION HAPPEN.</a:t>
              </a:r>
            </a:p>
          </p:txBody>
        </p:sp>
      </p:grpSp>
    </p:spTree>
    <p:extLst>
      <p:ext uri="{BB962C8B-B14F-4D97-AF65-F5344CB8AC3E}">
        <p14:creationId xmlns:p14="http://schemas.microsoft.com/office/powerpoint/2010/main" val="115335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ima as a Company">
    <p:bg>
      <p:bgPr>
        <a:blipFill dpi="0" rotWithShape="1">
          <a:blip r:embed="rId2">
            <a:duotone>
              <a:schemeClr val="bg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16337E-0B31-F14D-8777-425480DD5F1E}"/>
              </a:ext>
            </a:extLst>
          </p:cNvPr>
          <p:cNvGrpSpPr/>
          <p:nvPr/>
        </p:nvGrpSpPr>
        <p:grpSpPr>
          <a:xfrm>
            <a:off x="3651487" y="4704984"/>
            <a:ext cx="4889026" cy="2012137"/>
            <a:chOff x="1107853" y="4534980"/>
            <a:chExt cx="4889026" cy="2012137"/>
          </a:xfrm>
        </p:grpSpPr>
        <p:pic>
          <p:nvPicPr>
            <p:cNvPr id="5" name="Picture 4">
              <a:extLst>
                <a:ext uri="{FF2B5EF4-FFF2-40B4-BE49-F238E27FC236}">
                  <a16:creationId xmlns:a16="http://schemas.microsoft.com/office/drawing/2014/main" id="{01061655-DC44-2041-94D7-2745FD6F54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37218" y="4541204"/>
              <a:ext cx="1012617" cy="1012617"/>
            </a:xfrm>
            <a:prstGeom prst="rect">
              <a:avLst/>
            </a:prstGeom>
          </p:spPr>
        </p:pic>
        <p:pic>
          <p:nvPicPr>
            <p:cNvPr id="7" name="Picture 6">
              <a:extLst>
                <a:ext uri="{FF2B5EF4-FFF2-40B4-BE49-F238E27FC236}">
                  <a16:creationId xmlns:a16="http://schemas.microsoft.com/office/drawing/2014/main" id="{AF7B96B4-0C12-D142-B790-29A0C2B92D4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7853" y="5386534"/>
              <a:ext cx="1012617" cy="1012617"/>
            </a:xfrm>
            <a:prstGeom prst="rect">
              <a:avLst/>
            </a:prstGeom>
          </p:spPr>
        </p:pic>
        <p:pic>
          <p:nvPicPr>
            <p:cNvPr id="8" name="Picture 7">
              <a:extLst>
                <a:ext uri="{FF2B5EF4-FFF2-40B4-BE49-F238E27FC236}">
                  <a16:creationId xmlns:a16="http://schemas.microsoft.com/office/drawing/2014/main" id="{E137F7DE-7F32-8745-A53A-6661CDD6D83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98642" y="4535021"/>
              <a:ext cx="1012617" cy="1012617"/>
            </a:xfrm>
            <a:prstGeom prst="rect">
              <a:avLst/>
            </a:prstGeom>
          </p:spPr>
        </p:pic>
        <p:pic>
          <p:nvPicPr>
            <p:cNvPr id="9" name="Graphic 8">
              <a:extLst>
                <a:ext uri="{FF2B5EF4-FFF2-40B4-BE49-F238E27FC236}">
                  <a16:creationId xmlns:a16="http://schemas.microsoft.com/office/drawing/2014/main" id="{536FDC0B-C5E6-1C4A-8C5F-ECA944860C4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46429" y="5386533"/>
              <a:ext cx="1012617" cy="1012617"/>
            </a:xfrm>
            <a:prstGeom prst="rect">
              <a:avLst/>
            </a:prstGeom>
          </p:spPr>
        </p:pic>
        <p:pic>
          <p:nvPicPr>
            <p:cNvPr id="10" name="Picture 9">
              <a:extLst>
                <a:ext uri="{FF2B5EF4-FFF2-40B4-BE49-F238E27FC236}">
                  <a16:creationId xmlns:a16="http://schemas.microsoft.com/office/drawing/2014/main" id="{EDD4AAF7-F357-BE49-8BB2-9FB2623FE38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482193" y="4696043"/>
              <a:ext cx="690490" cy="690490"/>
            </a:xfrm>
            <a:prstGeom prst="rect">
              <a:avLst/>
            </a:prstGeom>
          </p:spPr>
        </p:pic>
        <p:pic>
          <p:nvPicPr>
            <p:cNvPr id="11" name="Picture 10">
              <a:extLst>
                <a:ext uri="{FF2B5EF4-FFF2-40B4-BE49-F238E27FC236}">
                  <a16:creationId xmlns:a16="http://schemas.microsoft.com/office/drawing/2014/main" id="{CA2D9D6F-403E-0641-840F-8650A9B32A9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693572" y="5484921"/>
              <a:ext cx="815762" cy="815762"/>
            </a:xfrm>
            <a:prstGeom prst="rect">
              <a:avLst/>
            </a:prstGeom>
          </p:spPr>
        </p:pic>
        <p:pic>
          <p:nvPicPr>
            <p:cNvPr id="12" name="Picture 11">
              <a:extLst>
                <a:ext uri="{FF2B5EF4-FFF2-40B4-BE49-F238E27FC236}">
                  <a16:creationId xmlns:a16="http://schemas.microsoft.com/office/drawing/2014/main" id="{DD1C2757-657C-1247-BA1C-3364C5845D3D}"/>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107853" y="4534980"/>
              <a:ext cx="1012617" cy="1012617"/>
            </a:xfrm>
            <a:prstGeom prst="rect">
              <a:avLst/>
            </a:prstGeom>
          </p:spPr>
        </p:pic>
        <p:pic>
          <p:nvPicPr>
            <p:cNvPr id="13" name="Kuva 32">
              <a:extLst>
                <a:ext uri="{FF2B5EF4-FFF2-40B4-BE49-F238E27FC236}">
                  <a16:creationId xmlns:a16="http://schemas.microsoft.com/office/drawing/2014/main" id="{0D9F0CF3-C105-2448-8A9F-0BE5AEE53B55}"/>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688248" y="5238486"/>
              <a:ext cx="1308631" cy="1308631"/>
            </a:xfrm>
            <a:prstGeom prst="rect">
              <a:avLst/>
            </a:prstGeom>
          </p:spPr>
        </p:pic>
      </p:grpSp>
      <p:sp>
        <p:nvSpPr>
          <p:cNvPr id="19" name="TextBox 18">
            <a:extLst>
              <a:ext uri="{FF2B5EF4-FFF2-40B4-BE49-F238E27FC236}">
                <a16:creationId xmlns:a16="http://schemas.microsoft.com/office/drawing/2014/main" id="{749ABD7A-9154-3E44-AF1A-0A48B403B727}"/>
              </a:ext>
            </a:extLst>
          </p:cNvPr>
          <p:cNvSpPr txBox="1"/>
          <p:nvPr/>
        </p:nvSpPr>
        <p:spPr>
          <a:xfrm>
            <a:off x="2403194" y="2765176"/>
            <a:ext cx="1736373" cy="307777"/>
          </a:xfrm>
          <a:prstGeom prst="rect">
            <a:avLst/>
          </a:prstGeom>
          <a:noFill/>
        </p:spPr>
        <p:txBody>
          <a:bodyPr wrap="none" rtlCol="0" anchor="ctr">
            <a:spAutoFit/>
          </a:bodyPr>
          <a:lstStyle/>
          <a:p>
            <a:pPr algn="ctr"/>
            <a:r>
              <a:rPr lang="en-US" sz="1400" b="1" dirty="0">
                <a:solidFill>
                  <a:schemeClr val="tx1"/>
                </a:solidFill>
                <a:latin typeface="Noto Sans" panose="020B0502040504020204" pitchFamily="34" charset="0"/>
                <a:ea typeface="Noto Sans" panose="020B0502040504020204" pitchFamily="34" charset="0"/>
                <a:cs typeface="Noto Sans" panose="020B0502040504020204" pitchFamily="34" charset="0"/>
              </a:rPr>
              <a:t>NEW CUSTOMERS</a:t>
            </a:r>
          </a:p>
        </p:txBody>
      </p:sp>
      <p:sp>
        <p:nvSpPr>
          <p:cNvPr id="20" name="TextBox 19">
            <a:extLst>
              <a:ext uri="{FF2B5EF4-FFF2-40B4-BE49-F238E27FC236}">
                <a16:creationId xmlns:a16="http://schemas.microsoft.com/office/drawing/2014/main" id="{0C986620-2BE4-AB4E-A00A-18EFB330F71E}"/>
              </a:ext>
            </a:extLst>
          </p:cNvPr>
          <p:cNvSpPr txBox="1"/>
          <p:nvPr/>
        </p:nvSpPr>
        <p:spPr>
          <a:xfrm>
            <a:off x="5234681" y="2706471"/>
            <a:ext cx="1535998" cy="381066"/>
          </a:xfrm>
          <a:prstGeom prst="rect">
            <a:avLst/>
          </a:prstGeom>
          <a:noFill/>
        </p:spPr>
        <p:txBody>
          <a:bodyPr wrap="none" rtlCol="0" anchor="ctr">
            <a:spAutoFit/>
          </a:bodyPr>
          <a:lstStyle/>
          <a:p>
            <a:pPr algn="ctr">
              <a:lnSpc>
                <a:spcPct val="150000"/>
              </a:lnSpc>
            </a:pPr>
            <a:r>
              <a:rPr lang="en-US" sz="1400" b="1" dirty="0">
                <a:solidFill>
                  <a:schemeClr val="tx1"/>
                </a:solidFill>
                <a:latin typeface="Noto Sans" panose="020B0502040504020204" pitchFamily="34" charset="0"/>
                <a:ea typeface="Noto Sans" panose="020B0502040504020204" pitchFamily="34" charset="0"/>
                <a:cs typeface="Noto Sans" panose="020B0502040504020204" pitchFamily="34" charset="0"/>
              </a:rPr>
              <a:t>TEAM GROWTH</a:t>
            </a:r>
          </a:p>
        </p:txBody>
      </p:sp>
      <p:sp>
        <p:nvSpPr>
          <p:cNvPr id="21" name="TextBox 20">
            <a:extLst>
              <a:ext uri="{FF2B5EF4-FFF2-40B4-BE49-F238E27FC236}">
                <a16:creationId xmlns:a16="http://schemas.microsoft.com/office/drawing/2014/main" id="{BDEEE1F8-93C0-824B-B812-AA19AAE4099E}"/>
              </a:ext>
            </a:extLst>
          </p:cNvPr>
          <p:cNvSpPr txBox="1"/>
          <p:nvPr/>
        </p:nvSpPr>
        <p:spPr>
          <a:xfrm>
            <a:off x="7618544" y="2770481"/>
            <a:ext cx="2326278" cy="307777"/>
          </a:xfrm>
          <a:prstGeom prst="rect">
            <a:avLst/>
          </a:prstGeom>
          <a:noFill/>
        </p:spPr>
        <p:txBody>
          <a:bodyPr wrap="none" rtlCol="0" anchor="ctr">
            <a:spAutoFit/>
          </a:bodyPr>
          <a:lstStyle/>
          <a:p>
            <a:pPr algn="ctr"/>
            <a:r>
              <a:rPr lang="en-US" sz="1400" b="1" dirty="0">
                <a:solidFill>
                  <a:schemeClr val="tx1"/>
                </a:solidFill>
                <a:latin typeface="Noto Sans" panose="020B0502040504020204" pitchFamily="34" charset="0"/>
                <a:ea typeface="Noto Sans" panose="020B0502040504020204" pitchFamily="34" charset="0"/>
                <a:cs typeface="Noto Sans" panose="020B0502040504020204" pitchFamily="34" charset="0"/>
              </a:rPr>
              <a:t>AVG. REVENUE GROWTH</a:t>
            </a:r>
          </a:p>
        </p:txBody>
      </p:sp>
      <p:pic>
        <p:nvPicPr>
          <p:cNvPr id="16" name="Graphic 15" descr="Handshake">
            <a:extLst>
              <a:ext uri="{FF2B5EF4-FFF2-40B4-BE49-F238E27FC236}">
                <a16:creationId xmlns:a16="http://schemas.microsoft.com/office/drawing/2014/main" id="{0833DAFB-57A0-FB4C-9A12-85CD7E5807D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911162" y="2182656"/>
            <a:ext cx="720434" cy="720434"/>
          </a:xfrm>
          <a:prstGeom prst="rect">
            <a:avLst/>
          </a:prstGeom>
        </p:spPr>
      </p:pic>
      <p:pic>
        <p:nvPicPr>
          <p:cNvPr id="17" name="Picture 16" descr="A close up of a logo&#10;&#10;Description automatically generated">
            <a:extLst>
              <a:ext uri="{FF2B5EF4-FFF2-40B4-BE49-F238E27FC236}">
                <a16:creationId xmlns:a16="http://schemas.microsoft.com/office/drawing/2014/main" id="{C9339F0B-14D9-FF4A-B773-6B738414AFA0}"/>
              </a:ext>
            </a:extLst>
          </p:cNvPr>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642600" y="2194991"/>
            <a:ext cx="720434" cy="720434"/>
          </a:xfrm>
          <a:prstGeom prst="rect">
            <a:avLst/>
          </a:prstGeom>
          <a:noFill/>
        </p:spPr>
      </p:pic>
      <p:sp>
        <p:nvSpPr>
          <p:cNvPr id="27" name="Text Placeholder 26">
            <a:extLst>
              <a:ext uri="{FF2B5EF4-FFF2-40B4-BE49-F238E27FC236}">
                <a16:creationId xmlns:a16="http://schemas.microsoft.com/office/drawing/2014/main" id="{E6461437-373A-DA4D-816F-708819CB425A}"/>
              </a:ext>
            </a:extLst>
          </p:cNvPr>
          <p:cNvSpPr>
            <a:spLocks noGrp="1"/>
          </p:cNvSpPr>
          <p:nvPr>
            <p:ph type="body" sz="quarter" idx="11" hasCustomPrompt="1"/>
          </p:nvPr>
        </p:nvSpPr>
        <p:spPr>
          <a:xfrm>
            <a:off x="2396818" y="3072952"/>
            <a:ext cx="1749121" cy="500063"/>
          </a:xfrm>
          <a:prstGeom prst="rect">
            <a:avLst/>
          </a:prstGeom>
        </p:spPr>
        <p:txBody>
          <a:bodyPr anchor="ctr">
            <a:noAutofit/>
          </a:bodyPr>
          <a:lstStyle>
            <a:lvl1pPr marL="0" indent="0" algn="ctr">
              <a:buNone/>
              <a:defRPr sz="3600" b="1">
                <a:solidFill>
                  <a:schemeClr val="accent1"/>
                </a:solidFill>
              </a:defRPr>
            </a:lvl1pPr>
          </a:lstStyle>
          <a:p>
            <a:pPr lvl="0"/>
            <a:r>
              <a:rPr lang="en-US" dirty="0"/>
              <a:t>+105%</a:t>
            </a:r>
          </a:p>
        </p:txBody>
      </p:sp>
      <p:sp>
        <p:nvSpPr>
          <p:cNvPr id="29" name="Text Placeholder 26">
            <a:extLst>
              <a:ext uri="{FF2B5EF4-FFF2-40B4-BE49-F238E27FC236}">
                <a16:creationId xmlns:a16="http://schemas.microsoft.com/office/drawing/2014/main" id="{12B65525-2FBA-0C47-96FF-D6EC43AFBF7C}"/>
              </a:ext>
            </a:extLst>
          </p:cNvPr>
          <p:cNvSpPr>
            <a:spLocks noGrp="1"/>
          </p:cNvSpPr>
          <p:nvPr>
            <p:ph type="body" sz="quarter" idx="12" hasCustomPrompt="1"/>
          </p:nvPr>
        </p:nvSpPr>
        <p:spPr>
          <a:xfrm>
            <a:off x="5270063" y="3072953"/>
            <a:ext cx="1466112" cy="500063"/>
          </a:xfrm>
          <a:prstGeom prst="rect">
            <a:avLst/>
          </a:prstGeom>
        </p:spPr>
        <p:txBody>
          <a:bodyPr anchor="ctr">
            <a:noAutofit/>
          </a:bodyPr>
          <a:lstStyle>
            <a:lvl1pPr marL="0" indent="0" algn="ctr">
              <a:buNone/>
              <a:defRPr sz="3600" b="1">
                <a:solidFill>
                  <a:schemeClr val="accent1"/>
                </a:solidFill>
              </a:defRPr>
            </a:lvl1pPr>
          </a:lstStyle>
          <a:p>
            <a:pPr lvl="0"/>
            <a:r>
              <a:rPr lang="en-US" dirty="0"/>
              <a:t>+33%</a:t>
            </a:r>
          </a:p>
        </p:txBody>
      </p:sp>
      <p:sp>
        <p:nvSpPr>
          <p:cNvPr id="30" name="Text Placeholder 26">
            <a:extLst>
              <a:ext uri="{FF2B5EF4-FFF2-40B4-BE49-F238E27FC236}">
                <a16:creationId xmlns:a16="http://schemas.microsoft.com/office/drawing/2014/main" id="{7496E1E7-763A-D34B-A4E0-84B18BD0849D}"/>
              </a:ext>
            </a:extLst>
          </p:cNvPr>
          <p:cNvSpPr>
            <a:spLocks noGrp="1"/>
          </p:cNvSpPr>
          <p:nvPr>
            <p:ph type="body" sz="quarter" idx="13" hasCustomPrompt="1"/>
          </p:nvPr>
        </p:nvSpPr>
        <p:spPr>
          <a:xfrm>
            <a:off x="7850351" y="3072952"/>
            <a:ext cx="1811633" cy="500063"/>
          </a:xfrm>
          <a:prstGeom prst="rect">
            <a:avLst/>
          </a:prstGeom>
        </p:spPr>
        <p:txBody>
          <a:bodyPr anchor="ctr">
            <a:noAutofit/>
          </a:bodyPr>
          <a:lstStyle>
            <a:lvl1pPr marL="0" indent="0" algn="ctr">
              <a:buNone/>
              <a:defRPr sz="3600" b="1">
                <a:solidFill>
                  <a:schemeClr val="accent1"/>
                </a:solidFill>
              </a:defRPr>
            </a:lvl1pPr>
          </a:lstStyle>
          <a:p>
            <a:pPr lvl="0"/>
            <a:r>
              <a:rPr lang="en-US" dirty="0"/>
              <a:t>+144%</a:t>
            </a:r>
          </a:p>
        </p:txBody>
      </p:sp>
      <p:sp>
        <p:nvSpPr>
          <p:cNvPr id="33" name="Freeform 32">
            <a:extLst>
              <a:ext uri="{FF2B5EF4-FFF2-40B4-BE49-F238E27FC236}">
                <a16:creationId xmlns:a16="http://schemas.microsoft.com/office/drawing/2014/main" id="{80A7CAE3-9F7A-A346-8B8E-46A62CB04949}"/>
              </a:ext>
            </a:extLst>
          </p:cNvPr>
          <p:cNvSpPr>
            <a:spLocks noChangeAspect="1"/>
          </p:cNvSpPr>
          <p:nvPr/>
        </p:nvSpPr>
        <p:spPr>
          <a:xfrm>
            <a:off x="8421466" y="2332915"/>
            <a:ext cx="720434" cy="432261"/>
          </a:xfrm>
          <a:custGeom>
            <a:avLst/>
            <a:gdLst>
              <a:gd name="connsiteX0" fmla="*/ 1466850 w 2095500"/>
              <a:gd name="connsiteY0" fmla="*/ 0 h 1257300"/>
              <a:gd name="connsiteX1" fmla="*/ 1706785 w 2095500"/>
              <a:gd name="connsiteY1" fmla="*/ 239941 h 1257300"/>
              <a:gd name="connsiteX2" fmla="*/ 1195496 w 2095500"/>
              <a:gd name="connsiteY2" fmla="*/ 751231 h 1257300"/>
              <a:gd name="connsiteX3" fmla="*/ 776395 w 2095500"/>
              <a:gd name="connsiteY3" fmla="*/ 332130 h 1257300"/>
              <a:gd name="connsiteX4" fmla="*/ 0 w 2095500"/>
              <a:gd name="connsiteY4" fmla="*/ 1109548 h 1257300"/>
              <a:gd name="connsiteX5" fmla="*/ 147752 w 2095500"/>
              <a:gd name="connsiteY5" fmla="*/ 1257300 h 1257300"/>
              <a:gd name="connsiteX6" fmla="*/ 776402 w 2095500"/>
              <a:gd name="connsiteY6" fmla="*/ 628650 h 1257300"/>
              <a:gd name="connsiteX7" fmla="*/ 1195502 w 2095500"/>
              <a:gd name="connsiteY7" fmla="*/ 1047750 h 1257300"/>
              <a:gd name="connsiteX8" fmla="*/ 1855565 w 2095500"/>
              <a:gd name="connsiteY8" fmla="*/ 388709 h 1257300"/>
              <a:gd name="connsiteX9" fmla="*/ 2095500 w 2095500"/>
              <a:gd name="connsiteY9" fmla="*/ 628650 h 1257300"/>
              <a:gd name="connsiteX10" fmla="*/ 2095500 w 2095500"/>
              <a:gd name="connsiteY10" fmla="*/ 0 h 1257300"/>
              <a:gd name="connsiteX11" fmla="*/ 1466850 w 2095500"/>
              <a:gd name="connsiteY11"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0" h="1257300">
                <a:moveTo>
                  <a:pt x="1466850" y="0"/>
                </a:moveTo>
                <a:lnTo>
                  <a:pt x="1706785" y="239941"/>
                </a:lnTo>
                <a:lnTo>
                  <a:pt x="1195496" y="751231"/>
                </a:lnTo>
                <a:lnTo>
                  <a:pt x="776395" y="332130"/>
                </a:lnTo>
                <a:lnTo>
                  <a:pt x="0" y="1109548"/>
                </a:lnTo>
                <a:lnTo>
                  <a:pt x="147752" y="1257300"/>
                </a:lnTo>
                <a:lnTo>
                  <a:pt x="776402" y="628650"/>
                </a:lnTo>
                <a:lnTo>
                  <a:pt x="1195502" y="1047750"/>
                </a:lnTo>
                <a:lnTo>
                  <a:pt x="1855565" y="388709"/>
                </a:lnTo>
                <a:lnTo>
                  <a:pt x="2095500" y="628650"/>
                </a:lnTo>
                <a:lnTo>
                  <a:pt x="2095500" y="0"/>
                </a:lnTo>
                <a:lnTo>
                  <a:pt x="1466850" y="0"/>
                </a:lnTo>
                <a:close/>
              </a:path>
            </a:pathLst>
          </a:custGeom>
          <a:solidFill>
            <a:schemeClr val="bg1">
              <a:lumMod val="65000"/>
            </a:schemeClr>
          </a:solidFill>
          <a:ln w="6350" cap="flat">
            <a:noFill/>
            <a:prstDash val="solid"/>
            <a:miter/>
          </a:ln>
        </p:spPr>
        <p:txBody>
          <a:bodyPr rtlCol="0" anchor="ctr"/>
          <a:lstStyle/>
          <a:p>
            <a:endParaRPr lang="en-US" sz="1600" dirty="0"/>
          </a:p>
        </p:txBody>
      </p:sp>
      <p:grpSp>
        <p:nvGrpSpPr>
          <p:cNvPr id="22" name="Group 21">
            <a:extLst>
              <a:ext uri="{FF2B5EF4-FFF2-40B4-BE49-F238E27FC236}">
                <a16:creationId xmlns:a16="http://schemas.microsoft.com/office/drawing/2014/main" id="{1F3917D9-B358-804A-AD76-A6AE281AC7BA}"/>
              </a:ext>
            </a:extLst>
          </p:cNvPr>
          <p:cNvGrpSpPr/>
          <p:nvPr userDrawn="1"/>
        </p:nvGrpSpPr>
        <p:grpSpPr>
          <a:xfrm>
            <a:off x="3651487" y="4704984"/>
            <a:ext cx="4889026" cy="2012137"/>
            <a:chOff x="1107853" y="4534980"/>
            <a:chExt cx="4889026" cy="2012137"/>
          </a:xfrm>
        </p:grpSpPr>
        <p:pic>
          <p:nvPicPr>
            <p:cNvPr id="24" name="Picture 23">
              <a:extLst>
                <a:ext uri="{FF2B5EF4-FFF2-40B4-BE49-F238E27FC236}">
                  <a16:creationId xmlns:a16="http://schemas.microsoft.com/office/drawing/2014/main" id="{C3E194E0-FBE9-0E43-82FB-60E4249FD6C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837218" y="4541204"/>
              <a:ext cx="1012617" cy="1012617"/>
            </a:xfrm>
            <a:prstGeom prst="rect">
              <a:avLst/>
            </a:prstGeom>
          </p:spPr>
        </p:pic>
        <p:pic>
          <p:nvPicPr>
            <p:cNvPr id="25" name="Picture 24">
              <a:extLst>
                <a:ext uri="{FF2B5EF4-FFF2-40B4-BE49-F238E27FC236}">
                  <a16:creationId xmlns:a16="http://schemas.microsoft.com/office/drawing/2014/main" id="{E69CC5D6-103E-7746-AC67-16399D53831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07853" y="5386534"/>
              <a:ext cx="1012617" cy="1012617"/>
            </a:xfrm>
            <a:prstGeom prst="rect">
              <a:avLst/>
            </a:prstGeom>
          </p:spPr>
        </p:pic>
        <p:pic>
          <p:nvPicPr>
            <p:cNvPr id="26" name="Picture 25">
              <a:extLst>
                <a:ext uri="{FF2B5EF4-FFF2-40B4-BE49-F238E27FC236}">
                  <a16:creationId xmlns:a16="http://schemas.microsoft.com/office/drawing/2014/main" id="{ABADD6FF-4220-584D-B9EE-72490AECB42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498642" y="4535021"/>
              <a:ext cx="1012617" cy="1012617"/>
            </a:xfrm>
            <a:prstGeom prst="rect">
              <a:avLst/>
            </a:prstGeom>
          </p:spPr>
        </p:pic>
        <p:pic>
          <p:nvPicPr>
            <p:cNvPr id="28" name="Graphic 27">
              <a:extLst>
                <a:ext uri="{FF2B5EF4-FFF2-40B4-BE49-F238E27FC236}">
                  <a16:creationId xmlns:a16="http://schemas.microsoft.com/office/drawing/2014/main" id="{B90FD8B9-F36A-0443-9FEA-BB54582705FB}"/>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46429" y="5386533"/>
              <a:ext cx="1012617" cy="1012617"/>
            </a:xfrm>
            <a:prstGeom prst="rect">
              <a:avLst/>
            </a:prstGeom>
          </p:spPr>
        </p:pic>
        <p:pic>
          <p:nvPicPr>
            <p:cNvPr id="31" name="Picture 30">
              <a:extLst>
                <a:ext uri="{FF2B5EF4-FFF2-40B4-BE49-F238E27FC236}">
                  <a16:creationId xmlns:a16="http://schemas.microsoft.com/office/drawing/2014/main" id="{B350245C-1692-CA4C-BB1D-028CC82CF438}"/>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482193" y="4696043"/>
              <a:ext cx="690490" cy="690490"/>
            </a:xfrm>
            <a:prstGeom prst="rect">
              <a:avLst/>
            </a:prstGeom>
          </p:spPr>
        </p:pic>
        <p:pic>
          <p:nvPicPr>
            <p:cNvPr id="32" name="Picture 31">
              <a:extLst>
                <a:ext uri="{FF2B5EF4-FFF2-40B4-BE49-F238E27FC236}">
                  <a16:creationId xmlns:a16="http://schemas.microsoft.com/office/drawing/2014/main" id="{4A063D75-0775-FF47-ADA0-9E7A4DE1482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693572" y="5484921"/>
              <a:ext cx="815762" cy="815762"/>
            </a:xfrm>
            <a:prstGeom prst="rect">
              <a:avLst/>
            </a:prstGeom>
          </p:spPr>
        </p:pic>
        <p:pic>
          <p:nvPicPr>
            <p:cNvPr id="34" name="Picture 33">
              <a:extLst>
                <a:ext uri="{FF2B5EF4-FFF2-40B4-BE49-F238E27FC236}">
                  <a16:creationId xmlns:a16="http://schemas.microsoft.com/office/drawing/2014/main" id="{48488CD6-D1EC-BB48-9370-20D82B1426CE}"/>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1107853" y="4534980"/>
              <a:ext cx="1012617" cy="1012617"/>
            </a:xfrm>
            <a:prstGeom prst="rect">
              <a:avLst/>
            </a:prstGeom>
          </p:spPr>
        </p:pic>
        <p:pic>
          <p:nvPicPr>
            <p:cNvPr id="35" name="Kuva 32">
              <a:extLst>
                <a:ext uri="{FF2B5EF4-FFF2-40B4-BE49-F238E27FC236}">
                  <a16:creationId xmlns:a16="http://schemas.microsoft.com/office/drawing/2014/main" id="{BC805F32-8310-1240-9814-3F4B0062863F}"/>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4688248" y="5238486"/>
              <a:ext cx="1308631" cy="1308631"/>
            </a:xfrm>
            <a:prstGeom prst="rect">
              <a:avLst/>
            </a:prstGeom>
          </p:spPr>
        </p:pic>
      </p:grpSp>
      <p:sp>
        <p:nvSpPr>
          <p:cNvPr id="37" name="Text Placeholder 5">
            <a:extLst>
              <a:ext uri="{FF2B5EF4-FFF2-40B4-BE49-F238E27FC236}">
                <a16:creationId xmlns:a16="http://schemas.microsoft.com/office/drawing/2014/main" id="{52FAEAE9-B43A-4952-A826-1F960CB64BFF}"/>
              </a:ext>
            </a:extLst>
          </p:cNvPr>
          <p:cNvSpPr>
            <a:spLocks noGrp="1"/>
          </p:cNvSpPr>
          <p:nvPr>
            <p:ph type="body" sz="quarter" idx="14" hasCustomPrompt="1"/>
          </p:nvPr>
        </p:nvSpPr>
        <p:spPr>
          <a:xfrm>
            <a:off x="3359696" y="188641"/>
            <a:ext cx="5472608" cy="1325561"/>
          </a:xfrm>
          <a:prstGeom prst="rect">
            <a:avLst/>
          </a:prstGeom>
        </p:spPr>
        <p:txBody>
          <a:bodyPr anchor="ctr">
            <a:noAutofit/>
          </a:bodyPr>
          <a:lstStyle>
            <a:lvl1pPr marL="0" indent="0" algn="ctr">
              <a:buNone/>
              <a:defRPr sz="3200" b="1" cap="none" spc="0">
                <a:ln w="0"/>
                <a:solidFill>
                  <a:schemeClr val="tx1"/>
                </a:solidFill>
                <a:effectLst/>
              </a:defRPr>
            </a:lvl1pPr>
          </a:lstStyle>
          <a:p>
            <a:pPr lvl="0"/>
            <a:r>
              <a:rPr lang="fi-FI" dirty="0"/>
              <a:t>Viima as a Company</a:t>
            </a:r>
          </a:p>
        </p:txBody>
      </p:sp>
    </p:spTree>
    <p:extLst>
      <p:ext uri="{BB962C8B-B14F-4D97-AF65-F5344CB8AC3E}">
        <p14:creationId xmlns:p14="http://schemas.microsoft.com/office/powerpoint/2010/main" val="175856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7D436D-D8D0-C847-8DD7-A78F98B0C365}"/>
              </a:ext>
            </a:extLst>
          </p:cNvPr>
          <p:cNvSpPr>
            <a:spLocks noGrp="1"/>
          </p:cNvSpPr>
          <p:nvPr>
            <p:ph idx="1"/>
          </p:nvPr>
        </p:nvSpPr>
        <p:spPr>
          <a:xfrm>
            <a:off x="551384" y="1825625"/>
            <a:ext cx="10943610" cy="4348375"/>
          </a:xfrm>
          <a:prstGeom prst="rect">
            <a:avLst/>
          </a:prstGeo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4" name="Graphic 3">
            <a:extLst>
              <a:ext uri="{FF2B5EF4-FFF2-40B4-BE49-F238E27FC236}">
                <a16:creationId xmlns:a16="http://schemas.microsoft.com/office/drawing/2014/main" id="{8BDFB39F-93E7-F04E-8B9D-F9993C6D7A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pic>
        <p:nvPicPr>
          <p:cNvPr id="5" name="Graphic 4">
            <a:extLst>
              <a:ext uri="{FF2B5EF4-FFF2-40B4-BE49-F238E27FC236}">
                <a16:creationId xmlns:a16="http://schemas.microsoft.com/office/drawing/2014/main" id="{0658B0BD-3465-934E-8595-599669367A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
        <p:nvSpPr>
          <p:cNvPr id="8" name="Title 1">
            <a:extLst>
              <a:ext uri="{FF2B5EF4-FFF2-40B4-BE49-F238E27FC236}">
                <a16:creationId xmlns:a16="http://schemas.microsoft.com/office/drawing/2014/main" id="{21A9E6DB-8767-400F-81AB-223E3730BCE4}"/>
              </a:ext>
            </a:extLst>
          </p:cNvPr>
          <p:cNvSpPr>
            <a:spLocks noGrp="1"/>
          </p:cNvSpPr>
          <p:nvPr>
            <p:ph type="title" hasCustomPrompt="1"/>
          </p:nvPr>
        </p:nvSpPr>
        <p:spPr>
          <a:xfrm>
            <a:off x="551384" y="188640"/>
            <a:ext cx="11089232" cy="1327735"/>
          </a:xfrm>
          <a:prstGeom prst="rect">
            <a:avLst/>
          </a:prstGeom>
        </p:spPr>
        <p:txBody>
          <a:bodyPr anchor="ctr">
            <a:normAutofit/>
          </a:bodyPr>
          <a:lstStyle>
            <a:lvl1pPr algn="l">
              <a:defRPr sz="3200" b="1"/>
            </a:lvl1pPr>
          </a:lstStyle>
          <a:p>
            <a:r>
              <a:rPr lang="en-US" dirty="0"/>
              <a:t>Let’s make more innovation happen</a:t>
            </a:r>
            <a:endParaRPr lang="fi-FI" dirty="0"/>
          </a:p>
        </p:txBody>
      </p:sp>
    </p:spTree>
    <p:extLst>
      <p:ext uri="{BB962C8B-B14F-4D97-AF65-F5344CB8AC3E}">
        <p14:creationId xmlns:p14="http://schemas.microsoft.com/office/powerpoint/2010/main" val="3623699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98699A-C1CD-4A2F-8B79-4A7F82CCA55C}"/>
              </a:ext>
            </a:extLst>
          </p:cNvPr>
          <p:cNvSpPr>
            <a:spLocks noGrp="1"/>
          </p:cNvSpPr>
          <p:nvPr>
            <p:ph type="title" hasCustomPrompt="1"/>
          </p:nvPr>
        </p:nvSpPr>
        <p:spPr>
          <a:xfrm>
            <a:off x="551384" y="188640"/>
            <a:ext cx="11089232" cy="1327735"/>
          </a:xfrm>
          <a:prstGeom prst="rect">
            <a:avLst/>
          </a:prstGeom>
        </p:spPr>
        <p:txBody>
          <a:bodyPr anchor="ctr">
            <a:normAutofit/>
          </a:bodyPr>
          <a:lstStyle>
            <a:lvl1pPr algn="l">
              <a:defRPr sz="3200" b="1"/>
            </a:lvl1pPr>
          </a:lstStyle>
          <a:p>
            <a:r>
              <a:rPr lang="en-US" dirty="0"/>
              <a:t>Let’s make more innovation happen</a:t>
            </a:r>
            <a:endParaRPr lang="fi-FI" dirty="0"/>
          </a:p>
        </p:txBody>
      </p:sp>
    </p:spTree>
    <p:extLst>
      <p:ext uri="{BB962C8B-B14F-4D97-AF65-F5344CB8AC3E}">
        <p14:creationId xmlns:p14="http://schemas.microsoft.com/office/powerpoint/2010/main" val="1379801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er Testimonial">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EA69E2-2959-2F47-8B95-A880C35BDAAF}"/>
              </a:ext>
            </a:extLst>
          </p:cNvPr>
          <p:cNvSpPr/>
          <p:nvPr/>
        </p:nvSpPr>
        <p:spPr>
          <a:xfrm>
            <a:off x="7608168" y="0"/>
            <a:ext cx="458383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9CB9405-3F88-024A-9322-40B90F4AE98E}"/>
              </a:ext>
            </a:extLst>
          </p:cNvPr>
          <p:cNvSpPr>
            <a:spLocks noGrp="1"/>
          </p:cNvSpPr>
          <p:nvPr>
            <p:ph sz="quarter" idx="10" hasCustomPrompt="1"/>
          </p:nvPr>
        </p:nvSpPr>
        <p:spPr>
          <a:xfrm>
            <a:off x="767408" y="3555089"/>
            <a:ext cx="5472608" cy="2411399"/>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400" b="0" i="0" u="none" strike="noStrike" smtClean="0">
                <a:effectLst/>
              </a:defRPr>
            </a:lvl1pPr>
          </a:lstStyle>
          <a:p>
            <a:pPr rtl="0"/>
            <a:r>
              <a:rPr lang="en" b="0" dirty="0">
                <a:effectLst/>
              </a:rPr>
              <a:t>We've harnessed our entire customer service workforce to collaboratively and transparently refine ideas that originate from our customer needs. Viima is a very engaging, intuitive, and – above all – a fun tool to use!</a:t>
            </a:r>
          </a:p>
          <a:p>
            <a:pPr rtl="0"/>
            <a:br>
              <a:rPr lang="en" b="0" dirty="0">
                <a:effectLst/>
              </a:rPr>
            </a:br>
            <a:r>
              <a:rPr lang="en" b="0" dirty="0">
                <a:effectLst/>
              </a:rPr>
              <a:t>Both the initial rollout and later expansion to other Nordic countries have gone very smoothly. The collaboration with Viima has also been exemplary in every way and the service has adapted to our needs very flexibly.</a:t>
            </a:r>
          </a:p>
        </p:txBody>
      </p:sp>
      <p:sp>
        <p:nvSpPr>
          <p:cNvPr id="12" name="Text Placeholder 11">
            <a:extLst>
              <a:ext uri="{FF2B5EF4-FFF2-40B4-BE49-F238E27FC236}">
                <a16:creationId xmlns:a16="http://schemas.microsoft.com/office/drawing/2014/main" id="{34C5E761-91B2-5247-9B27-43A13640D81A}"/>
              </a:ext>
            </a:extLst>
          </p:cNvPr>
          <p:cNvSpPr>
            <a:spLocks noGrp="1"/>
          </p:cNvSpPr>
          <p:nvPr>
            <p:ph type="body" sz="quarter" idx="12" hasCustomPrompt="1"/>
          </p:nvPr>
        </p:nvSpPr>
        <p:spPr>
          <a:xfrm>
            <a:off x="3143672" y="1017674"/>
            <a:ext cx="3153704" cy="215429"/>
          </a:xfrm>
          <a:prstGeom prst="rect">
            <a:avLst/>
          </a:prstGeom>
        </p:spPr>
        <p:txBody>
          <a:bodyPr anchor="ctr">
            <a:noAutofit/>
          </a:bodyPr>
          <a:lstStyle>
            <a:lvl1pPr marL="0" indent="0">
              <a:buNone/>
              <a:defRPr sz="1500" b="1">
                <a:solidFill>
                  <a:schemeClr val="accent1"/>
                </a:solidFill>
              </a:defRPr>
            </a:lvl1pPr>
          </a:lstStyle>
          <a:p>
            <a:pPr lvl="0"/>
            <a:r>
              <a:rPr lang="en-US" dirty="0" err="1"/>
              <a:t>Katri</a:t>
            </a:r>
            <a:r>
              <a:rPr lang="en-US" dirty="0"/>
              <a:t> Kennedy,</a:t>
            </a:r>
          </a:p>
        </p:txBody>
      </p:sp>
      <p:sp>
        <p:nvSpPr>
          <p:cNvPr id="13" name="Text Placeholder 11">
            <a:extLst>
              <a:ext uri="{FF2B5EF4-FFF2-40B4-BE49-F238E27FC236}">
                <a16:creationId xmlns:a16="http://schemas.microsoft.com/office/drawing/2014/main" id="{BC8E2D92-ACEA-8642-BF07-0AA011FFF930}"/>
              </a:ext>
            </a:extLst>
          </p:cNvPr>
          <p:cNvSpPr>
            <a:spLocks noGrp="1"/>
          </p:cNvSpPr>
          <p:nvPr>
            <p:ph type="body" sz="quarter" idx="13" hasCustomPrompt="1"/>
          </p:nvPr>
        </p:nvSpPr>
        <p:spPr>
          <a:xfrm>
            <a:off x="3143673" y="1233103"/>
            <a:ext cx="3153704" cy="539713"/>
          </a:xfrm>
          <a:prstGeom prst="rect">
            <a:avLst/>
          </a:prstGeom>
        </p:spPr>
        <p:txBody>
          <a:bodyPr anchor="ctr">
            <a:noAutofit/>
          </a:bodyPr>
          <a:lstStyle>
            <a:lvl1pPr marL="0" indent="0">
              <a:buNone/>
              <a:defRPr sz="1500" b="0">
                <a:solidFill>
                  <a:schemeClr val="accent1"/>
                </a:solidFill>
              </a:defRPr>
            </a:lvl1pPr>
          </a:lstStyle>
          <a:p>
            <a:pPr lvl="0"/>
            <a:r>
              <a:rPr lang="en-US" dirty="0"/>
              <a:t>Head of Business Development</a:t>
            </a:r>
            <a:br>
              <a:rPr lang="en-US" dirty="0"/>
            </a:br>
            <a:r>
              <a:rPr lang="en-US" dirty="0"/>
              <a:t>IF P&amp;C Insurance</a:t>
            </a:r>
          </a:p>
        </p:txBody>
      </p:sp>
      <p:sp>
        <p:nvSpPr>
          <p:cNvPr id="14" name="TextBox 13">
            <a:extLst>
              <a:ext uri="{FF2B5EF4-FFF2-40B4-BE49-F238E27FC236}">
                <a16:creationId xmlns:a16="http://schemas.microsoft.com/office/drawing/2014/main" id="{F51A14C5-9A55-7546-A643-812898A6932B}"/>
              </a:ext>
            </a:extLst>
          </p:cNvPr>
          <p:cNvSpPr txBox="1"/>
          <p:nvPr/>
        </p:nvSpPr>
        <p:spPr>
          <a:xfrm>
            <a:off x="767408" y="2733888"/>
            <a:ext cx="720080" cy="1631216"/>
          </a:xfrm>
          <a:prstGeom prst="rect">
            <a:avLst/>
          </a:prstGeom>
          <a:noFill/>
        </p:spPr>
        <p:txBody>
          <a:bodyPr wrap="square" rtlCol="0" anchor="ctr">
            <a:spAutoFit/>
          </a:bodyPr>
          <a:lstStyle/>
          <a:p>
            <a:pPr algn="ctr"/>
            <a:r>
              <a:rPr lang="en-US" sz="10000" dirty="0">
                <a:solidFill>
                  <a:schemeClr val="accent1"/>
                </a:solidFill>
                <a:latin typeface="Noto Sans" panose="020B0502040504020204" pitchFamily="34" charset="0"/>
                <a:ea typeface="Noto Sans" panose="020B0502040504020204" pitchFamily="34" charset="0"/>
                <a:cs typeface="Noto Sans" panose="020B0502040504020204" pitchFamily="34" charset="0"/>
              </a:rPr>
              <a:t>”</a:t>
            </a:r>
          </a:p>
        </p:txBody>
      </p:sp>
      <p:sp>
        <p:nvSpPr>
          <p:cNvPr id="21" name="Picture Placeholder 20">
            <a:extLst>
              <a:ext uri="{FF2B5EF4-FFF2-40B4-BE49-F238E27FC236}">
                <a16:creationId xmlns:a16="http://schemas.microsoft.com/office/drawing/2014/main" id="{5E5D4B59-93B0-414C-A325-51AD7D313391}"/>
              </a:ext>
            </a:extLst>
          </p:cNvPr>
          <p:cNvSpPr>
            <a:spLocks noGrp="1" noChangeAspect="1"/>
          </p:cNvSpPr>
          <p:nvPr>
            <p:ph type="pic" sz="quarter" idx="14" hasCustomPrompt="1"/>
          </p:nvPr>
        </p:nvSpPr>
        <p:spPr>
          <a:xfrm>
            <a:off x="767407" y="620688"/>
            <a:ext cx="2160000" cy="2160000"/>
          </a:xfrm>
          <a:prstGeom prst="ellipse">
            <a:avLst/>
          </a:prstGeom>
          <a:noFill/>
        </p:spPr>
        <p:txBody>
          <a:bodyPr anchor="ctr">
            <a:normAutofit/>
          </a:bodyPr>
          <a:lstStyle>
            <a:lvl1pPr marL="0" indent="0" algn="ctr">
              <a:buNone/>
              <a:defRPr sz="1400"/>
            </a:lvl1pPr>
          </a:lstStyle>
          <a:p>
            <a:r>
              <a:rPr lang="en-US" dirty="0"/>
              <a:t>Insert</a:t>
            </a:r>
            <a:br>
              <a:rPr lang="en-US" dirty="0"/>
            </a:br>
            <a:r>
              <a:rPr lang="en-US" dirty="0"/>
              <a:t>reference</a:t>
            </a:r>
            <a:br>
              <a:rPr lang="en-US" dirty="0"/>
            </a:br>
            <a:r>
              <a:rPr lang="en-US" dirty="0"/>
              <a:t>image</a:t>
            </a:r>
            <a:br>
              <a:rPr lang="en-US" dirty="0"/>
            </a:br>
            <a:r>
              <a:rPr lang="en-US" dirty="0"/>
              <a:t>here</a:t>
            </a:r>
          </a:p>
        </p:txBody>
      </p:sp>
      <p:sp>
        <p:nvSpPr>
          <p:cNvPr id="26" name="Picture Placeholder 20">
            <a:extLst>
              <a:ext uri="{FF2B5EF4-FFF2-40B4-BE49-F238E27FC236}">
                <a16:creationId xmlns:a16="http://schemas.microsoft.com/office/drawing/2014/main" id="{6B65C2BD-2F91-5646-BAC6-B86A0CEF6C74}"/>
              </a:ext>
            </a:extLst>
          </p:cNvPr>
          <p:cNvSpPr>
            <a:spLocks noGrp="1" noChangeAspect="1"/>
          </p:cNvSpPr>
          <p:nvPr>
            <p:ph type="pic" sz="quarter" idx="15" hasCustomPrompt="1"/>
          </p:nvPr>
        </p:nvSpPr>
        <p:spPr>
          <a:xfrm>
            <a:off x="2063552" y="1934942"/>
            <a:ext cx="1296000" cy="1296000"/>
          </a:xfrm>
          <a:prstGeom prst="ellipse">
            <a:avLst/>
          </a:prstGeom>
          <a:noFill/>
        </p:spPr>
        <p:txBody>
          <a:bodyPr anchor="ctr">
            <a:normAutofit/>
          </a:bodyPr>
          <a:lstStyle>
            <a:lvl1pPr marL="0" indent="0" algn="ctr">
              <a:buNone/>
              <a:defRPr sz="1400"/>
            </a:lvl1pPr>
          </a:lstStyle>
          <a:p>
            <a:r>
              <a:rPr lang="en-US" dirty="0"/>
              <a:t>Insert logo here</a:t>
            </a:r>
          </a:p>
        </p:txBody>
      </p:sp>
      <p:grpSp>
        <p:nvGrpSpPr>
          <p:cNvPr id="45" name="Group 44">
            <a:extLst>
              <a:ext uri="{FF2B5EF4-FFF2-40B4-BE49-F238E27FC236}">
                <a16:creationId xmlns:a16="http://schemas.microsoft.com/office/drawing/2014/main" id="{425B0925-F80B-0843-888B-4C2E538A54E2}"/>
              </a:ext>
            </a:extLst>
          </p:cNvPr>
          <p:cNvGrpSpPr/>
          <p:nvPr/>
        </p:nvGrpSpPr>
        <p:grpSpPr>
          <a:xfrm>
            <a:off x="8497513" y="459175"/>
            <a:ext cx="2904695" cy="5507314"/>
            <a:chOff x="8603114" y="657870"/>
            <a:chExt cx="2904695" cy="5507314"/>
          </a:xfrm>
        </p:grpSpPr>
        <p:pic>
          <p:nvPicPr>
            <p:cNvPr id="28" name="Graphic 27">
              <a:extLst>
                <a:ext uri="{FF2B5EF4-FFF2-40B4-BE49-F238E27FC236}">
                  <a16:creationId xmlns:a16="http://schemas.microsoft.com/office/drawing/2014/main" id="{8DF02FBC-22E2-F140-92B8-9303D893DE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46434" y="657870"/>
              <a:ext cx="1080000" cy="1080000"/>
            </a:xfrm>
            <a:prstGeom prst="rect">
              <a:avLst/>
            </a:prstGeom>
          </p:spPr>
        </p:pic>
        <p:pic>
          <p:nvPicPr>
            <p:cNvPr id="30" name="Picture 29" descr="A close up of a logo&#10;&#10;Description automatically generated">
              <a:extLst>
                <a:ext uri="{FF2B5EF4-FFF2-40B4-BE49-F238E27FC236}">
                  <a16:creationId xmlns:a16="http://schemas.microsoft.com/office/drawing/2014/main" id="{1EA625C7-2F95-BB4C-8208-F8F2B1CFA2E2}"/>
                </a:ext>
              </a:extLst>
            </p:cNvPr>
            <p:cNvPicPr>
              <a:picLocks noChangeAspect="1"/>
            </p:cNvPicPr>
            <p:nvPr/>
          </p:nvPicPr>
          <p:blipFill>
            <a:blip r:embed="rId4"/>
            <a:stretch>
              <a:fillRect/>
            </a:stretch>
          </p:blipFill>
          <p:spPr>
            <a:xfrm>
              <a:off x="10419217" y="657870"/>
              <a:ext cx="1080000" cy="1080000"/>
            </a:xfrm>
            <a:prstGeom prst="rect">
              <a:avLst/>
            </a:prstGeom>
          </p:spPr>
        </p:pic>
        <p:pic>
          <p:nvPicPr>
            <p:cNvPr id="32" name="Picture 31" descr="A close up of a logo&#10;&#10;Description automatically generated">
              <a:extLst>
                <a:ext uri="{FF2B5EF4-FFF2-40B4-BE49-F238E27FC236}">
                  <a16:creationId xmlns:a16="http://schemas.microsoft.com/office/drawing/2014/main" id="{99C1181E-BE9B-C943-8DB9-CDA0F89698DD}"/>
                </a:ext>
              </a:extLst>
            </p:cNvPr>
            <p:cNvPicPr>
              <a:picLocks noChangeAspect="1"/>
            </p:cNvPicPr>
            <p:nvPr/>
          </p:nvPicPr>
          <p:blipFill>
            <a:blip r:embed="rId5"/>
            <a:stretch>
              <a:fillRect/>
            </a:stretch>
          </p:blipFill>
          <p:spPr>
            <a:xfrm>
              <a:off x="10427809" y="5085184"/>
              <a:ext cx="1080000" cy="1080000"/>
            </a:xfrm>
            <a:prstGeom prst="rect">
              <a:avLst/>
            </a:prstGeom>
          </p:spPr>
        </p:pic>
        <p:pic>
          <p:nvPicPr>
            <p:cNvPr id="34" name="Picture 33" descr="A picture containing black, indoor&#10;&#10;Description automatically generated">
              <a:extLst>
                <a:ext uri="{FF2B5EF4-FFF2-40B4-BE49-F238E27FC236}">
                  <a16:creationId xmlns:a16="http://schemas.microsoft.com/office/drawing/2014/main" id="{AFB28499-8543-7B48-A467-246830B6838A}"/>
                </a:ext>
              </a:extLst>
            </p:cNvPr>
            <p:cNvPicPr>
              <a:picLocks noChangeAspect="1"/>
            </p:cNvPicPr>
            <p:nvPr/>
          </p:nvPicPr>
          <p:blipFill>
            <a:blip r:embed="rId6"/>
            <a:stretch>
              <a:fillRect/>
            </a:stretch>
          </p:blipFill>
          <p:spPr>
            <a:xfrm>
              <a:off x="8646434" y="2156691"/>
              <a:ext cx="1080000" cy="1080000"/>
            </a:xfrm>
            <a:prstGeom prst="rect">
              <a:avLst/>
            </a:prstGeom>
          </p:spPr>
        </p:pic>
        <p:pic>
          <p:nvPicPr>
            <p:cNvPr id="36" name="Picture 35" descr="A close up of a logo&#10;&#10;Description automatically generated">
              <a:extLst>
                <a:ext uri="{FF2B5EF4-FFF2-40B4-BE49-F238E27FC236}">
                  <a16:creationId xmlns:a16="http://schemas.microsoft.com/office/drawing/2014/main" id="{003E01A0-D0F5-2549-8A3D-1B9C587F4A35}"/>
                </a:ext>
              </a:extLst>
            </p:cNvPr>
            <p:cNvPicPr>
              <a:picLocks noChangeAspect="1"/>
            </p:cNvPicPr>
            <p:nvPr/>
          </p:nvPicPr>
          <p:blipFill>
            <a:blip r:embed="rId7"/>
            <a:stretch>
              <a:fillRect/>
            </a:stretch>
          </p:blipFill>
          <p:spPr>
            <a:xfrm>
              <a:off x="8655141" y="3655511"/>
              <a:ext cx="1080000" cy="1080000"/>
            </a:xfrm>
            <a:prstGeom prst="rect">
              <a:avLst/>
            </a:prstGeom>
          </p:spPr>
        </p:pic>
        <p:pic>
          <p:nvPicPr>
            <p:cNvPr id="38" name="Picture 37">
              <a:extLst>
                <a:ext uri="{FF2B5EF4-FFF2-40B4-BE49-F238E27FC236}">
                  <a16:creationId xmlns:a16="http://schemas.microsoft.com/office/drawing/2014/main" id="{0228239D-F10D-7840-9E1F-7216E471E447}"/>
                </a:ext>
              </a:extLst>
            </p:cNvPr>
            <p:cNvPicPr>
              <a:picLocks noChangeAspect="1"/>
            </p:cNvPicPr>
            <p:nvPr/>
          </p:nvPicPr>
          <p:blipFill>
            <a:blip r:embed="rId8"/>
            <a:stretch>
              <a:fillRect/>
            </a:stretch>
          </p:blipFill>
          <p:spPr>
            <a:xfrm>
              <a:off x="10419217" y="3586363"/>
              <a:ext cx="1080000" cy="1080000"/>
            </a:xfrm>
            <a:prstGeom prst="rect">
              <a:avLst/>
            </a:prstGeom>
          </p:spPr>
        </p:pic>
        <p:pic>
          <p:nvPicPr>
            <p:cNvPr id="40" name="Picture 39">
              <a:extLst>
                <a:ext uri="{FF2B5EF4-FFF2-40B4-BE49-F238E27FC236}">
                  <a16:creationId xmlns:a16="http://schemas.microsoft.com/office/drawing/2014/main" id="{922EDC30-0E50-6F4F-8C95-24757A03B98A}"/>
                </a:ext>
              </a:extLst>
            </p:cNvPr>
            <p:cNvPicPr>
              <a:picLocks noChangeAspect="1"/>
            </p:cNvPicPr>
            <p:nvPr/>
          </p:nvPicPr>
          <p:blipFill>
            <a:blip r:embed="rId9"/>
            <a:stretch>
              <a:fillRect/>
            </a:stretch>
          </p:blipFill>
          <p:spPr>
            <a:xfrm>
              <a:off x="10419217" y="2156691"/>
              <a:ext cx="1080000" cy="1080000"/>
            </a:xfrm>
            <a:prstGeom prst="rect">
              <a:avLst/>
            </a:prstGeom>
          </p:spPr>
        </p:pic>
        <p:pic>
          <p:nvPicPr>
            <p:cNvPr id="44" name="Picture 43">
              <a:extLst>
                <a:ext uri="{FF2B5EF4-FFF2-40B4-BE49-F238E27FC236}">
                  <a16:creationId xmlns:a16="http://schemas.microsoft.com/office/drawing/2014/main" id="{2D0CBD5C-9435-CD4C-AF24-E4D4AD74A965}"/>
                </a:ext>
              </a:extLst>
            </p:cNvPr>
            <p:cNvPicPr>
              <a:picLocks noChangeAspect="1"/>
            </p:cNvPicPr>
            <p:nvPr/>
          </p:nvPicPr>
          <p:blipFill>
            <a:blip r:embed="rId10"/>
            <a:stretch>
              <a:fillRect/>
            </a:stretch>
          </p:blipFill>
          <p:spPr>
            <a:xfrm>
              <a:off x="8603114" y="5085184"/>
              <a:ext cx="1080000" cy="1080000"/>
            </a:xfrm>
            <a:prstGeom prst="rect">
              <a:avLst/>
            </a:prstGeom>
          </p:spPr>
        </p:pic>
      </p:grpSp>
      <p:sp>
        <p:nvSpPr>
          <p:cNvPr id="18" name="Rectangle 17">
            <a:extLst>
              <a:ext uri="{FF2B5EF4-FFF2-40B4-BE49-F238E27FC236}">
                <a16:creationId xmlns:a16="http://schemas.microsoft.com/office/drawing/2014/main" id="{92AA2DD3-27EC-A841-AB1F-A0EBB1D5FEC8}"/>
              </a:ext>
            </a:extLst>
          </p:cNvPr>
          <p:cNvSpPr/>
          <p:nvPr userDrawn="1"/>
        </p:nvSpPr>
        <p:spPr>
          <a:xfrm>
            <a:off x="7608168" y="0"/>
            <a:ext cx="458383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27E56DC-0CCB-8B47-A511-294104B4614D}"/>
              </a:ext>
            </a:extLst>
          </p:cNvPr>
          <p:cNvSpPr txBox="1"/>
          <p:nvPr userDrawn="1"/>
        </p:nvSpPr>
        <p:spPr>
          <a:xfrm>
            <a:off x="767408" y="2733888"/>
            <a:ext cx="720080" cy="1631216"/>
          </a:xfrm>
          <a:prstGeom prst="rect">
            <a:avLst/>
          </a:prstGeom>
          <a:noFill/>
        </p:spPr>
        <p:txBody>
          <a:bodyPr wrap="square" rtlCol="0" anchor="ctr">
            <a:spAutoFit/>
          </a:bodyPr>
          <a:lstStyle/>
          <a:p>
            <a:pPr algn="ctr"/>
            <a:r>
              <a:rPr lang="en-US" sz="10000" dirty="0">
                <a:solidFill>
                  <a:schemeClr val="accent1"/>
                </a:solidFill>
                <a:latin typeface="Noto Sans" panose="020B0502040504020204" pitchFamily="34" charset="0"/>
                <a:ea typeface="Noto Sans" panose="020B0502040504020204" pitchFamily="34" charset="0"/>
                <a:cs typeface="Noto Sans" panose="020B0502040504020204" pitchFamily="34" charset="0"/>
              </a:rPr>
              <a:t>”</a:t>
            </a:r>
          </a:p>
        </p:txBody>
      </p:sp>
      <p:grpSp>
        <p:nvGrpSpPr>
          <p:cNvPr id="20" name="Group 19">
            <a:extLst>
              <a:ext uri="{FF2B5EF4-FFF2-40B4-BE49-F238E27FC236}">
                <a16:creationId xmlns:a16="http://schemas.microsoft.com/office/drawing/2014/main" id="{2BB2F73F-D39B-4943-91C3-0EDB31E31924}"/>
              </a:ext>
            </a:extLst>
          </p:cNvPr>
          <p:cNvGrpSpPr/>
          <p:nvPr userDrawn="1"/>
        </p:nvGrpSpPr>
        <p:grpSpPr>
          <a:xfrm>
            <a:off x="8497513" y="459175"/>
            <a:ext cx="2904695" cy="5507314"/>
            <a:chOff x="8603114" y="657870"/>
            <a:chExt cx="2904695" cy="5507314"/>
          </a:xfrm>
        </p:grpSpPr>
        <p:pic>
          <p:nvPicPr>
            <p:cNvPr id="22" name="Graphic 21">
              <a:extLst>
                <a:ext uri="{FF2B5EF4-FFF2-40B4-BE49-F238E27FC236}">
                  <a16:creationId xmlns:a16="http://schemas.microsoft.com/office/drawing/2014/main" id="{88697202-935E-F948-8E39-CD191614E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46434" y="657870"/>
              <a:ext cx="1080000" cy="1080000"/>
            </a:xfrm>
            <a:prstGeom prst="rect">
              <a:avLst/>
            </a:prstGeom>
          </p:spPr>
        </p:pic>
        <p:pic>
          <p:nvPicPr>
            <p:cNvPr id="23" name="Picture 22" descr="A close up of a logo&#10;&#10;Description automatically generated">
              <a:extLst>
                <a:ext uri="{FF2B5EF4-FFF2-40B4-BE49-F238E27FC236}">
                  <a16:creationId xmlns:a16="http://schemas.microsoft.com/office/drawing/2014/main" id="{1144DEB6-F98E-7A40-B451-7E3BA93E81E4}"/>
                </a:ext>
              </a:extLst>
            </p:cNvPr>
            <p:cNvPicPr>
              <a:picLocks noChangeAspect="1"/>
            </p:cNvPicPr>
            <p:nvPr userDrawn="1"/>
          </p:nvPicPr>
          <p:blipFill>
            <a:blip r:embed="rId4"/>
            <a:stretch>
              <a:fillRect/>
            </a:stretch>
          </p:blipFill>
          <p:spPr>
            <a:xfrm>
              <a:off x="10419217" y="657870"/>
              <a:ext cx="1080000" cy="1080000"/>
            </a:xfrm>
            <a:prstGeom prst="rect">
              <a:avLst/>
            </a:prstGeom>
          </p:spPr>
        </p:pic>
        <p:pic>
          <p:nvPicPr>
            <p:cNvPr id="24" name="Picture 23" descr="A close up of a logo&#10;&#10;Description automatically generated">
              <a:extLst>
                <a:ext uri="{FF2B5EF4-FFF2-40B4-BE49-F238E27FC236}">
                  <a16:creationId xmlns:a16="http://schemas.microsoft.com/office/drawing/2014/main" id="{B5E64B5C-D50C-EC40-A9AC-2E8271B1717B}"/>
                </a:ext>
              </a:extLst>
            </p:cNvPr>
            <p:cNvPicPr>
              <a:picLocks noChangeAspect="1"/>
            </p:cNvPicPr>
            <p:nvPr userDrawn="1"/>
          </p:nvPicPr>
          <p:blipFill>
            <a:blip r:embed="rId5"/>
            <a:stretch>
              <a:fillRect/>
            </a:stretch>
          </p:blipFill>
          <p:spPr>
            <a:xfrm>
              <a:off x="10427809" y="5085184"/>
              <a:ext cx="1080000" cy="1080000"/>
            </a:xfrm>
            <a:prstGeom prst="rect">
              <a:avLst/>
            </a:prstGeom>
          </p:spPr>
        </p:pic>
        <p:pic>
          <p:nvPicPr>
            <p:cNvPr id="25" name="Picture 24" descr="A picture containing black, indoor&#10;&#10;Description automatically generated">
              <a:extLst>
                <a:ext uri="{FF2B5EF4-FFF2-40B4-BE49-F238E27FC236}">
                  <a16:creationId xmlns:a16="http://schemas.microsoft.com/office/drawing/2014/main" id="{13312FD9-C19D-264E-A98E-635043933AC8}"/>
                </a:ext>
              </a:extLst>
            </p:cNvPr>
            <p:cNvPicPr>
              <a:picLocks noChangeAspect="1"/>
            </p:cNvPicPr>
            <p:nvPr userDrawn="1"/>
          </p:nvPicPr>
          <p:blipFill>
            <a:blip r:embed="rId6"/>
            <a:stretch>
              <a:fillRect/>
            </a:stretch>
          </p:blipFill>
          <p:spPr>
            <a:xfrm>
              <a:off x="8646434" y="2156691"/>
              <a:ext cx="1080000" cy="1080000"/>
            </a:xfrm>
            <a:prstGeom prst="rect">
              <a:avLst/>
            </a:prstGeom>
          </p:spPr>
        </p:pic>
        <p:pic>
          <p:nvPicPr>
            <p:cNvPr id="27" name="Picture 26" descr="A close up of a logo&#10;&#10;Description automatically generated">
              <a:extLst>
                <a:ext uri="{FF2B5EF4-FFF2-40B4-BE49-F238E27FC236}">
                  <a16:creationId xmlns:a16="http://schemas.microsoft.com/office/drawing/2014/main" id="{54FFB2E8-8A12-B543-9862-A799D2104FBF}"/>
                </a:ext>
              </a:extLst>
            </p:cNvPr>
            <p:cNvPicPr>
              <a:picLocks noChangeAspect="1"/>
            </p:cNvPicPr>
            <p:nvPr userDrawn="1"/>
          </p:nvPicPr>
          <p:blipFill>
            <a:blip r:embed="rId7"/>
            <a:stretch>
              <a:fillRect/>
            </a:stretch>
          </p:blipFill>
          <p:spPr>
            <a:xfrm>
              <a:off x="8655141" y="3655511"/>
              <a:ext cx="1080000" cy="1080000"/>
            </a:xfrm>
            <a:prstGeom prst="rect">
              <a:avLst/>
            </a:prstGeom>
          </p:spPr>
        </p:pic>
        <p:pic>
          <p:nvPicPr>
            <p:cNvPr id="29" name="Picture 28">
              <a:extLst>
                <a:ext uri="{FF2B5EF4-FFF2-40B4-BE49-F238E27FC236}">
                  <a16:creationId xmlns:a16="http://schemas.microsoft.com/office/drawing/2014/main" id="{5DE18CE1-3387-AF49-B1BE-3C470F92A1A6}"/>
                </a:ext>
              </a:extLst>
            </p:cNvPr>
            <p:cNvPicPr>
              <a:picLocks noChangeAspect="1"/>
            </p:cNvPicPr>
            <p:nvPr userDrawn="1"/>
          </p:nvPicPr>
          <p:blipFill>
            <a:blip r:embed="rId8"/>
            <a:stretch>
              <a:fillRect/>
            </a:stretch>
          </p:blipFill>
          <p:spPr>
            <a:xfrm>
              <a:off x="10419217" y="3586363"/>
              <a:ext cx="1080000" cy="1080000"/>
            </a:xfrm>
            <a:prstGeom prst="rect">
              <a:avLst/>
            </a:prstGeom>
          </p:spPr>
        </p:pic>
        <p:pic>
          <p:nvPicPr>
            <p:cNvPr id="31" name="Picture 30">
              <a:extLst>
                <a:ext uri="{FF2B5EF4-FFF2-40B4-BE49-F238E27FC236}">
                  <a16:creationId xmlns:a16="http://schemas.microsoft.com/office/drawing/2014/main" id="{37DD225A-84E3-9E41-92C7-3F0A01AD80D4}"/>
                </a:ext>
              </a:extLst>
            </p:cNvPr>
            <p:cNvPicPr>
              <a:picLocks noChangeAspect="1"/>
            </p:cNvPicPr>
            <p:nvPr userDrawn="1"/>
          </p:nvPicPr>
          <p:blipFill>
            <a:blip r:embed="rId9"/>
            <a:stretch>
              <a:fillRect/>
            </a:stretch>
          </p:blipFill>
          <p:spPr>
            <a:xfrm>
              <a:off x="10419217" y="2156691"/>
              <a:ext cx="1080000" cy="1080000"/>
            </a:xfrm>
            <a:prstGeom prst="rect">
              <a:avLst/>
            </a:prstGeom>
          </p:spPr>
        </p:pic>
        <p:pic>
          <p:nvPicPr>
            <p:cNvPr id="33" name="Picture 32">
              <a:extLst>
                <a:ext uri="{FF2B5EF4-FFF2-40B4-BE49-F238E27FC236}">
                  <a16:creationId xmlns:a16="http://schemas.microsoft.com/office/drawing/2014/main" id="{18697A59-C094-6549-A605-02E989F6A9C6}"/>
                </a:ext>
              </a:extLst>
            </p:cNvPr>
            <p:cNvPicPr>
              <a:picLocks noChangeAspect="1"/>
            </p:cNvPicPr>
            <p:nvPr userDrawn="1"/>
          </p:nvPicPr>
          <p:blipFill>
            <a:blip r:embed="rId10"/>
            <a:stretch>
              <a:fillRect/>
            </a:stretch>
          </p:blipFill>
          <p:spPr>
            <a:xfrm>
              <a:off x="8603114" y="5085184"/>
              <a:ext cx="1080000" cy="1080000"/>
            </a:xfrm>
            <a:prstGeom prst="rect">
              <a:avLst/>
            </a:prstGeom>
          </p:spPr>
        </p:pic>
      </p:grpSp>
    </p:spTree>
    <p:extLst>
      <p:ext uri="{BB962C8B-B14F-4D97-AF65-F5344CB8AC3E}">
        <p14:creationId xmlns:p14="http://schemas.microsoft.com/office/powerpoint/2010/main" val="2753718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er Testimonial – Alternative">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CB9405-3F88-024A-9322-40B90F4AE98E}"/>
              </a:ext>
            </a:extLst>
          </p:cNvPr>
          <p:cNvSpPr>
            <a:spLocks noGrp="1"/>
          </p:cNvSpPr>
          <p:nvPr>
            <p:ph sz="quarter" idx="10" hasCustomPrompt="1"/>
          </p:nvPr>
        </p:nvSpPr>
        <p:spPr>
          <a:xfrm>
            <a:off x="767408" y="3555090"/>
            <a:ext cx="5472608" cy="2466198"/>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400" b="0" i="0" u="none" strike="noStrike" smtClean="0">
                <a:effectLst/>
              </a:defRPr>
            </a:lvl1pPr>
          </a:lstStyle>
          <a:p>
            <a:pPr rtl="0"/>
            <a:r>
              <a:rPr lang="en" b="0" dirty="0">
                <a:effectLst/>
              </a:rPr>
              <a:t>We've harnessed our entire customer service workforce to collaboratively and transparently refine ideas that originate from our customer needs. Viima is a very engaging, intuitive, and – above all – a fun tool to use!</a:t>
            </a:r>
          </a:p>
          <a:p>
            <a:pPr rtl="0"/>
            <a:br>
              <a:rPr lang="en" b="0" dirty="0">
                <a:effectLst/>
              </a:rPr>
            </a:br>
            <a:r>
              <a:rPr lang="en" b="0" dirty="0">
                <a:effectLst/>
              </a:rPr>
              <a:t>Both the initial rollout and later expansion to other Nordic countries have gone very smoothly. The collaboration with Viima has also been exemplary in every way and the service has adapted to our needs very flexibly.</a:t>
            </a:r>
          </a:p>
        </p:txBody>
      </p:sp>
      <p:sp>
        <p:nvSpPr>
          <p:cNvPr id="12" name="Text Placeholder 11">
            <a:extLst>
              <a:ext uri="{FF2B5EF4-FFF2-40B4-BE49-F238E27FC236}">
                <a16:creationId xmlns:a16="http://schemas.microsoft.com/office/drawing/2014/main" id="{34C5E761-91B2-5247-9B27-43A13640D81A}"/>
              </a:ext>
            </a:extLst>
          </p:cNvPr>
          <p:cNvSpPr>
            <a:spLocks noGrp="1"/>
          </p:cNvSpPr>
          <p:nvPr>
            <p:ph type="body" sz="quarter" idx="12" hasCustomPrompt="1"/>
          </p:nvPr>
        </p:nvSpPr>
        <p:spPr>
          <a:xfrm>
            <a:off x="3143672" y="1017674"/>
            <a:ext cx="3153704" cy="215429"/>
          </a:xfrm>
          <a:prstGeom prst="rect">
            <a:avLst/>
          </a:prstGeom>
        </p:spPr>
        <p:txBody>
          <a:bodyPr anchor="ctr">
            <a:noAutofit/>
          </a:bodyPr>
          <a:lstStyle>
            <a:lvl1pPr marL="0" indent="0">
              <a:buNone/>
              <a:defRPr sz="1500" b="1">
                <a:solidFill>
                  <a:schemeClr val="accent1"/>
                </a:solidFill>
              </a:defRPr>
            </a:lvl1pPr>
          </a:lstStyle>
          <a:p>
            <a:pPr lvl="0"/>
            <a:r>
              <a:rPr lang="en-US" dirty="0" err="1"/>
              <a:t>Katri</a:t>
            </a:r>
            <a:r>
              <a:rPr lang="en-US" dirty="0"/>
              <a:t> Kennedy,</a:t>
            </a:r>
          </a:p>
        </p:txBody>
      </p:sp>
      <p:sp>
        <p:nvSpPr>
          <p:cNvPr id="13" name="Text Placeholder 11">
            <a:extLst>
              <a:ext uri="{FF2B5EF4-FFF2-40B4-BE49-F238E27FC236}">
                <a16:creationId xmlns:a16="http://schemas.microsoft.com/office/drawing/2014/main" id="{BC8E2D92-ACEA-8642-BF07-0AA011FFF930}"/>
              </a:ext>
            </a:extLst>
          </p:cNvPr>
          <p:cNvSpPr>
            <a:spLocks noGrp="1"/>
          </p:cNvSpPr>
          <p:nvPr>
            <p:ph type="body" sz="quarter" idx="13" hasCustomPrompt="1"/>
          </p:nvPr>
        </p:nvSpPr>
        <p:spPr>
          <a:xfrm>
            <a:off x="3143673" y="1233103"/>
            <a:ext cx="3153704" cy="539713"/>
          </a:xfrm>
          <a:prstGeom prst="rect">
            <a:avLst/>
          </a:prstGeom>
        </p:spPr>
        <p:txBody>
          <a:bodyPr anchor="ctr">
            <a:noAutofit/>
          </a:bodyPr>
          <a:lstStyle>
            <a:lvl1pPr marL="0" indent="0">
              <a:buNone/>
              <a:defRPr sz="1500" b="0">
                <a:solidFill>
                  <a:schemeClr val="accent1"/>
                </a:solidFill>
              </a:defRPr>
            </a:lvl1pPr>
          </a:lstStyle>
          <a:p>
            <a:pPr lvl="0"/>
            <a:r>
              <a:rPr lang="en-US" dirty="0"/>
              <a:t>Head of Business Development</a:t>
            </a:r>
            <a:br>
              <a:rPr lang="en-US" dirty="0"/>
            </a:br>
            <a:r>
              <a:rPr lang="en-US" dirty="0"/>
              <a:t>IF P&amp;C Insurance</a:t>
            </a:r>
          </a:p>
        </p:txBody>
      </p:sp>
      <p:sp>
        <p:nvSpPr>
          <p:cNvPr id="14" name="TextBox 13">
            <a:extLst>
              <a:ext uri="{FF2B5EF4-FFF2-40B4-BE49-F238E27FC236}">
                <a16:creationId xmlns:a16="http://schemas.microsoft.com/office/drawing/2014/main" id="{F51A14C5-9A55-7546-A643-812898A6932B}"/>
              </a:ext>
            </a:extLst>
          </p:cNvPr>
          <p:cNvSpPr txBox="1"/>
          <p:nvPr/>
        </p:nvSpPr>
        <p:spPr>
          <a:xfrm>
            <a:off x="767408" y="2733888"/>
            <a:ext cx="720080" cy="1631216"/>
          </a:xfrm>
          <a:prstGeom prst="rect">
            <a:avLst/>
          </a:prstGeom>
          <a:noFill/>
        </p:spPr>
        <p:txBody>
          <a:bodyPr wrap="square" rtlCol="0" anchor="ctr">
            <a:spAutoFit/>
          </a:bodyPr>
          <a:lstStyle/>
          <a:p>
            <a:pPr algn="ctr"/>
            <a:r>
              <a:rPr lang="en-US" sz="10000" dirty="0">
                <a:solidFill>
                  <a:schemeClr val="accent1"/>
                </a:solidFill>
                <a:latin typeface="Noto Sans" panose="020B0502040504020204" pitchFamily="34" charset="0"/>
                <a:ea typeface="Noto Sans" panose="020B0502040504020204" pitchFamily="34" charset="0"/>
                <a:cs typeface="Noto Sans" panose="020B0502040504020204" pitchFamily="34" charset="0"/>
              </a:rPr>
              <a:t>”</a:t>
            </a:r>
          </a:p>
        </p:txBody>
      </p:sp>
      <p:sp>
        <p:nvSpPr>
          <p:cNvPr id="21" name="Picture Placeholder 20">
            <a:extLst>
              <a:ext uri="{FF2B5EF4-FFF2-40B4-BE49-F238E27FC236}">
                <a16:creationId xmlns:a16="http://schemas.microsoft.com/office/drawing/2014/main" id="{5E5D4B59-93B0-414C-A325-51AD7D313391}"/>
              </a:ext>
            </a:extLst>
          </p:cNvPr>
          <p:cNvSpPr>
            <a:spLocks noGrp="1" noChangeAspect="1"/>
          </p:cNvSpPr>
          <p:nvPr>
            <p:ph type="pic" sz="quarter" idx="14" hasCustomPrompt="1"/>
          </p:nvPr>
        </p:nvSpPr>
        <p:spPr>
          <a:xfrm>
            <a:off x="767407" y="620688"/>
            <a:ext cx="2160000" cy="2160000"/>
          </a:xfrm>
          <a:prstGeom prst="ellipse">
            <a:avLst/>
          </a:prstGeom>
          <a:noFill/>
        </p:spPr>
        <p:txBody>
          <a:bodyPr anchor="ctr">
            <a:normAutofit/>
          </a:bodyPr>
          <a:lstStyle>
            <a:lvl1pPr marL="0" indent="0" algn="ctr">
              <a:buNone/>
              <a:defRPr sz="1400"/>
            </a:lvl1pPr>
          </a:lstStyle>
          <a:p>
            <a:r>
              <a:rPr lang="en-US" dirty="0"/>
              <a:t>Insert</a:t>
            </a:r>
            <a:br>
              <a:rPr lang="en-US" dirty="0"/>
            </a:br>
            <a:r>
              <a:rPr lang="en-US" dirty="0"/>
              <a:t>reference</a:t>
            </a:r>
            <a:br>
              <a:rPr lang="en-US" dirty="0"/>
            </a:br>
            <a:r>
              <a:rPr lang="en-US" dirty="0"/>
              <a:t>image</a:t>
            </a:r>
            <a:br>
              <a:rPr lang="en-US" dirty="0"/>
            </a:br>
            <a:r>
              <a:rPr lang="en-US" dirty="0"/>
              <a:t>here</a:t>
            </a:r>
          </a:p>
        </p:txBody>
      </p:sp>
      <p:sp>
        <p:nvSpPr>
          <p:cNvPr id="26" name="Picture Placeholder 20">
            <a:extLst>
              <a:ext uri="{FF2B5EF4-FFF2-40B4-BE49-F238E27FC236}">
                <a16:creationId xmlns:a16="http://schemas.microsoft.com/office/drawing/2014/main" id="{6B65C2BD-2F91-5646-BAC6-B86A0CEF6C74}"/>
              </a:ext>
            </a:extLst>
          </p:cNvPr>
          <p:cNvSpPr>
            <a:spLocks noGrp="1" noChangeAspect="1"/>
          </p:cNvSpPr>
          <p:nvPr>
            <p:ph type="pic" sz="quarter" idx="15" hasCustomPrompt="1"/>
          </p:nvPr>
        </p:nvSpPr>
        <p:spPr>
          <a:xfrm>
            <a:off x="2063552" y="1934942"/>
            <a:ext cx="1296000" cy="1296000"/>
          </a:xfrm>
          <a:prstGeom prst="ellipse">
            <a:avLst/>
          </a:prstGeom>
          <a:noFill/>
        </p:spPr>
        <p:txBody>
          <a:bodyPr anchor="ctr">
            <a:normAutofit/>
          </a:bodyPr>
          <a:lstStyle>
            <a:lvl1pPr marL="0" indent="0" algn="ctr">
              <a:buNone/>
              <a:defRPr sz="1400"/>
            </a:lvl1pPr>
          </a:lstStyle>
          <a:p>
            <a:r>
              <a:rPr lang="en-US" dirty="0"/>
              <a:t>Insert logo here</a:t>
            </a:r>
          </a:p>
        </p:txBody>
      </p:sp>
      <p:sp>
        <p:nvSpPr>
          <p:cNvPr id="4" name="Picture Placeholder 3">
            <a:extLst>
              <a:ext uri="{FF2B5EF4-FFF2-40B4-BE49-F238E27FC236}">
                <a16:creationId xmlns:a16="http://schemas.microsoft.com/office/drawing/2014/main" id="{0B3E717C-2C6E-4A41-87A8-314297B21471}"/>
              </a:ext>
            </a:extLst>
          </p:cNvPr>
          <p:cNvSpPr>
            <a:spLocks noGrp="1"/>
          </p:cNvSpPr>
          <p:nvPr>
            <p:ph type="pic" sz="quarter" idx="16" hasCustomPrompt="1"/>
          </p:nvPr>
        </p:nvSpPr>
        <p:spPr>
          <a:xfrm>
            <a:off x="7608168" y="0"/>
            <a:ext cx="4583831" cy="6858000"/>
          </a:xfrm>
          <a:prstGeom prst="rect">
            <a:avLst/>
          </a:prstGeom>
        </p:spPr>
        <p:txBody>
          <a:bodyPr anchor="ctr">
            <a:normAutofit/>
          </a:bodyPr>
          <a:lstStyle>
            <a:lvl1pPr marL="0" indent="0" algn="ctr">
              <a:buNone/>
              <a:defRPr sz="1800"/>
            </a:lvl1pPr>
          </a:lstStyle>
          <a:p>
            <a:r>
              <a:rPr lang="en-US" dirty="0"/>
              <a:t>Insert background image here</a:t>
            </a:r>
          </a:p>
        </p:txBody>
      </p:sp>
      <p:sp>
        <p:nvSpPr>
          <p:cNvPr id="9" name="TextBox 8">
            <a:extLst>
              <a:ext uri="{FF2B5EF4-FFF2-40B4-BE49-F238E27FC236}">
                <a16:creationId xmlns:a16="http://schemas.microsoft.com/office/drawing/2014/main" id="{A7B14E6D-1FA6-0541-85A9-1AAEDFA429A9}"/>
              </a:ext>
            </a:extLst>
          </p:cNvPr>
          <p:cNvSpPr txBox="1"/>
          <p:nvPr userDrawn="1"/>
        </p:nvSpPr>
        <p:spPr>
          <a:xfrm>
            <a:off x="767408" y="2733888"/>
            <a:ext cx="720080" cy="1631216"/>
          </a:xfrm>
          <a:prstGeom prst="rect">
            <a:avLst/>
          </a:prstGeom>
          <a:noFill/>
        </p:spPr>
        <p:txBody>
          <a:bodyPr wrap="square" rtlCol="0" anchor="ctr">
            <a:spAutoFit/>
          </a:bodyPr>
          <a:lstStyle/>
          <a:p>
            <a:pPr algn="ctr"/>
            <a:r>
              <a:rPr lang="en-US" sz="10000" dirty="0">
                <a:solidFill>
                  <a:schemeClr val="accent1"/>
                </a:solidFill>
                <a:latin typeface="Noto Sans" panose="020B0502040504020204" pitchFamily="34" charset="0"/>
                <a:ea typeface="Noto Sans" panose="020B0502040504020204" pitchFamily="34" charset="0"/>
                <a:cs typeface="Noto Sans" panose="020B0502040504020204" pitchFamily="34" charset="0"/>
              </a:rPr>
              <a:t>”</a:t>
            </a:r>
          </a:p>
        </p:txBody>
      </p:sp>
    </p:spTree>
    <p:extLst>
      <p:ext uri="{BB962C8B-B14F-4D97-AF65-F5344CB8AC3E}">
        <p14:creationId xmlns:p14="http://schemas.microsoft.com/office/powerpoint/2010/main" val="495320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er Testimonial – w/ About box">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CB9405-3F88-024A-9322-40B90F4AE98E}"/>
              </a:ext>
            </a:extLst>
          </p:cNvPr>
          <p:cNvSpPr>
            <a:spLocks noGrp="1"/>
          </p:cNvSpPr>
          <p:nvPr>
            <p:ph sz="quarter" idx="10" hasCustomPrompt="1"/>
          </p:nvPr>
        </p:nvSpPr>
        <p:spPr>
          <a:xfrm>
            <a:off x="767408" y="3555090"/>
            <a:ext cx="5472608" cy="2466198"/>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400" b="0" i="0" u="none" strike="noStrike" smtClean="0">
                <a:effectLst/>
              </a:defRPr>
            </a:lvl1pPr>
          </a:lstStyle>
          <a:p>
            <a:pPr rtl="0"/>
            <a:r>
              <a:rPr lang="en" b="0" dirty="0">
                <a:effectLst/>
              </a:rPr>
              <a:t>We've harnessed our entire customer service workforce to collaboratively and transparently refine ideas that originate from our customer needs. Viima is a very engaging, intuitive, and – above all – a fun tool to use!</a:t>
            </a:r>
          </a:p>
          <a:p>
            <a:pPr rtl="0"/>
            <a:br>
              <a:rPr lang="en" b="0" dirty="0">
                <a:effectLst/>
              </a:rPr>
            </a:br>
            <a:r>
              <a:rPr lang="en" b="0" dirty="0">
                <a:effectLst/>
              </a:rPr>
              <a:t>Both the initial rollout and later expansion to other Nordic countries have gone very smoothly. The collaboration with Viima has also been exemplary in every way and the service has adapted to our needs very flexibly.</a:t>
            </a:r>
          </a:p>
        </p:txBody>
      </p:sp>
      <p:sp>
        <p:nvSpPr>
          <p:cNvPr id="12" name="Text Placeholder 11">
            <a:extLst>
              <a:ext uri="{FF2B5EF4-FFF2-40B4-BE49-F238E27FC236}">
                <a16:creationId xmlns:a16="http://schemas.microsoft.com/office/drawing/2014/main" id="{34C5E761-91B2-5247-9B27-43A13640D81A}"/>
              </a:ext>
            </a:extLst>
          </p:cNvPr>
          <p:cNvSpPr>
            <a:spLocks noGrp="1"/>
          </p:cNvSpPr>
          <p:nvPr>
            <p:ph type="body" sz="quarter" idx="12" hasCustomPrompt="1"/>
          </p:nvPr>
        </p:nvSpPr>
        <p:spPr>
          <a:xfrm>
            <a:off x="3143672" y="1017674"/>
            <a:ext cx="3153704" cy="215429"/>
          </a:xfrm>
          <a:prstGeom prst="rect">
            <a:avLst/>
          </a:prstGeom>
        </p:spPr>
        <p:txBody>
          <a:bodyPr anchor="ctr">
            <a:noAutofit/>
          </a:bodyPr>
          <a:lstStyle>
            <a:lvl1pPr marL="0" indent="0">
              <a:buNone/>
              <a:defRPr sz="1500" b="1">
                <a:solidFill>
                  <a:schemeClr val="accent1"/>
                </a:solidFill>
              </a:defRPr>
            </a:lvl1pPr>
          </a:lstStyle>
          <a:p>
            <a:pPr lvl="0"/>
            <a:r>
              <a:rPr lang="en-US" dirty="0" err="1"/>
              <a:t>Katri</a:t>
            </a:r>
            <a:r>
              <a:rPr lang="en-US" dirty="0"/>
              <a:t> Kennedy,</a:t>
            </a:r>
          </a:p>
        </p:txBody>
      </p:sp>
      <p:sp>
        <p:nvSpPr>
          <p:cNvPr id="13" name="Text Placeholder 11">
            <a:extLst>
              <a:ext uri="{FF2B5EF4-FFF2-40B4-BE49-F238E27FC236}">
                <a16:creationId xmlns:a16="http://schemas.microsoft.com/office/drawing/2014/main" id="{BC8E2D92-ACEA-8642-BF07-0AA011FFF930}"/>
              </a:ext>
            </a:extLst>
          </p:cNvPr>
          <p:cNvSpPr>
            <a:spLocks noGrp="1"/>
          </p:cNvSpPr>
          <p:nvPr>
            <p:ph type="body" sz="quarter" idx="13" hasCustomPrompt="1"/>
          </p:nvPr>
        </p:nvSpPr>
        <p:spPr>
          <a:xfrm>
            <a:off x="3143673" y="1233103"/>
            <a:ext cx="3153704" cy="539713"/>
          </a:xfrm>
          <a:prstGeom prst="rect">
            <a:avLst/>
          </a:prstGeom>
        </p:spPr>
        <p:txBody>
          <a:bodyPr anchor="ctr">
            <a:noAutofit/>
          </a:bodyPr>
          <a:lstStyle>
            <a:lvl1pPr marL="0" indent="0">
              <a:buNone/>
              <a:defRPr sz="1500" b="0">
                <a:solidFill>
                  <a:schemeClr val="accent1"/>
                </a:solidFill>
              </a:defRPr>
            </a:lvl1pPr>
          </a:lstStyle>
          <a:p>
            <a:pPr lvl="0"/>
            <a:r>
              <a:rPr lang="en-US" dirty="0"/>
              <a:t>Head of Business Development</a:t>
            </a:r>
            <a:br>
              <a:rPr lang="en-US" dirty="0"/>
            </a:br>
            <a:r>
              <a:rPr lang="en-US" dirty="0"/>
              <a:t>IF P&amp;C Insurance</a:t>
            </a:r>
          </a:p>
        </p:txBody>
      </p:sp>
      <p:sp>
        <p:nvSpPr>
          <p:cNvPr id="14" name="TextBox 13">
            <a:extLst>
              <a:ext uri="{FF2B5EF4-FFF2-40B4-BE49-F238E27FC236}">
                <a16:creationId xmlns:a16="http://schemas.microsoft.com/office/drawing/2014/main" id="{F51A14C5-9A55-7546-A643-812898A6932B}"/>
              </a:ext>
            </a:extLst>
          </p:cNvPr>
          <p:cNvSpPr txBox="1"/>
          <p:nvPr/>
        </p:nvSpPr>
        <p:spPr>
          <a:xfrm>
            <a:off x="767408" y="2733888"/>
            <a:ext cx="720080" cy="1631216"/>
          </a:xfrm>
          <a:prstGeom prst="rect">
            <a:avLst/>
          </a:prstGeom>
          <a:noFill/>
        </p:spPr>
        <p:txBody>
          <a:bodyPr wrap="square" rtlCol="0" anchor="ctr">
            <a:spAutoFit/>
          </a:bodyPr>
          <a:lstStyle/>
          <a:p>
            <a:pPr algn="ctr"/>
            <a:r>
              <a:rPr lang="en-US" sz="10000" dirty="0">
                <a:solidFill>
                  <a:schemeClr val="accent1"/>
                </a:solidFill>
                <a:latin typeface="Noto Sans" panose="020B0502040504020204" pitchFamily="34" charset="0"/>
                <a:ea typeface="Noto Sans" panose="020B0502040504020204" pitchFamily="34" charset="0"/>
                <a:cs typeface="Noto Sans" panose="020B0502040504020204" pitchFamily="34" charset="0"/>
              </a:rPr>
              <a:t>”</a:t>
            </a:r>
          </a:p>
        </p:txBody>
      </p:sp>
      <p:sp>
        <p:nvSpPr>
          <p:cNvPr id="21" name="Picture Placeholder 20">
            <a:extLst>
              <a:ext uri="{FF2B5EF4-FFF2-40B4-BE49-F238E27FC236}">
                <a16:creationId xmlns:a16="http://schemas.microsoft.com/office/drawing/2014/main" id="{5E5D4B59-93B0-414C-A325-51AD7D313391}"/>
              </a:ext>
            </a:extLst>
          </p:cNvPr>
          <p:cNvSpPr>
            <a:spLocks noGrp="1" noChangeAspect="1"/>
          </p:cNvSpPr>
          <p:nvPr>
            <p:ph type="pic" sz="quarter" idx="14" hasCustomPrompt="1"/>
          </p:nvPr>
        </p:nvSpPr>
        <p:spPr>
          <a:xfrm>
            <a:off x="767407" y="620688"/>
            <a:ext cx="2160000" cy="2160000"/>
          </a:xfrm>
          <a:prstGeom prst="ellipse">
            <a:avLst/>
          </a:prstGeom>
          <a:noFill/>
        </p:spPr>
        <p:txBody>
          <a:bodyPr anchor="ctr">
            <a:normAutofit/>
          </a:bodyPr>
          <a:lstStyle>
            <a:lvl1pPr marL="0" indent="0" algn="ctr">
              <a:buNone/>
              <a:defRPr sz="1400"/>
            </a:lvl1pPr>
          </a:lstStyle>
          <a:p>
            <a:r>
              <a:rPr lang="en-US" dirty="0"/>
              <a:t>Insert</a:t>
            </a:r>
            <a:br>
              <a:rPr lang="en-US" dirty="0"/>
            </a:br>
            <a:r>
              <a:rPr lang="en-US" dirty="0"/>
              <a:t>reference</a:t>
            </a:r>
            <a:br>
              <a:rPr lang="en-US" dirty="0"/>
            </a:br>
            <a:r>
              <a:rPr lang="en-US" dirty="0"/>
              <a:t>image</a:t>
            </a:r>
            <a:br>
              <a:rPr lang="en-US" dirty="0"/>
            </a:br>
            <a:r>
              <a:rPr lang="en-US" dirty="0"/>
              <a:t>here</a:t>
            </a:r>
          </a:p>
        </p:txBody>
      </p:sp>
      <p:sp>
        <p:nvSpPr>
          <p:cNvPr id="26" name="Picture Placeholder 20">
            <a:extLst>
              <a:ext uri="{FF2B5EF4-FFF2-40B4-BE49-F238E27FC236}">
                <a16:creationId xmlns:a16="http://schemas.microsoft.com/office/drawing/2014/main" id="{6B65C2BD-2F91-5646-BAC6-B86A0CEF6C74}"/>
              </a:ext>
            </a:extLst>
          </p:cNvPr>
          <p:cNvSpPr>
            <a:spLocks noGrp="1" noChangeAspect="1"/>
          </p:cNvSpPr>
          <p:nvPr>
            <p:ph type="pic" sz="quarter" idx="15" hasCustomPrompt="1"/>
          </p:nvPr>
        </p:nvSpPr>
        <p:spPr>
          <a:xfrm>
            <a:off x="2063552" y="1934942"/>
            <a:ext cx="1296000" cy="1296000"/>
          </a:xfrm>
          <a:prstGeom prst="ellipse">
            <a:avLst/>
          </a:prstGeom>
          <a:noFill/>
        </p:spPr>
        <p:txBody>
          <a:bodyPr anchor="ctr">
            <a:normAutofit/>
          </a:bodyPr>
          <a:lstStyle>
            <a:lvl1pPr marL="0" indent="0" algn="ctr">
              <a:buNone/>
              <a:defRPr sz="1400"/>
            </a:lvl1pPr>
          </a:lstStyle>
          <a:p>
            <a:r>
              <a:rPr lang="en-US" dirty="0"/>
              <a:t>Insert logo here</a:t>
            </a:r>
          </a:p>
        </p:txBody>
      </p:sp>
      <p:sp>
        <p:nvSpPr>
          <p:cNvPr id="4" name="Picture Placeholder 3">
            <a:extLst>
              <a:ext uri="{FF2B5EF4-FFF2-40B4-BE49-F238E27FC236}">
                <a16:creationId xmlns:a16="http://schemas.microsoft.com/office/drawing/2014/main" id="{0B3E717C-2C6E-4A41-87A8-314297B21471}"/>
              </a:ext>
            </a:extLst>
          </p:cNvPr>
          <p:cNvSpPr>
            <a:spLocks noGrp="1"/>
          </p:cNvSpPr>
          <p:nvPr>
            <p:ph type="pic" sz="quarter" idx="16" hasCustomPrompt="1"/>
          </p:nvPr>
        </p:nvSpPr>
        <p:spPr>
          <a:xfrm>
            <a:off x="7608168" y="0"/>
            <a:ext cx="4583831" cy="6858000"/>
          </a:xfrm>
          <a:prstGeom prst="rect">
            <a:avLst/>
          </a:prstGeom>
        </p:spPr>
        <p:txBody>
          <a:bodyPr anchor="ctr">
            <a:normAutofit/>
          </a:bodyPr>
          <a:lstStyle>
            <a:lvl1pPr marL="0" indent="0" algn="ctr">
              <a:buNone/>
              <a:defRPr sz="1800"/>
            </a:lvl1pPr>
          </a:lstStyle>
          <a:p>
            <a:r>
              <a:rPr lang="en-US" dirty="0"/>
              <a:t>Insert background image here</a:t>
            </a:r>
          </a:p>
        </p:txBody>
      </p:sp>
      <p:sp>
        <p:nvSpPr>
          <p:cNvPr id="9" name="TextBox 8">
            <a:extLst>
              <a:ext uri="{FF2B5EF4-FFF2-40B4-BE49-F238E27FC236}">
                <a16:creationId xmlns:a16="http://schemas.microsoft.com/office/drawing/2014/main" id="{A7B14E6D-1FA6-0541-85A9-1AAEDFA429A9}"/>
              </a:ext>
            </a:extLst>
          </p:cNvPr>
          <p:cNvSpPr txBox="1"/>
          <p:nvPr userDrawn="1"/>
        </p:nvSpPr>
        <p:spPr>
          <a:xfrm>
            <a:off x="767408" y="2733888"/>
            <a:ext cx="720080" cy="1631216"/>
          </a:xfrm>
          <a:prstGeom prst="rect">
            <a:avLst/>
          </a:prstGeom>
          <a:noFill/>
        </p:spPr>
        <p:txBody>
          <a:bodyPr wrap="square" rtlCol="0" anchor="ctr">
            <a:spAutoFit/>
          </a:bodyPr>
          <a:lstStyle/>
          <a:p>
            <a:pPr algn="ctr"/>
            <a:r>
              <a:rPr lang="en-US" sz="10000" dirty="0">
                <a:solidFill>
                  <a:schemeClr val="accent1"/>
                </a:solidFill>
                <a:latin typeface="Noto Sans" panose="020B0502040504020204" pitchFamily="34" charset="0"/>
                <a:ea typeface="Noto Sans" panose="020B0502040504020204" pitchFamily="34" charset="0"/>
                <a:cs typeface="Noto Sans" panose="020B0502040504020204" pitchFamily="34" charset="0"/>
              </a:rPr>
              <a:t>”</a:t>
            </a:r>
          </a:p>
        </p:txBody>
      </p:sp>
      <p:sp>
        <p:nvSpPr>
          <p:cNvPr id="11" name="Text Placeholder 11">
            <a:extLst>
              <a:ext uri="{FF2B5EF4-FFF2-40B4-BE49-F238E27FC236}">
                <a16:creationId xmlns:a16="http://schemas.microsoft.com/office/drawing/2014/main" id="{719310F5-BAA8-364F-8C70-AAE38E8767BD}"/>
              </a:ext>
            </a:extLst>
          </p:cNvPr>
          <p:cNvSpPr>
            <a:spLocks noGrp="1"/>
          </p:cNvSpPr>
          <p:nvPr>
            <p:ph type="body" sz="quarter" idx="18" hasCustomPrompt="1"/>
          </p:nvPr>
        </p:nvSpPr>
        <p:spPr>
          <a:xfrm>
            <a:off x="7608165" y="1017673"/>
            <a:ext cx="4583832" cy="215429"/>
          </a:xfrm>
          <a:prstGeom prst="rect">
            <a:avLst/>
          </a:prstGeom>
        </p:spPr>
        <p:txBody>
          <a:bodyPr lIns="360000" tIns="46800" rIns="360000" anchor="ctr">
            <a:noAutofit/>
          </a:bodyPr>
          <a:lstStyle>
            <a:lvl1pPr marL="0" indent="0">
              <a:buNone/>
              <a:defRPr sz="1500" b="1">
                <a:solidFill>
                  <a:schemeClr val="tx2"/>
                </a:solidFill>
              </a:defRPr>
            </a:lvl1pPr>
          </a:lstStyle>
          <a:p>
            <a:pPr lvl="0"/>
            <a:r>
              <a:rPr lang="en-US" dirty="0"/>
              <a:t>About IF P&amp;C Insurance</a:t>
            </a:r>
          </a:p>
        </p:txBody>
      </p:sp>
      <p:sp>
        <p:nvSpPr>
          <p:cNvPr id="15" name="Text Placeholder 11">
            <a:extLst>
              <a:ext uri="{FF2B5EF4-FFF2-40B4-BE49-F238E27FC236}">
                <a16:creationId xmlns:a16="http://schemas.microsoft.com/office/drawing/2014/main" id="{BD733796-8C17-C246-B355-8571059EB032}"/>
              </a:ext>
            </a:extLst>
          </p:cNvPr>
          <p:cNvSpPr>
            <a:spLocks noGrp="1"/>
          </p:cNvSpPr>
          <p:nvPr>
            <p:ph type="body" sz="quarter" idx="19" hasCustomPrompt="1"/>
          </p:nvPr>
        </p:nvSpPr>
        <p:spPr>
          <a:xfrm>
            <a:off x="7608167" y="1233103"/>
            <a:ext cx="4583834" cy="1997839"/>
          </a:xfrm>
          <a:prstGeom prst="rect">
            <a:avLst/>
          </a:prstGeom>
        </p:spPr>
        <p:txBody>
          <a:bodyPr lIns="360000" tIns="180000" rIns="360000" bIns="180000" anchor="t">
            <a:noAutofit/>
          </a:bodyPr>
          <a:lstStyle>
            <a:lvl1pPr marL="285750" indent="-285750">
              <a:buFont typeface="Arial" panose="020B0604020202020204" pitchFamily="34" charset="0"/>
              <a:buChar char="•"/>
              <a:defRPr sz="1400" b="0">
                <a:solidFill>
                  <a:schemeClr val="tx2"/>
                </a:solidFill>
              </a:defRPr>
            </a:lvl1pPr>
          </a:lstStyle>
          <a:p>
            <a:pPr lvl="0"/>
            <a:r>
              <a:rPr lang="en-US" dirty="0"/>
              <a:t>Largest P&amp;C insurer in the Nordics</a:t>
            </a:r>
          </a:p>
          <a:p>
            <a:pPr lvl="0"/>
            <a:r>
              <a:rPr lang="en-US" dirty="0"/>
              <a:t>3.7 million customers</a:t>
            </a:r>
          </a:p>
          <a:p>
            <a:pPr lvl="0"/>
            <a:r>
              <a:rPr lang="en-US" dirty="0"/>
              <a:t>7000+ employees</a:t>
            </a:r>
          </a:p>
        </p:txBody>
      </p:sp>
    </p:spTree>
    <p:extLst>
      <p:ext uri="{BB962C8B-B14F-4D97-AF65-F5344CB8AC3E}">
        <p14:creationId xmlns:p14="http://schemas.microsoft.com/office/powerpoint/2010/main" val="1631448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265A59C-90B8-974F-89D9-AF9031DAB8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pic>
        <p:nvPicPr>
          <p:cNvPr id="3" name="Graphic 2">
            <a:extLst>
              <a:ext uri="{FF2B5EF4-FFF2-40B4-BE49-F238E27FC236}">
                <a16:creationId xmlns:a16="http://schemas.microsoft.com/office/drawing/2014/main" id="{6911AA3F-375D-F046-AE0F-C534640B25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Tree>
    <p:extLst>
      <p:ext uri="{BB962C8B-B14F-4D97-AF65-F5344CB8AC3E}">
        <p14:creationId xmlns:p14="http://schemas.microsoft.com/office/powerpoint/2010/main" val="328783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size image background">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C6365A8F-7F5C-0C44-8772-3C09CC4C6157}"/>
              </a:ext>
            </a:extLst>
          </p:cNvPr>
          <p:cNvSpPr>
            <a:spLocks noGrp="1"/>
          </p:cNvSpPr>
          <p:nvPr>
            <p:ph type="pic" sz="quarter" idx="12" hasCustomPrompt="1"/>
          </p:nvPr>
        </p:nvSpPr>
        <p:spPr>
          <a:xfrm>
            <a:off x="0" y="0"/>
            <a:ext cx="12192000" cy="6858000"/>
          </a:xfrm>
        </p:spPr>
        <p:txBody>
          <a:bodyPr/>
          <a:lstStyle/>
          <a:p>
            <a:r>
              <a:rPr lang="en-US" dirty="0"/>
              <a:t>Background image here (move textbox)</a:t>
            </a:r>
          </a:p>
        </p:txBody>
      </p:sp>
      <p:pic>
        <p:nvPicPr>
          <p:cNvPr id="15" name="Picture 14">
            <a:extLst>
              <a:ext uri="{FF2B5EF4-FFF2-40B4-BE49-F238E27FC236}">
                <a16:creationId xmlns:a16="http://schemas.microsoft.com/office/drawing/2014/main" id="{9E94008E-E605-6A48-A650-030C0E682FDF}"/>
              </a:ext>
            </a:extLst>
          </p:cNvPr>
          <p:cNvPicPr>
            <a:picLocks noChangeAspect="1"/>
          </p:cNvPicPr>
          <p:nvPr userDrawn="1"/>
        </p:nvPicPr>
        <p:blipFill>
          <a:blip r:embed="rId2"/>
          <a:stretch>
            <a:fillRect/>
          </a:stretch>
        </p:blipFill>
        <p:spPr>
          <a:xfrm>
            <a:off x="10440000" y="6174000"/>
            <a:ext cx="1390295" cy="496799"/>
          </a:xfrm>
          <a:prstGeom prst="rect">
            <a:avLst/>
          </a:prstGeom>
        </p:spPr>
      </p:pic>
      <p:sp>
        <p:nvSpPr>
          <p:cNvPr id="17" name="Text Placeholder 16">
            <a:extLst>
              <a:ext uri="{FF2B5EF4-FFF2-40B4-BE49-F238E27FC236}">
                <a16:creationId xmlns:a16="http://schemas.microsoft.com/office/drawing/2014/main" id="{90EE4946-D674-9F4F-82AF-60E9ED82F63E}"/>
              </a:ext>
            </a:extLst>
          </p:cNvPr>
          <p:cNvSpPr>
            <a:spLocks noGrp="1"/>
          </p:cNvSpPr>
          <p:nvPr>
            <p:ph type="body" sz="quarter" idx="11" hasCustomPrompt="1"/>
          </p:nvPr>
        </p:nvSpPr>
        <p:spPr>
          <a:xfrm>
            <a:off x="0" y="-1"/>
            <a:ext cx="12192000" cy="6857999"/>
          </a:xfrm>
          <a:gradFill>
            <a:gsLst>
              <a:gs pos="0">
                <a:schemeClr val="accent1">
                  <a:alpha val="50000"/>
                </a:schemeClr>
              </a:gs>
              <a:gs pos="100000">
                <a:srgbClr val="BBBBBB"/>
              </a:gs>
            </a:gsLst>
            <a:lin ang="13500000" scaled="1"/>
          </a:gradFill>
        </p:spPr>
        <p:txBody>
          <a:bodyPr anchor="ctr">
            <a:normAutofit/>
          </a:bodyPr>
          <a:lstStyle>
            <a:lvl1pPr marL="0" indent="0" algn="ctr">
              <a:lnSpc>
                <a:spcPct val="150000"/>
              </a:lnSpc>
              <a:buNone/>
              <a:defRPr sz="3200" b="1">
                <a:solidFill>
                  <a:schemeClr val="bg2"/>
                </a:solidFill>
              </a:defRPr>
            </a:lvl1pPr>
          </a:lstStyle>
          <a:p>
            <a:pPr lvl="0"/>
            <a:r>
              <a:rPr lang="en-US" dirty="0"/>
              <a:t>INNOVATION IS HERE TO STAY</a:t>
            </a:r>
          </a:p>
        </p:txBody>
      </p:sp>
      <p:sp>
        <p:nvSpPr>
          <p:cNvPr id="25" name="Picture Placeholder 10">
            <a:extLst>
              <a:ext uri="{FF2B5EF4-FFF2-40B4-BE49-F238E27FC236}">
                <a16:creationId xmlns:a16="http://schemas.microsoft.com/office/drawing/2014/main" id="{BA055D3E-A40E-1345-8AB3-0824338A6F83}"/>
              </a:ext>
            </a:extLst>
          </p:cNvPr>
          <p:cNvSpPr>
            <a:spLocks noGrp="1" noChangeAspect="1"/>
          </p:cNvSpPr>
          <p:nvPr>
            <p:ph type="pic" sz="quarter" idx="10" hasCustomPrompt="1"/>
          </p:nvPr>
        </p:nvSpPr>
        <p:spPr>
          <a:xfrm>
            <a:off x="10440000" y="6174000"/>
            <a:ext cx="1400400" cy="496799"/>
          </a:xfrm>
          <a:prstGeom prst="rect">
            <a:avLst/>
          </a:prstGeom>
          <a:blipFill>
            <a:blip r:embed="rId3">
              <a:extLst>
                <a:ext uri="{96DAC541-7B7A-43D3-8B79-37D633B846F1}">
                  <asvg:svgBlip xmlns:asvg="http://schemas.microsoft.com/office/drawing/2016/SVG/main" r:embed="rId4"/>
                </a:ext>
              </a:extLst>
            </a:blip>
            <a:stretch>
              <a:fillRect/>
            </a:stretch>
          </a:blipFill>
        </p:spPr>
        <p:txBody>
          <a:bodyPr lIns="90000">
            <a:normAutofit/>
          </a:bodyPr>
          <a:lstStyle>
            <a:lvl1pPr marL="0" indent="0">
              <a:buNone/>
              <a:defRPr sz="1200"/>
            </a:lvl1pPr>
          </a:lstStyle>
          <a:p>
            <a:r>
              <a:rPr lang="fi-FI" dirty="0" err="1"/>
              <a:t>Remove</a:t>
            </a:r>
            <a:r>
              <a:rPr lang="fi-FI" dirty="0"/>
              <a:t> logo </a:t>
            </a:r>
            <a:r>
              <a:rPr lang="fi-FI" dirty="0" err="1"/>
              <a:t>if</a:t>
            </a:r>
            <a:r>
              <a:rPr lang="fi-FI" dirty="0"/>
              <a:t> </a:t>
            </a:r>
            <a:r>
              <a:rPr lang="fi-FI" dirty="0" err="1"/>
              <a:t>needed</a:t>
            </a:r>
            <a:endParaRPr lang="fi-FI" dirty="0"/>
          </a:p>
        </p:txBody>
      </p:sp>
    </p:spTree>
    <p:extLst>
      <p:ext uri="{BB962C8B-B14F-4D97-AF65-F5344CB8AC3E}">
        <p14:creationId xmlns:p14="http://schemas.microsoft.com/office/powerpoint/2010/main" val="2640696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separator">
    <p:bg>
      <p:bgPr>
        <a:solidFill>
          <a:schemeClr val="accent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881DE1-9572-F848-A35C-59E8024B497F}"/>
              </a:ext>
            </a:extLst>
          </p:cNvPr>
          <p:cNvSpPr>
            <a:spLocks noGrp="1"/>
          </p:cNvSpPr>
          <p:nvPr>
            <p:ph type="body" sz="quarter" idx="10" hasCustomPrompt="1"/>
          </p:nvPr>
        </p:nvSpPr>
        <p:spPr>
          <a:xfrm>
            <a:off x="2855640" y="2888456"/>
            <a:ext cx="6480720" cy="1081087"/>
          </a:xfrm>
          <a:prstGeom prst="rect">
            <a:avLst/>
          </a:prstGeom>
        </p:spPr>
        <p:txBody>
          <a:bodyPr anchor="ctr">
            <a:normAutofit/>
          </a:bodyPr>
          <a:lstStyle>
            <a:lvl1pPr marL="0" indent="0" algn="ctr">
              <a:buNone/>
              <a:defRPr sz="3200" b="1">
                <a:solidFill>
                  <a:schemeClr val="bg1"/>
                </a:solidFill>
              </a:defRPr>
            </a:lvl1pPr>
          </a:lstStyle>
          <a:p>
            <a:pPr lvl="0"/>
            <a:r>
              <a:rPr lang="en-US" dirty="0"/>
              <a:t>Customer Stories &amp; Examples</a:t>
            </a:r>
          </a:p>
        </p:txBody>
      </p:sp>
    </p:spTree>
    <p:extLst>
      <p:ext uri="{BB962C8B-B14F-4D97-AF65-F5344CB8AC3E}">
        <p14:creationId xmlns:p14="http://schemas.microsoft.com/office/powerpoint/2010/main" val="2668712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icing">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3975-04B2-1248-81FC-5FCDDA216BCC}"/>
              </a:ext>
            </a:extLst>
          </p:cNvPr>
          <p:cNvSpPr>
            <a:spLocks noGrp="1"/>
          </p:cNvSpPr>
          <p:nvPr>
            <p:ph type="title" hasCustomPrompt="1"/>
          </p:nvPr>
        </p:nvSpPr>
        <p:spPr>
          <a:xfrm>
            <a:off x="533909" y="193089"/>
            <a:ext cx="10797987" cy="1325563"/>
          </a:xfrm>
          <a:prstGeom prst="rect">
            <a:avLst/>
          </a:prstGeom>
        </p:spPr>
        <p:txBody>
          <a:bodyPr>
            <a:normAutofit/>
          </a:bodyPr>
          <a:lstStyle>
            <a:lvl1pPr algn="l">
              <a:defRPr sz="3200" b="1">
                <a:solidFill>
                  <a:schemeClr val="accent1"/>
                </a:solidFill>
              </a:defRPr>
            </a:lvl1pPr>
          </a:lstStyle>
          <a:p>
            <a:r>
              <a:rPr lang="en-US" dirty="0"/>
              <a:t>Annual Contract Offers</a:t>
            </a:r>
            <a:endParaRPr lang="fi-FI" dirty="0"/>
          </a:p>
        </p:txBody>
      </p:sp>
      <p:pic>
        <p:nvPicPr>
          <p:cNvPr id="4" name="Graphic 3">
            <a:extLst>
              <a:ext uri="{FF2B5EF4-FFF2-40B4-BE49-F238E27FC236}">
                <a16:creationId xmlns:a16="http://schemas.microsoft.com/office/drawing/2014/main" id="{8BDFB39F-93E7-F04E-8B9D-F9993C6D7A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
        <p:nvSpPr>
          <p:cNvPr id="6" name="Text Placeholder 5">
            <a:extLst>
              <a:ext uri="{FF2B5EF4-FFF2-40B4-BE49-F238E27FC236}">
                <a16:creationId xmlns:a16="http://schemas.microsoft.com/office/drawing/2014/main" id="{AE1EF9C3-34BF-DA4D-B975-C9C1F4CEA90C}"/>
              </a:ext>
            </a:extLst>
          </p:cNvPr>
          <p:cNvSpPr>
            <a:spLocks noGrp="1"/>
          </p:cNvSpPr>
          <p:nvPr>
            <p:ph type="body" sz="quarter" idx="10" hasCustomPrompt="1"/>
          </p:nvPr>
        </p:nvSpPr>
        <p:spPr>
          <a:xfrm>
            <a:off x="533909" y="6516860"/>
            <a:ext cx="4105027" cy="224508"/>
          </a:xfrm>
          <a:prstGeom prst="rect">
            <a:avLst/>
          </a:prstGeom>
        </p:spPr>
        <p:txBody>
          <a:bodyPr>
            <a:noAutofit/>
          </a:bodyPr>
          <a:lstStyle>
            <a:lvl1pPr marL="0" indent="0">
              <a:buNone/>
              <a:defRPr sz="900">
                <a:solidFill>
                  <a:schemeClr val="accent1"/>
                </a:solidFill>
              </a:defRPr>
            </a:lvl1pPr>
          </a:lstStyle>
          <a:p>
            <a:pPr lvl="0"/>
            <a:r>
              <a:rPr lang="en" dirty="0"/>
              <a:t>The contract period is 12 months.</a:t>
            </a:r>
            <a:endParaRPr lang="en-US" dirty="0"/>
          </a:p>
        </p:txBody>
      </p:sp>
      <p:sp>
        <p:nvSpPr>
          <p:cNvPr id="7" name="Text Placeholder 5">
            <a:extLst>
              <a:ext uri="{FF2B5EF4-FFF2-40B4-BE49-F238E27FC236}">
                <a16:creationId xmlns:a16="http://schemas.microsoft.com/office/drawing/2014/main" id="{88E1080D-1688-094A-9829-5BD93945C0AB}"/>
              </a:ext>
            </a:extLst>
          </p:cNvPr>
          <p:cNvSpPr>
            <a:spLocks noGrp="1"/>
          </p:cNvSpPr>
          <p:nvPr>
            <p:ph type="body" sz="quarter" idx="11" hasCustomPrompt="1"/>
          </p:nvPr>
        </p:nvSpPr>
        <p:spPr>
          <a:xfrm>
            <a:off x="533909" y="6057504"/>
            <a:ext cx="8653873" cy="497089"/>
          </a:xfrm>
          <a:prstGeom prst="rect">
            <a:avLst/>
          </a:prstGeom>
        </p:spPr>
        <p:txBody>
          <a:bodyPr>
            <a:noAutofit/>
          </a:bodyPr>
          <a:lstStyle>
            <a:lvl1pPr marL="0" indent="0">
              <a:buNone/>
              <a:defRPr sz="900">
                <a:solidFill>
                  <a:schemeClr val="tx2"/>
                </a:solidFill>
              </a:defRPr>
            </a:lvl1pPr>
          </a:lstStyle>
          <a:p>
            <a:pPr lvl="0"/>
            <a:r>
              <a:rPr lang="en" dirty="0"/>
              <a:t>*A value added tax or other country specific taxes such as import or withholding taxes pursuant to the legislation in force from time to time shall be added to all prices if applicable. Exchange rates will be applied as applicable on the date of signing. Travel costs to customer premises outside the capital city area of Finland will be invoiced separately per agreement.</a:t>
            </a:r>
          </a:p>
        </p:txBody>
      </p:sp>
      <p:sp>
        <p:nvSpPr>
          <p:cNvPr id="9" name="Text Placeholder 8">
            <a:extLst>
              <a:ext uri="{FF2B5EF4-FFF2-40B4-BE49-F238E27FC236}">
                <a16:creationId xmlns:a16="http://schemas.microsoft.com/office/drawing/2014/main" id="{E3A4B190-FA79-F047-AD29-991887300EBA}"/>
              </a:ext>
            </a:extLst>
          </p:cNvPr>
          <p:cNvSpPr>
            <a:spLocks noGrp="1"/>
          </p:cNvSpPr>
          <p:nvPr>
            <p:ph type="body" sz="quarter" idx="12" hasCustomPrompt="1"/>
          </p:nvPr>
        </p:nvSpPr>
        <p:spPr>
          <a:xfrm>
            <a:off x="533909" y="1727708"/>
            <a:ext cx="5562091" cy="497088"/>
          </a:xfrm>
          <a:prstGeom prst="rect">
            <a:avLst/>
          </a:prstGeom>
        </p:spPr>
        <p:txBody>
          <a:bodyPr anchor="ctr">
            <a:normAutofit/>
          </a:bodyPr>
          <a:lstStyle>
            <a:lvl1pPr marL="0" indent="0">
              <a:buNone/>
              <a:defRPr sz="1600" b="1">
                <a:solidFill>
                  <a:schemeClr val="tx1"/>
                </a:solidFill>
              </a:defRPr>
            </a:lvl1pPr>
          </a:lstStyle>
          <a:p>
            <a:pPr lvl="0"/>
            <a:r>
              <a:rPr lang="en-US" dirty="0"/>
              <a:t>No installation fees. One fixed fee.</a:t>
            </a:r>
          </a:p>
        </p:txBody>
      </p:sp>
      <p:sp>
        <p:nvSpPr>
          <p:cNvPr id="11" name="Text Placeholder 10">
            <a:extLst>
              <a:ext uri="{FF2B5EF4-FFF2-40B4-BE49-F238E27FC236}">
                <a16:creationId xmlns:a16="http://schemas.microsoft.com/office/drawing/2014/main" id="{49DC2F55-223C-2D48-A86B-4A55CF6E74AB}"/>
              </a:ext>
            </a:extLst>
          </p:cNvPr>
          <p:cNvSpPr>
            <a:spLocks noGrp="1"/>
          </p:cNvSpPr>
          <p:nvPr>
            <p:ph type="body" sz="quarter" idx="13" hasCustomPrompt="1"/>
          </p:nvPr>
        </p:nvSpPr>
        <p:spPr>
          <a:xfrm>
            <a:off x="1625074" y="2554717"/>
            <a:ext cx="2016224" cy="591147"/>
          </a:xfrm>
          <a:prstGeom prst="rect">
            <a:avLst/>
          </a:prstGeom>
        </p:spPr>
        <p:txBody>
          <a:bodyPr anchor="t">
            <a:noAutofit/>
          </a:bodyPr>
          <a:lstStyle>
            <a:lvl1pPr marL="0" indent="0">
              <a:buNone/>
              <a:defRPr sz="4000" b="1">
                <a:solidFill>
                  <a:schemeClr val="tx1"/>
                </a:solidFill>
              </a:defRPr>
            </a:lvl1pPr>
          </a:lstStyle>
          <a:p>
            <a:pPr lvl="0"/>
            <a:r>
              <a:rPr lang="en-US" dirty="0"/>
              <a:t>1 250</a:t>
            </a:r>
          </a:p>
        </p:txBody>
      </p:sp>
      <p:sp>
        <p:nvSpPr>
          <p:cNvPr id="12" name="Rectangle 11">
            <a:extLst>
              <a:ext uri="{FF2B5EF4-FFF2-40B4-BE49-F238E27FC236}">
                <a16:creationId xmlns:a16="http://schemas.microsoft.com/office/drawing/2014/main" id="{740ACAB2-1D75-FC48-A1D5-EA8241870D57}"/>
              </a:ext>
            </a:extLst>
          </p:cNvPr>
          <p:cNvSpPr/>
          <p:nvPr/>
        </p:nvSpPr>
        <p:spPr>
          <a:xfrm>
            <a:off x="622676"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B690C93-66AC-A34E-9B7E-713BCE034711}"/>
              </a:ext>
            </a:extLst>
          </p:cNvPr>
          <p:cNvSpPr txBox="1"/>
          <p:nvPr/>
        </p:nvSpPr>
        <p:spPr>
          <a:xfrm>
            <a:off x="808928" y="2685436"/>
            <a:ext cx="566181" cy="923330"/>
          </a:xfrm>
          <a:prstGeom prst="rect">
            <a:avLst/>
          </a:prstGeom>
          <a:noFill/>
        </p:spPr>
        <p:txBody>
          <a:bodyPr wrap="none" rtlCol="0">
            <a:spAutoFit/>
          </a:bodyPr>
          <a:lstStyle/>
          <a:p>
            <a:pPr algn="ctr"/>
            <a:r>
              <a:rPr lang="en-US" sz="5400" b="1" dirty="0">
                <a:solidFill>
                  <a:schemeClr val="bg1">
                    <a:lumMod val="95000"/>
                  </a:schemeClr>
                </a:solidFill>
              </a:rPr>
              <a:t>1</a:t>
            </a:r>
          </a:p>
        </p:txBody>
      </p:sp>
      <p:sp>
        <p:nvSpPr>
          <p:cNvPr id="14" name="Text Placeholder 10">
            <a:extLst>
              <a:ext uri="{FF2B5EF4-FFF2-40B4-BE49-F238E27FC236}">
                <a16:creationId xmlns:a16="http://schemas.microsoft.com/office/drawing/2014/main" id="{4C42B1A4-5D77-A74B-B661-96E39FA250FF}"/>
              </a:ext>
            </a:extLst>
          </p:cNvPr>
          <p:cNvSpPr>
            <a:spLocks noGrp="1"/>
          </p:cNvSpPr>
          <p:nvPr>
            <p:ph type="body" sz="quarter" idx="14" hasCustomPrompt="1"/>
          </p:nvPr>
        </p:nvSpPr>
        <p:spPr>
          <a:xfrm>
            <a:off x="1625074" y="3089255"/>
            <a:ext cx="2016224" cy="354606"/>
          </a:xfrm>
          <a:prstGeom prst="rect">
            <a:avLst/>
          </a:prstGeom>
        </p:spPr>
        <p:txBody>
          <a:bodyPr anchor="b">
            <a:noAutofit/>
          </a:bodyPr>
          <a:lstStyle>
            <a:lvl1pPr marL="0" indent="0">
              <a:buNone/>
              <a:defRPr sz="1400" b="0">
                <a:solidFill>
                  <a:schemeClr val="tx1">
                    <a:lumMod val="50000"/>
                    <a:lumOff val="50000"/>
                  </a:schemeClr>
                </a:solidFill>
              </a:defRPr>
            </a:lvl1pPr>
          </a:lstStyle>
          <a:p>
            <a:pPr lvl="0"/>
            <a:r>
              <a:rPr lang="en-US" dirty="0"/>
              <a:t>EUR / month *</a:t>
            </a:r>
          </a:p>
        </p:txBody>
      </p:sp>
      <p:sp>
        <p:nvSpPr>
          <p:cNvPr id="15" name="Text Placeholder 10">
            <a:extLst>
              <a:ext uri="{FF2B5EF4-FFF2-40B4-BE49-F238E27FC236}">
                <a16:creationId xmlns:a16="http://schemas.microsoft.com/office/drawing/2014/main" id="{FC5BDBF3-A81F-BF4C-9488-CBE9B068A096}"/>
              </a:ext>
            </a:extLst>
          </p:cNvPr>
          <p:cNvSpPr>
            <a:spLocks noGrp="1"/>
          </p:cNvSpPr>
          <p:nvPr>
            <p:ph type="body" sz="quarter" idx="15" hasCustomPrompt="1"/>
          </p:nvPr>
        </p:nvSpPr>
        <p:spPr>
          <a:xfrm>
            <a:off x="1625074" y="3505730"/>
            <a:ext cx="2016224" cy="252203"/>
          </a:xfrm>
          <a:prstGeom prst="rect">
            <a:avLst/>
          </a:prstGeom>
        </p:spPr>
        <p:txBody>
          <a:bodyPr anchor="b">
            <a:noAutofit/>
          </a:bodyPr>
          <a:lstStyle>
            <a:lvl1pPr marL="0" indent="0">
              <a:buNone/>
              <a:defRPr sz="1200" b="0">
                <a:solidFill>
                  <a:schemeClr val="tx1">
                    <a:lumMod val="50000"/>
                    <a:lumOff val="50000"/>
                  </a:schemeClr>
                </a:solidFill>
              </a:defRPr>
            </a:lvl1pPr>
          </a:lstStyle>
          <a:p>
            <a:pPr lvl="0"/>
            <a:r>
              <a:rPr lang="en-US" dirty="0"/>
              <a:t>500 user licenses</a:t>
            </a:r>
          </a:p>
        </p:txBody>
      </p:sp>
      <p:sp>
        <p:nvSpPr>
          <p:cNvPr id="25" name="Text Placeholder 10">
            <a:extLst>
              <a:ext uri="{FF2B5EF4-FFF2-40B4-BE49-F238E27FC236}">
                <a16:creationId xmlns:a16="http://schemas.microsoft.com/office/drawing/2014/main" id="{257A8A95-8824-9947-A3A9-F1D981D62FF8}"/>
              </a:ext>
            </a:extLst>
          </p:cNvPr>
          <p:cNvSpPr>
            <a:spLocks noGrp="1"/>
          </p:cNvSpPr>
          <p:nvPr>
            <p:ph type="body" sz="quarter" idx="16" hasCustomPrompt="1"/>
          </p:nvPr>
        </p:nvSpPr>
        <p:spPr>
          <a:xfrm>
            <a:off x="5480145" y="2554717"/>
            <a:ext cx="2016224" cy="591147"/>
          </a:xfrm>
          <a:prstGeom prst="rect">
            <a:avLst/>
          </a:prstGeom>
        </p:spPr>
        <p:txBody>
          <a:bodyPr anchor="t">
            <a:noAutofit/>
          </a:bodyPr>
          <a:lstStyle>
            <a:lvl1pPr marL="0" indent="0">
              <a:buNone/>
              <a:defRPr sz="4000" b="1">
                <a:solidFill>
                  <a:schemeClr val="tx1"/>
                </a:solidFill>
              </a:defRPr>
            </a:lvl1pPr>
          </a:lstStyle>
          <a:p>
            <a:pPr lvl="0"/>
            <a:r>
              <a:rPr lang="en-US" dirty="0"/>
              <a:t>2 000</a:t>
            </a:r>
          </a:p>
        </p:txBody>
      </p:sp>
      <p:sp>
        <p:nvSpPr>
          <p:cNvPr id="26" name="Rectangle 25">
            <a:extLst>
              <a:ext uri="{FF2B5EF4-FFF2-40B4-BE49-F238E27FC236}">
                <a16:creationId xmlns:a16="http://schemas.microsoft.com/office/drawing/2014/main" id="{9E95403B-4BEF-8E47-811B-3B3288F62EBD}"/>
              </a:ext>
            </a:extLst>
          </p:cNvPr>
          <p:cNvSpPr/>
          <p:nvPr/>
        </p:nvSpPr>
        <p:spPr>
          <a:xfrm>
            <a:off x="4461475"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E6C6CDF-8653-9C45-BC02-D89526B3ADB8}"/>
              </a:ext>
            </a:extLst>
          </p:cNvPr>
          <p:cNvSpPr txBox="1"/>
          <p:nvPr/>
        </p:nvSpPr>
        <p:spPr>
          <a:xfrm>
            <a:off x="4647727" y="2707800"/>
            <a:ext cx="566181" cy="923330"/>
          </a:xfrm>
          <a:prstGeom prst="rect">
            <a:avLst/>
          </a:prstGeom>
          <a:noFill/>
        </p:spPr>
        <p:txBody>
          <a:bodyPr wrap="none" rtlCol="0">
            <a:spAutoFit/>
          </a:bodyPr>
          <a:lstStyle/>
          <a:p>
            <a:pPr algn="ctr"/>
            <a:r>
              <a:rPr lang="en-US" sz="5400" b="1" dirty="0">
                <a:solidFill>
                  <a:schemeClr val="bg1">
                    <a:lumMod val="95000"/>
                  </a:schemeClr>
                </a:solidFill>
              </a:rPr>
              <a:t>2</a:t>
            </a:r>
          </a:p>
        </p:txBody>
      </p:sp>
      <p:sp>
        <p:nvSpPr>
          <p:cNvPr id="28" name="Text Placeholder 10">
            <a:extLst>
              <a:ext uri="{FF2B5EF4-FFF2-40B4-BE49-F238E27FC236}">
                <a16:creationId xmlns:a16="http://schemas.microsoft.com/office/drawing/2014/main" id="{9428B89B-08EE-B44E-9CF5-C2F9A844A54B}"/>
              </a:ext>
            </a:extLst>
          </p:cNvPr>
          <p:cNvSpPr>
            <a:spLocks noGrp="1"/>
          </p:cNvSpPr>
          <p:nvPr>
            <p:ph type="body" sz="quarter" idx="17" hasCustomPrompt="1"/>
          </p:nvPr>
        </p:nvSpPr>
        <p:spPr>
          <a:xfrm>
            <a:off x="5480145" y="3093781"/>
            <a:ext cx="2016224" cy="354606"/>
          </a:xfrm>
          <a:prstGeom prst="rect">
            <a:avLst/>
          </a:prstGeom>
        </p:spPr>
        <p:txBody>
          <a:bodyPr anchor="b">
            <a:noAutofit/>
          </a:bodyPr>
          <a:lstStyle>
            <a:lvl1pPr marL="0" indent="0">
              <a:buNone/>
              <a:defRPr sz="1400" b="0">
                <a:solidFill>
                  <a:schemeClr val="tx1">
                    <a:lumMod val="50000"/>
                    <a:lumOff val="50000"/>
                  </a:schemeClr>
                </a:solidFill>
              </a:defRPr>
            </a:lvl1pPr>
          </a:lstStyle>
          <a:p>
            <a:pPr lvl="0"/>
            <a:r>
              <a:rPr lang="en-US" dirty="0"/>
              <a:t>EUR / month *</a:t>
            </a:r>
          </a:p>
        </p:txBody>
      </p:sp>
      <p:sp>
        <p:nvSpPr>
          <p:cNvPr id="29" name="Text Placeholder 10">
            <a:extLst>
              <a:ext uri="{FF2B5EF4-FFF2-40B4-BE49-F238E27FC236}">
                <a16:creationId xmlns:a16="http://schemas.microsoft.com/office/drawing/2014/main" id="{D01736CB-3785-A747-8FE8-AD9B8F7160A2}"/>
              </a:ext>
            </a:extLst>
          </p:cNvPr>
          <p:cNvSpPr>
            <a:spLocks noGrp="1"/>
          </p:cNvSpPr>
          <p:nvPr>
            <p:ph type="body" sz="quarter" idx="18" hasCustomPrompt="1"/>
          </p:nvPr>
        </p:nvSpPr>
        <p:spPr>
          <a:xfrm>
            <a:off x="5480145" y="3505730"/>
            <a:ext cx="2016224" cy="252203"/>
          </a:xfrm>
          <a:prstGeom prst="rect">
            <a:avLst/>
          </a:prstGeom>
        </p:spPr>
        <p:txBody>
          <a:bodyPr anchor="b">
            <a:noAutofit/>
          </a:bodyPr>
          <a:lstStyle>
            <a:lvl1pPr marL="0" indent="0">
              <a:buNone/>
              <a:defRPr sz="1200" b="0">
                <a:solidFill>
                  <a:schemeClr val="tx1">
                    <a:lumMod val="50000"/>
                    <a:lumOff val="50000"/>
                  </a:schemeClr>
                </a:solidFill>
              </a:defRPr>
            </a:lvl1pPr>
          </a:lstStyle>
          <a:p>
            <a:pPr lvl="0"/>
            <a:r>
              <a:rPr lang="en-US" dirty="0"/>
              <a:t>2 000 user licenses</a:t>
            </a:r>
          </a:p>
        </p:txBody>
      </p:sp>
      <p:sp>
        <p:nvSpPr>
          <p:cNvPr id="30" name="Text Placeholder 10">
            <a:extLst>
              <a:ext uri="{FF2B5EF4-FFF2-40B4-BE49-F238E27FC236}">
                <a16:creationId xmlns:a16="http://schemas.microsoft.com/office/drawing/2014/main" id="{5810C4F9-8062-5B4C-B4D2-052857A9DF1C}"/>
              </a:ext>
            </a:extLst>
          </p:cNvPr>
          <p:cNvSpPr>
            <a:spLocks noGrp="1"/>
          </p:cNvSpPr>
          <p:nvPr>
            <p:ph type="body" sz="quarter" idx="19" hasCustomPrompt="1"/>
          </p:nvPr>
        </p:nvSpPr>
        <p:spPr>
          <a:xfrm>
            <a:off x="9366920" y="2554717"/>
            <a:ext cx="2016224" cy="591147"/>
          </a:xfrm>
          <a:prstGeom prst="rect">
            <a:avLst/>
          </a:prstGeom>
        </p:spPr>
        <p:txBody>
          <a:bodyPr anchor="t">
            <a:noAutofit/>
          </a:bodyPr>
          <a:lstStyle>
            <a:lvl1pPr marL="0" indent="0">
              <a:buNone/>
              <a:defRPr sz="4000" b="1">
                <a:solidFill>
                  <a:schemeClr val="tx1"/>
                </a:solidFill>
              </a:defRPr>
            </a:lvl1pPr>
          </a:lstStyle>
          <a:p>
            <a:pPr lvl="0"/>
            <a:r>
              <a:rPr lang="en-US" dirty="0"/>
              <a:t>3 000</a:t>
            </a:r>
          </a:p>
        </p:txBody>
      </p:sp>
      <p:sp>
        <p:nvSpPr>
          <p:cNvPr id="31" name="Rectangle 30">
            <a:extLst>
              <a:ext uri="{FF2B5EF4-FFF2-40B4-BE49-F238E27FC236}">
                <a16:creationId xmlns:a16="http://schemas.microsoft.com/office/drawing/2014/main" id="{86327838-9D66-3F47-B6EE-C2FE1C991C28}"/>
              </a:ext>
            </a:extLst>
          </p:cNvPr>
          <p:cNvSpPr/>
          <p:nvPr/>
        </p:nvSpPr>
        <p:spPr>
          <a:xfrm>
            <a:off x="8364436"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30100A8-29AC-A746-AC26-60D5763BCCED}"/>
              </a:ext>
            </a:extLst>
          </p:cNvPr>
          <p:cNvSpPr txBox="1"/>
          <p:nvPr/>
        </p:nvSpPr>
        <p:spPr>
          <a:xfrm>
            <a:off x="8550398" y="2704287"/>
            <a:ext cx="566181" cy="923330"/>
          </a:xfrm>
          <a:prstGeom prst="rect">
            <a:avLst/>
          </a:prstGeom>
          <a:noFill/>
        </p:spPr>
        <p:txBody>
          <a:bodyPr wrap="none" rtlCol="0">
            <a:spAutoFit/>
          </a:bodyPr>
          <a:lstStyle/>
          <a:p>
            <a:pPr algn="ctr"/>
            <a:r>
              <a:rPr lang="en-US" sz="5400" b="1" dirty="0">
                <a:solidFill>
                  <a:schemeClr val="bg1">
                    <a:lumMod val="95000"/>
                  </a:schemeClr>
                </a:solidFill>
              </a:rPr>
              <a:t>3</a:t>
            </a:r>
          </a:p>
        </p:txBody>
      </p:sp>
      <p:sp>
        <p:nvSpPr>
          <p:cNvPr id="33" name="Text Placeholder 10">
            <a:extLst>
              <a:ext uri="{FF2B5EF4-FFF2-40B4-BE49-F238E27FC236}">
                <a16:creationId xmlns:a16="http://schemas.microsoft.com/office/drawing/2014/main" id="{BD197ED1-AE27-D04C-8962-2B5D5E0D5E70}"/>
              </a:ext>
            </a:extLst>
          </p:cNvPr>
          <p:cNvSpPr>
            <a:spLocks noGrp="1"/>
          </p:cNvSpPr>
          <p:nvPr>
            <p:ph type="body" sz="quarter" idx="20" hasCustomPrompt="1"/>
          </p:nvPr>
        </p:nvSpPr>
        <p:spPr>
          <a:xfrm>
            <a:off x="9366920" y="3093781"/>
            <a:ext cx="2016224" cy="354606"/>
          </a:xfrm>
          <a:prstGeom prst="rect">
            <a:avLst/>
          </a:prstGeom>
        </p:spPr>
        <p:txBody>
          <a:bodyPr anchor="b">
            <a:noAutofit/>
          </a:bodyPr>
          <a:lstStyle>
            <a:lvl1pPr marL="0" indent="0">
              <a:buNone/>
              <a:defRPr sz="1400" b="0">
                <a:solidFill>
                  <a:schemeClr val="tx1">
                    <a:lumMod val="50000"/>
                    <a:lumOff val="50000"/>
                  </a:schemeClr>
                </a:solidFill>
              </a:defRPr>
            </a:lvl1pPr>
          </a:lstStyle>
          <a:p>
            <a:pPr lvl="0"/>
            <a:r>
              <a:rPr lang="en-US" dirty="0"/>
              <a:t>EUR / month *</a:t>
            </a:r>
          </a:p>
        </p:txBody>
      </p:sp>
      <p:sp>
        <p:nvSpPr>
          <p:cNvPr id="34" name="Text Placeholder 10">
            <a:extLst>
              <a:ext uri="{FF2B5EF4-FFF2-40B4-BE49-F238E27FC236}">
                <a16:creationId xmlns:a16="http://schemas.microsoft.com/office/drawing/2014/main" id="{220F9F7F-9BBD-2244-ADA0-D915E4BC8638}"/>
              </a:ext>
            </a:extLst>
          </p:cNvPr>
          <p:cNvSpPr>
            <a:spLocks noGrp="1"/>
          </p:cNvSpPr>
          <p:nvPr>
            <p:ph type="body" sz="quarter" idx="21" hasCustomPrompt="1"/>
          </p:nvPr>
        </p:nvSpPr>
        <p:spPr>
          <a:xfrm>
            <a:off x="9366920" y="3505730"/>
            <a:ext cx="2016224" cy="252203"/>
          </a:xfrm>
          <a:prstGeom prst="rect">
            <a:avLst/>
          </a:prstGeom>
        </p:spPr>
        <p:txBody>
          <a:bodyPr anchor="b">
            <a:noAutofit/>
          </a:bodyPr>
          <a:lstStyle>
            <a:lvl1pPr marL="0" indent="0">
              <a:buNone/>
              <a:defRPr sz="1200" b="0">
                <a:solidFill>
                  <a:schemeClr val="tx1">
                    <a:lumMod val="50000"/>
                    <a:lumOff val="50000"/>
                  </a:schemeClr>
                </a:solidFill>
              </a:defRPr>
            </a:lvl1pPr>
          </a:lstStyle>
          <a:p>
            <a:pPr lvl="0"/>
            <a:r>
              <a:rPr lang="en-US" dirty="0"/>
              <a:t>5 000 user licenses</a:t>
            </a:r>
          </a:p>
        </p:txBody>
      </p:sp>
      <p:sp>
        <p:nvSpPr>
          <p:cNvPr id="35" name="Text Placeholder 8">
            <a:extLst>
              <a:ext uri="{FF2B5EF4-FFF2-40B4-BE49-F238E27FC236}">
                <a16:creationId xmlns:a16="http://schemas.microsoft.com/office/drawing/2014/main" id="{D2B51426-F71B-7D41-98C4-9FFEB6F91896}"/>
              </a:ext>
            </a:extLst>
          </p:cNvPr>
          <p:cNvSpPr>
            <a:spLocks noGrp="1"/>
          </p:cNvSpPr>
          <p:nvPr>
            <p:ph type="body" sz="quarter" idx="22" hasCustomPrompt="1"/>
          </p:nvPr>
        </p:nvSpPr>
        <p:spPr>
          <a:xfrm>
            <a:off x="566783" y="4523678"/>
            <a:ext cx="3672408" cy="219053"/>
          </a:xfrm>
          <a:prstGeom prst="rect">
            <a:avLst/>
          </a:prstGeom>
        </p:spPr>
        <p:txBody>
          <a:bodyPr anchor="ctr">
            <a:normAutofit/>
          </a:bodyPr>
          <a:lstStyle>
            <a:lvl1pPr marL="0" indent="0">
              <a:buNone/>
              <a:defRPr sz="1200" b="1">
                <a:solidFill>
                  <a:schemeClr val="tx1"/>
                </a:solidFill>
              </a:defRPr>
            </a:lvl1pPr>
          </a:lstStyle>
          <a:p>
            <a:pPr lvl="0"/>
            <a:r>
              <a:rPr lang="en-US" dirty="0"/>
              <a:t>All three pricing offers include:</a:t>
            </a:r>
          </a:p>
        </p:txBody>
      </p:sp>
      <p:sp>
        <p:nvSpPr>
          <p:cNvPr id="37" name="Content Placeholder 36">
            <a:extLst>
              <a:ext uri="{FF2B5EF4-FFF2-40B4-BE49-F238E27FC236}">
                <a16:creationId xmlns:a16="http://schemas.microsoft.com/office/drawing/2014/main" id="{6CBF570E-AD3A-0349-B825-A46F4BFB8440}"/>
              </a:ext>
            </a:extLst>
          </p:cNvPr>
          <p:cNvSpPr>
            <a:spLocks noGrp="1"/>
          </p:cNvSpPr>
          <p:nvPr>
            <p:ph sz="quarter" idx="23" hasCustomPrompt="1"/>
          </p:nvPr>
        </p:nvSpPr>
        <p:spPr>
          <a:xfrm>
            <a:off x="567721" y="4825933"/>
            <a:ext cx="3927567" cy="814373"/>
          </a:xfrm>
          <a:prstGeom prst="rect">
            <a:avLst/>
          </a:prstGeom>
        </p:spPr>
        <p:txBody>
          <a:bodyPr>
            <a:noAutofit/>
          </a:bodyPr>
          <a:lstStyle>
            <a:lvl1pPr marL="228600" indent="-228600">
              <a:lnSpc>
                <a:spcPct val="100000"/>
              </a:lnSpc>
              <a:spcBef>
                <a:spcPts val="600"/>
              </a:spcBef>
              <a:buClr>
                <a:schemeClr val="accent2"/>
              </a:buClr>
              <a:buSzPct val="115000"/>
              <a:buFont typeface="Wingdings" pitchFamily="2" charset="2"/>
              <a:buChar char="ü"/>
              <a:defRPr sz="1200">
                <a:solidFill>
                  <a:schemeClr val="tx1"/>
                </a:solidFill>
              </a:defRPr>
            </a:lvl1pPr>
          </a:lstStyle>
          <a:p>
            <a:pPr lvl="0"/>
            <a:r>
              <a:rPr lang="en-US" dirty="0" err="1"/>
              <a:t>Viima’s</a:t>
            </a:r>
            <a:r>
              <a:rPr lang="en-US" dirty="0"/>
              <a:t> enterprise plan and full feature list</a:t>
            </a:r>
          </a:p>
          <a:p>
            <a:pPr lvl="0"/>
            <a:r>
              <a:rPr lang="en-US" dirty="0"/>
              <a:t>Dedicated account manager</a:t>
            </a:r>
          </a:p>
          <a:p>
            <a:pPr lvl="0"/>
            <a:r>
              <a:rPr lang="en-US" dirty="0"/>
              <a:t>Technical priority support &amp; maintenance</a:t>
            </a:r>
          </a:p>
        </p:txBody>
      </p:sp>
      <p:sp>
        <p:nvSpPr>
          <p:cNvPr id="38" name="Content Placeholder 36">
            <a:extLst>
              <a:ext uri="{FF2B5EF4-FFF2-40B4-BE49-F238E27FC236}">
                <a16:creationId xmlns:a16="http://schemas.microsoft.com/office/drawing/2014/main" id="{D6DADD1B-40D7-894F-8BF6-F6BE659BAD70}"/>
              </a:ext>
            </a:extLst>
          </p:cNvPr>
          <p:cNvSpPr>
            <a:spLocks noGrp="1"/>
          </p:cNvSpPr>
          <p:nvPr>
            <p:ph sz="quarter" idx="24" hasCustomPrompt="1"/>
          </p:nvPr>
        </p:nvSpPr>
        <p:spPr>
          <a:xfrm>
            <a:off x="4494349" y="4832779"/>
            <a:ext cx="5562091" cy="809037"/>
          </a:xfrm>
          <a:prstGeom prst="rect">
            <a:avLst/>
          </a:prstGeom>
        </p:spPr>
        <p:txBody>
          <a:bodyPr>
            <a:normAutofit/>
          </a:bodyPr>
          <a:lstStyle>
            <a:lvl1pPr marL="228600" indent="-228600">
              <a:lnSpc>
                <a:spcPct val="100000"/>
              </a:lnSpc>
              <a:spcBef>
                <a:spcPts val="600"/>
              </a:spcBef>
              <a:buClr>
                <a:schemeClr val="accent2"/>
              </a:buClr>
              <a:buSzPct val="115000"/>
              <a:buFont typeface="Wingdings" pitchFamily="2" charset="2"/>
              <a:buChar char="ü"/>
              <a:defRPr sz="1200">
                <a:solidFill>
                  <a:schemeClr val="tx1"/>
                </a:solidFill>
              </a:defRPr>
            </a:lvl1pPr>
          </a:lstStyle>
          <a:p>
            <a:pPr lvl="0"/>
            <a:r>
              <a:rPr lang="en-US" dirty="0"/>
              <a:t>Online planning workshop with customer</a:t>
            </a:r>
          </a:p>
          <a:p>
            <a:pPr lvl="0"/>
            <a:r>
              <a:rPr lang="en-US" dirty="0"/>
              <a:t>Constant updates &amp; new features</a:t>
            </a:r>
          </a:p>
          <a:p>
            <a:pPr lvl="0"/>
            <a:r>
              <a:rPr lang="en-US" dirty="0"/>
              <a:t>Option for custom development</a:t>
            </a:r>
          </a:p>
        </p:txBody>
      </p:sp>
      <p:pic>
        <p:nvPicPr>
          <p:cNvPr id="36" name="Graphic 35">
            <a:extLst>
              <a:ext uri="{FF2B5EF4-FFF2-40B4-BE49-F238E27FC236}">
                <a16:creationId xmlns:a16="http://schemas.microsoft.com/office/drawing/2014/main" id="{EE92F921-90F0-3A4F-BCCA-C2D2DDD6DD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
        <p:nvSpPr>
          <p:cNvPr id="39" name="Rectangle 38">
            <a:extLst>
              <a:ext uri="{FF2B5EF4-FFF2-40B4-BE49-F238E27FC236}">
                <a16:creationId xmlns:a16="http://schemas.microsoft.com/office/drawing/2014/main" id="{BF53FB49-5990-F945-ABE9-6D34C6FD8779}"/>
              </a:ext>
            </a:extLst>
          </p:cNvPr>
          <p:cNvSpPr/>
          <p:nvPr userDrawn="1"/>
        </p:nvSpPr>
        <p:spPr>
          <a:xfrm>
            <a:off x="622676"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F024B49-5309-E34C-A27B-4CC2ADA4EE8E}"/>
              </a:ext>
            </a:extLst>
          </p:cNvPr>
          <p:cNvSpPr txBox="1"/>
          <p:nvPr userDrawn="1"/>
        </p:nvSpPr>
        <p:spPr>
          <a:xfrm>
            <a:off x="808928" y="2685436"/>
            <a:ext cx="566181" cy="923330"/>
          </a:xfrm>
          <a:prstGeom prst="rect">
            <a:avLst/>
          </a:prstGeom>
          <a:noFill/>
        </p:spPr>
        <p:txBody>
          <a:bodyPr wrap="none" rtlCol="0">
            <a:spAutoFit/>
          </a:bodyPr>
          <a:lstStyle/>
          <a:p>
            <a:pPr algn="ctr"/>
            <a:r>
              <a:rPr lang="en-US" sz="5400" b="1" dirty="0">
                <a:solidFill>
                  <a:schemeClr val="bg1">
                    <a:lumMod val="95000"/>
                  </a:schemeClr>
                </a:solidFill>
              </a:rPr>
              <a:t>1</a:t>
            </a:r>
          </a:p>
        </p:txBody>
      </p:sp>
      <p:sp>
        <p:nvSpPr>
          <p:cNvPr id="41" name="Rectangle 40">
            <a:extLst>
              <a:ext uri="{FF2B5EF4-FFF2-40B4-BE49-F238E27FC236}">
                <a16:creationId xmlns:a16="http://schemas.microsoft.com/office/drawing/2014/main" id="{99361354-01FC-1A43-9D96-EC961C563119}"/>
              </a:ext>
            </a:extLst>
          </p:cNvPr>
          <p:cNvSpPr/>
          <p:nvPr userDrawn="1"/>
        </p:nvSpPr>
        <p:spPr>
          <a:xfrm>
            <a:off x="4461475"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8DDDF29-4F19-BC46-8678-618DBC5C79C8}"/>
              </a:ext>
            </a:extLst>
          </p:cNvPr>
          <p:cNvSpPr txBox="1"/>
          <p:nvPr userDrawn="1"/>
        </p:nvSpPr>
        <p:spPr>
          <a:xfrm>
            <a:off x="4647727" y="2707800"/>
            <a:ext cx="566181" cy="923330"/>
          </a:xfrm>
          <a:prstGeom prst="rect">
            <a:avLst/>
          </a:prstGeom>
          <a:noFill/>
        </p:spPr>
        <p:txBody>
          <a:bodyPr wrap="none" rtlCol="0">
            <a:spAutoFit/>
          </a:bodyPr>
          <a:lstStyle/>
          <a:p>
            <a:pPr algn="ctr"/>
            <a:r>
              <a:rPr lang="en-US" sz="5400" b="1" dirty="0">
                <a:solidFill>
                  <a:schemeClr val="bg1">
                    <a:lumMod val="95000"/>
                  </a:schemeClr>
                </a:solidFill>
              </a:rPr>
              <a:t>2</a:t>
            </a:r>
          </a:p>
        </p:txBody>
      </p:sp>
      <p:sp>
        <p:nvSpPr>
          <p:cNvPr id="43" name="Rectangle 42">
            <a:extLst>
              <a:ext uri="{FF2B5EF4-FFF2-40B4-BE49-F238E27FC236}">
                <a16:creationId xmlns:a16="http://schemas.microsoft.com/office/drawing/2014/main" id="{8C030A01-0925-3D47-A843-7548ADCBA6A3}"/>
              </a:ext>
            </a:extLst>
          </p:cNvPr>
          <p:cNvSpPr/>
          <p:nvPr userDrawn="1"/>
        </p:nvSpPr>
        <p:spPr>
          <a:xfrm>
            <a:off x="8364436"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CAC3A06B-05D3-DF45-AB0A-3A199F67E742}"/>
              </a:ext>
            </a:extLst>
          </p:cNvPr>
          <p:cNvSpPr txBox="1"/>
          <p:nvPr userDrawn="1"/>
        </p:nvSpPr>
        <p:spPr>
          <a:xfrm>
            <a:off x="8550398" y="2704287"/>
            <a:ext cx="566181" cy="923330"/>
          </a:xfrm>
          <a:prstGeom prst="rect">
            <a:avLst/>
          </a:prstGeom>
          <a:noFill/>
        </p:spPr>
        <p:txBody>
          <a:bodyPr wrap="none" rtlCol="0">
            <a:spAutoFit/>
          </a:bodyPr>
          <a:lstStyle/>
          <a:p>
            <a:pPr algn="ctr"/>
            <a:r>
              <a:rPr lang="en-US" sz="5400" b="1" dirty="0">
                <a:solidFill>
                  <a:schemeClr val="bg1">
                    <a:lumMod val="95000"/>
                  </a:schemeClr>
                </a:solidFill>
              </a:rPr>
              <a:t>3</a:t>
            </a:r>
          </a:p>
        </p:txBody>
      </p:sp>
    </p:spTree>
    <p:extLst>
      <p:ext uri="{BB962C8B-B14F-4D97-AF65-F5344CB8AC3E}">
        <p14:creationId xmlns:p14="http://schemas.microsoft.com/office/powerpoint/2010/main" val="313271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D73D-9E76-B649-8914-B9339D58CCF7}"/>
              </a:ext>
            </a:extLst>
          </p:cNvPr>
          <p:cNvSpPr>
            <a:spLocks noGrp="1"/>
          </p:cNvSpPr>
          <p:nvPr>
            <p:ph type="title" hasCustomPrompt="1"/>
          </p:nvPr>
        </p:nvSpPr>
        <p:spPr>
          <a:xfrm>
            <a:off x="551384" y="188640"/>
            <a:ext cx="6120680" cy="1327735"/>
          </a:xfrm>
          <a:prstGeom prst="rect">
            <a:avLst/>
          </a:prstGeom>
        </p:spPr>
        <p:txBody>
          <a:bodyPr anchor="ctr">
            <a:normAutofit/>
          </a:bodyPr>
          <a:lstStyle>
            <a:lvl1pPr algn="l">
              <a:defRPr sz="3200" b="1"/>
            </a:lvl1pPr>
          </a:lstStyle>
          <a:p>
            <a:r>
              <a:rPr lang="en-US" dirty="0"/>
              <a:t>Agenda</a:t>
            </a:r>
            <a:endParaRPr lang="fi-FI" dirty="0"/>
          </a:p>
        </p:txBody>
      </p:sp>
      <p:sp>
        <p:nvSpPr>
          <p:cNvPr id="3" name="Picture Placeholder 2">
            <a:extLst>
              <a:ext uri="{FF2B5EF4-FFF2-40B4-BE49-F238E27FC236}">
                <a16:creationId xmlns:a16="http://schemas.microsoft.com/office/drawing/2014/main" id="{6638CF56-BB3F-8343-A6CA-6259C602182E}"/>
              </a:ext>
            </a:extLst>
          </p:cNvPr>
          <p:cNvSpPr>
            <a:spLocks noGrp="1"/>
          </p:cNvSpPr>
          <p:nvPr>
            <p:ph type="pic" idx="1" hasCustomPrompt="1"/>
          </p:nvPr>
        </p:nvSpPr>
        <p:spPr>
          <a:xfrm>
            <a:off x="7248128" y="0"/>
            <a:ext cx="4943872" cy="6858000"/>
          </a:xfrm>
          <a:prstGeom prst="rect">
            <a:avLst/>
          </a:prstGeom>
          <a:blipFill dpi="0" rotWithShape="1">
            <a:blip r:embed="rId2"/>
            <a:srcRect/>
            <a:stretch>
              <a:fillRect/>
            </a:stretch>
          </a:blipFill>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err="1"/>
              <a:t>Insert</a:t>
            </a:r>
            <a:r>
              <a:rPr lang="fi-FI" dirty="0"/>
              <a:t> image </a:t>
            </a:r>
            <a:r>
              <a:rPr lang="fi-FI" dirty="0" err="1"/>
              <a:t>here</a:t>
            </a:r>
            <a:endParaRPr lang="fi-FI" dirty="0"/>
          </a:p>
        </p:txBody>
      </p:sp>
      <p:sp>
        <p:nvSpPr>
          <p:cNvPr id="4" name="Text Placeholder 3">
            <a:extLst>
              <a:ext uri="{FF2B5EF4-FFF2-40B4-BE49-F238E27FC236}">
                <a16:creationId xmlns:a16="http://schemas.microsoft.com/office/drawing/2014/main" id="{D67FCBE2-F567-3148-B811-BC56412B0915}"/>
              </a:ext>
            </a:extLst>
          </p:cNvPr>
          <p:cNvSpPr>
            <a:spLocks noGrp="1"/>
          </p:cNvSpPr>
          <p:nvPr>
            <p:ph type="body" sz="half" idx="2" hasCustomPrompt="1"/>
          </p:nvPr>
        </p:nvSpPr>
        <p:spPr>
          <a:xfrm>
            <a:off x="551384" y="1772816"/>
            <a:ext cx="6120680" cy="4401184"/>
          </a:xfrm>
          <a:prstGeom prst="rect">
            <a:avLst/>
          </a:prstGeom>
        </p:spPr>
        <p:txBody>
          <a:bodyPr>
            <a:normAutofit/>
          </a:bodyPr>
          <a:lstStyle>
            <a:lvl1pPr marL="342900" indent="-342900">
              <a:lnSpc>
                <a:spcPct val="150000"/>
              </a:lnSpc>
              <a:buFont typeface="+mj-lt"/>
              <a:buAutoNum type="arabicPeriod"/>
              <a:defRPr sz="24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Viima as a partner</a:t>
            </a:r>
          </a:p>
          <a:p>
            <a:pPr lvl="0"/>
            <a:r>
              <a:rPr lang="en-US" dirty="0"/>
              <a:t>Use cases</a:t>
            </a:r>
          </a:p>
        </p:txBody>
      </p:sp>
      <p:sp>
        <p:nvSpPr>
          <p:cNvPr id="11" name="Picture Placeholder 10">
            <a:extLst>
              <a:ext uri="{FF2B5EF4-FFF2-40B4-BE49-F238E27FC236}">
                <a16:creationId xmlns:a16="http://schemas.microsoft.com/office/drawing/2014/main" id="{D8847EF3-0044-0545-AB85-86096296B3E9}"/>
              </a:ext>
            </a:extLst>
          </p:cNvPr>
          <p:cNvSpPr>
            <a:spLocks noGrp="1" noChangeAspect="1"/>
          </p:cNvSpPr>
          <p:nvPr>
            <p:ph type="pic" sz="quarter" idx="10" hasCustomPrompt="1"/>
          </p:nvPr>
        </p:nvSpPr>
        <p:spPr>
          <a:xfrm>
            <a:off x="10440000" y="6174000"/>
            <a:ext cx="1400400" cy="496799"/>
          </a:xfrm>
          <a:prstGeom prst="rect">
            <a:avLst/>
          </a:prstGeom>
          <a:blipFill>
            <a:blip r:embed="rId3">
              <a:extLst>
                <a:ext uri="{96DAC541-7B7A-43D3-8B79-37D633B846F1}">
                  <asvg:svgBlip xmlns:asvg="http://schemas.microsoft.com/office/drawing/2016/SVG/main" r:embed="rId4"/>
                </a:ext>
              </a:extLst>
            </a:blip>
            <a:stretch>
              <a:fillRect/>
            </a:stretch>
          </a:blipFill>
        </p:spPr>
        <p:txBody>
          <a:bodyPr>
            <a:normAutofit/>
          </a:bodyPr>
          <a:lstStyle>
            <a:lvl1pPr marL="0" indent="0">
              <a:buNone/>
              <a:defRPr sz="1200"/>
            </a:lvl1pPr>
          </a:lstStyle>
          <a:p>
            <a:r>
              <a:rPr lang="fi-FI" dirty="0" err="1"/>
              <a:t>Remove</a:t>
            </a:r>
            <a:r>
              <a:rPr lang="fi-FI" dirty="0"/>
              <a:t> logo </a:t>
            </a:r>
            <a:r>
              <a:rPr lang="fi-FI" dirty="0" err="1"/>
              <a:t>if</a:t>
            </a:r>
            <a:r>
              <a:rPr lang="fi-FI" dirty="0"/>
              <a:t> </a:t>
            </a:r>
            <a:r>
              <a:rPr lang="fi-FI" dirty="0" err="1"/>
              <a:t>needed</a:t>
            </a:r>
            <a:endParaRPr lang="fi-FI" dirty="0"/>
          </a:p>
        </p:txBody>
      </p:sp>
    </p:spTree>
    <p:extLst>
      <p:ext uri="{BB962C8B-B14F-4D97-AF65-F5344CB8AC3E}">
        <p14:creationId xmlns:p14="http://schemas.microsoft.com/office/powerpoint/2010/main" val="3371027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9F06D6-E765-B849-9F66-DE235E80E02D}"/>
              </a:ext>
            </a:extLst>
          </p:cNvPr>
          <p:cNvSpPr>
            <a:spLocks noGrp="1"/>
          </p:cNvSpPr>
          <p:nvPr>
            <p:ph type="title" orient="vert" hasCustomPrompt="1"/>
          </p:nvPr>
        </p:nvSpPr>
        <p:spPr>
          <a:xfrm>
            <a:off x="10200456" y="365125"/>
            <a:ext cx="1657400" cy="5811838"/>
          </a:xfrm>
          <a:prstGeom prst="rect">
            <a:avLst/>
          </a:prstGeom>
        </p:spPr>
        <p:txBody>
          <a:bodyPr vert="eaVert">
            <a:normAutofit/>
          </a:bodyPr>
          <a:lstStyle>
            <a:lvl1pPr>
              <a:defRPr sz="3200" b="1"/>
            </a:lvl1pPr>
          </a:lstStyle>
          <a:p>
            <a:r>
              <a:rPr lang="en-US" dirty="0"/>
              <a:t>Make more innovation happen!</a:t>
            </a:r>
            <a:endParaRPr lang="fi-FI" dirty="0"/>
          </a:p>
        </p:txBody>
      </p:sp>
      <p:sp>
        <p:nvSpPr>
          <p:cNvPr id="3" name="Vertical Text Placeholder 2">
            <a:extLst>
              <a:ext uri="{FF2B5EF4-FFF2-40B4-BE49-F238E27FC236}">
                <a16:creationId xmlns:a16="http://schemas.microsoft.com/office/drawing/2014/main" id="{0B27B202-0FE5-E64C-A1AF-58E186B9BAAC}"/>
              </a:ext>
            </a:extLst>
          </p:cNvPr>
          <p:cNvSpPr>
            <a:spLocks noGrp="1"/>
          </p:cNvSpPr>
          <p:nvPr>
            <p:ph type="body" orient="vert" idx="1"/>
          </p:nvPr>
        </p:nvSpPr>
        <p:spPr>
          <a:xfrm>
            <a:off x="839416" y="359520"/>
            <a:ext cx="9030444" cy="5811838"/>
          </a:xfrm>
          <a:prstGeom prst="rect">
            <a:avLst/>
          </a:prstGeo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5" name="Graphic 4">
            <a:extLst>
              <a:ext uri="{FF2B5EF4-FFF2-40B4-BE49-F238E27FC236}">
                <a16:creationId xmlns:a16="http://schemas.microsoft.com/office/drawing/2014/main" id="{229AB12C-0044-2B47-A497-2944AF5567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274627" y="5752863"/>
            <a:ext cx="1400400" cy="497089"/>
          </a:xfrm>
          <a:prstGeom prst="rect">
            <a:avLst/>
          </a:prstGeom>
        </p:spPr>
      </p:pic>
      <p:pic>
        <p:nvPicPr>
          <p:cNvPr id="6" name="Graphic 5">
            <a:extLst>
              <a:ext uri="{FF2B5EF4-FFF2-40B4-BE49-F238E27FC236}">
                <a16:creationId xmlns:a16="http://schemas.microsoft.com/office/drawing/2014/main" id="{31346A80-96B3-134E-BE17-E58B9BC0BA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274627" y="5752863"/>
            <a:ext cx="1400400" cy="497089"/>
          </a:xfrm>
          <a:prstGeom prst="rect">
            <a:avLst/>
          </a:prstGeom>
        </p:spPr>
      </p:pic>
    </p:spTree>
    <p:extLst>
      <p:ext uri="{BB962C8B-B14F-4D97-AF65-F5344CB8AC3E}">
        <p14:creationId xmlns:p14="http://schemas.microsoft.com/office/powerpoint/2010/main" val="951298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Slide">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1D9BAA2-52BA-A44C-82B9-E0ACFE6898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
        <p:nvSpPr>
          <p:cNvPr id="6" name="Picture Placeholder 5">
            <a:extLst>
              <a:ext uri="{FF2B5EF4-FFF2-40B4-BE49-F238E27FC236}">
                <a16:creationId xmlns:a16="http://schemas.microsoft.com/office/drawing/2014/main" id="{4BFD508C-0433-6148-9266-7EB81FC11504}"/>
              </a:ext>
            </a:extLst>
          </p:cNvPr>
          <p:cNvSpPr>
            <a:spLocks noGrp="1"/>
          </p:cNvSpPr>
          <p:nvPr>
            <p:ph type="pic" sz="quarter" idx="10" hasCustomPrompt="1"/>
          </p:nvPr>
        </p:nvSpPr>
        <p:spPr>
          <a:xfrm>
            <a:off x="3647728" y="2277269"/>
            <a:ext cx="2303463" cy="2303462"/>
          </a:xfrm>
          <a:prstGeom prst="ellipse">
            <a:avLst/>
          </a:prstGeom>
        </p:spPr>
        <p:txBody>
          <a:bodyPr anchor="ctr"/>
          <a:lstStyle>
            <a:lvl1pPr marL="0" indent="0" algn="ctr">
              <a:lnSpc>
                <a:spcPct val="100000"/>
              </a:lnSpc>
              <a:buNone/>
              <a:defRPr/>
            </a:lvl1pPr>
          </a:lstStyle>
          <a:p>
            <a:r>
              <a:rPr lang="en-US" dirty="0"/>
              <a:t>Insert image here</a:t>
            </a:r>
          </a:p>
        </p:txBody>
      </p:sp>
      <p:sp>
        <p:nvSpPr>
          <p:cNvPr id="10" name="Text Placeholder 9">
            <a:extLst>
              <a:ext uri="{FF2B5EF4-FFF2-40B4-BE49-F238E27FC236}">
                <a16:creationId xmlns:a16="http://schemas.microsoft.com/office/drawing/2014/main" id="{EC67474B-C56A-024B-8A22-834C0C92DD31}"/>
              </a:ext>
            </a:extLst>
          </p:cNvPr>
          <p:cNvSpPr>
            <a:spLocks noGrp="1"/>
          </p:cNvSpPr>
          <p:nvPr>
            <p:ph type="body" sz="quarter" idx="11" hasCustomPrompt="1"/>
          </p:nvPr>
        </p:nvSpPr>
        <p:spPr>
          <a:xfrm>
            <a:off x="6240811" y="2807113"/>
            <a:ext cx="2376488" cy="359544"/>
          </a:xfrm>
          <a:prstGeom prst="rect">
            <a:avLst/>
          </a:prstGeom>
        </p:spPr>
        <p:txBody>
          <a:bodyPr anchor="ctr">
            <a:normAutofit/>
          </a:bodyPr>
          <a:lstStyle>
            <a:lvl1pPr marL="0" indent="0">
              <a:lnSpc>
                <a:spcPct val="100000"/>
              </a:lnSpc>
              <a:buNone/>
              <a:defRPr sz="1600" b="1">
                <a:solidFill>
                  <a:schemeClr val="accent1"/>
                </a:solidFill>
              </a:defRPr>
            </a:lvl1pPr>
          </a:lstStyle>
          <a:p>
            <a:pPr lvl="0"/>
            <a:r>
              <a:rPr lang="en-US" dirty="0" err="1"/>
              <a:t>Erkka</a:t>
            </a:r>
            <a:r>
              <a:rPr lang="en-US" dirty="0"/>
              <a:t> </a:t>
            </a:r>
            <a:r>
              <a:rPr lang="en-US" dirty="0" err="1"/>
              <a:t>Isomäki</a:t>
            </a:r>
            <a:endParaRPr lang="en-US" dirty="0"/>
          </a:p>
        </p:txBody>
      </p:sp>
      <p:sp>
        <p:nvSpPr>
          <p:cNvPr id="11" name="Text Placeholder 9">
            <a:extLst>
              <a:ext uri="{FF2B5EF4-FFF2-40B4-BE49-F238E27FC236}">
                <a16:creationId xmlns:a16="http://schemas.microsoft.com/office/drawing/2014/main" id="{9998AB01-4290-EE44-859D-9AB9735B3471}"/>
              </a:ext>
            </a:extLst>
          </p:cNvPr>
          <p:cNvSpPr>
            <a:spLocks noGrp="1"/>
          </p:cNvSpPr>
          <p:nvPr>
            <p:ph type="body" sz="quarter" idx="12" hasCustomPrompt="1"/>
          </p:nvPr>
        </p:nvSpPr>
        <p:spPr>
          <a:xfrm>
            <a:off x="6240811" y="3095145"/>
            <a:ext cx="2376488" cy="981927"/>
          </a:xfrm>
          <a:prstGeom prst="rect">
            <a:avLst/>
          </a:prstGeom>
        </p:spPr>
        <p:txBody>
          <a:bodyPr anchor="t">
            <a:normAutofit/>
          </a:bodyPr>
          <a:lstStyle>
            <a:lvl1pPr marL="0" indent="0">
              <a:lnSpc>
                <a:spcPct val="100000"/>
              </a:lnSpc>
              <a:buNone/>
              <a:defRPr sz="1600" b="0">
                <a:solidFill>
                  <a:schemeClr val="bg1">
                    <a:lumMod val="50000"/>
                  </a:schemeClr>
                </a:solidFill>
              </a:defRPr>
            </a:lvl1pPr>
          </a:lstStyle>
          <a:p>
            <a:pPr lvl="0"/>
            <a:r>
              <a:rPr lang="en-US" dirty="0"/>
              <a:t>Co-founder &amp; CEO</a:t>
            </a:r>
            <a:br>
              <a:rPr lang="en-US" dirty="0"/>
            </a:br>
            <a:r>
              <a:rPr lang="en-US" dirty="0" err="1"/>
              <a:t>erkka@viima.com</a:t>
            </a:r>
            <a:br>
              <a:rPr lang="en-US" dirty="0"/>
            </a:br>
            <a:r>
              <a:rPr lang="en-US" dirty="0"/>
              <a:t>+358 40 829 7811</a:t>
            </a:r>
          </a:p>
        </p:txBody>
      </p:sp>
      <p:sp>
        <p:nvSpPr>
          <p:cNvPr id="12" name="Rectangle 11">
            <a:extLst>
              <a:ext uri="{FF2B5EF4-FFF2-40B4-BE49-F238E27FC236}">
                <a16:creationId xmlns:a16="http://schemas.microsoft.com/office/drawing/2014/main" id="{7530E79D-98AA-0042-8589-66ABA8B44681}"/>
              </a:ext>
            </a:extLst>
          </p:cNvPr>
          <p:cNvSpPr/>
          <p:nvPr/>
        </p:nvSpPr>
        <p:spPr>
          <a:xfrm>
            <a:off x="2400" y="0"/>
            <a:ext cx="12189600" cy="72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304E116-48B8-474E-B66A-C2DE3B795439}"/>
              </a:ext>
            </a:extLst>
          </p:cNvPr>
          <p:cNvSpPr txBox="1"/>
          <p:nvPr/>
        </p:nvSpPr>
        <p:spPr>
          <a:xfrm>
            <a:off x="5431395" y="6284044"/>
            <a:ext cx="1329210" cy="27699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2"/>
                </a:solidFill>
                <a:hlinkClick r:id="rId4">
                  <a:extLst>
                    <a:ext uri="{A12FA001-AC4F-418D-AE19-62706E023703}">
                      <ahyp:hlinkClr xmlns:ahyp="http://schemas.microsoft.com/office/drawing/2018/hyperlinkcolor" val="tx"/>
                    </a:ext>
                  </a:extLst>
                </a:hlinkClick>
              </a:rPr>
              <a:t>www.viima.com</a:t>
            </a:r>
            <a:endParaRPr lang="en-US" sz="1200" u="none" dirty="0">
              <a:solidFill>
                <a:schemeClr val="tx2"/>
              </a:solidFill>
            </a:endParaRPr>
          </a:p>
        </p:txBody>
      </p:sp>
      <p:sp>
        <p:nvSpPr>
          <p:cNvPr id="18" name="Picture Placeholder 17">
            <a:extLst>
              <a:ext uri="{FF2B5EF4-FFF2-40B4-BE49-F238E27FC236}">
                <a16:creationId xmlns:a16="http://schemas.microsoft.com/office/drawing/2014/main" id="{9C79B884-7E75-A041-9CF0-A2F80C3BE925}"/>
              </a:ext>
            </a:extLst>
          </p:cNvPr>
          <p:cNvSpPr>
            <a:spLocks noGrp="1"/>
          </p:cNvSpPr>
          <p:nvPr>
            <p:ph type="pic" sz="quarter" idx="13" hasCustomPrompt="1"/>
          </p:nvPr>
        </p:nvSpPr>
        <p:spPr>
          <a:xfrm>
            <a:off x="6240707" y="3789040"/>
            <a:ext cx="493712" cy="493712"/>
          </a:xfrm>
          <a:prstGeom prst="rect">
            <a:avLst/>
          </a:prstGeom>
        </p:spPr>
        <p:txBody>
          <a:bodyPr>
            <a:normAutofit/>
          </a:bodyPr>
          <a:lstStyle>
            <a:lvl1pPr marL="0" indent="0" algn="ctr">
              <a:buNone/>
              <a:defRPr sz="1000"/>
            </a:lvl1pPr>
          </a:lstStyle>
          <a:p>
            <a:r>
              <a:rPr lang="en-US" dirty="0"/>
              <a:t>LI icon here</a:t>
            </a:r>
          </a:p>
        </p:txBody>
      </p:sp>
      <p:pic>
        <p:nvPicPr>
          <p:cNvPr id="9" name="Graphic 8">
            <a:extLst>
              <a:ext uri="{FF2B5EF4-FFF2-40B4-BE49-F238E27FC236}">
                <a16:creationId xmlns:a16="http://schemas.microsoft.com/office/drawing/2014/main" id="{32D6D86F-57C6-FE47-B531-8AB4C21C61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1" y="6174000"/>
            <a:ext cx="1399583" cy="496799"/>
          </a:xfrm>
          <a:prstGeom prst="rect">
            <a:avLst/>
          </a:prstGeom>
        </p:spPr>
      </p:pic>
      <p:sp>
        <p:nvSpPr>
          <p:cNvPr id="13" name="Rectangle 12">
            <a:extLst>
              <a:ext uri="{FF2B5EF4-FFF2-40B4-BE49-F238E27FC236}">
                <a16:creationId xmlns:a16="http://schemas.microsoft.com/office/drawing/2014/main" id="{BD36B58B-7233-6D4F-A3F9-FE2863AFD9DD}"/>
              </a:ext>
            </a:extLst>
          </p:cNvPr>
          <p:cNvSpPr/>
          <p:nvPr userDrawn="1"/>
        </p:nvSpPr>
        <p:spPr>
          <a:xfrm>
            <a:off x="2400" y="0"/>
            <a:ext cx="12189600" cy="72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8A8662-A12D-3F4C-AEE9-FB27093D7EAE}"/>
              </a:ext>
            </a:extLst>
          </p:cNvPr>
          <p:cNvSpPr txBox="1"/>
          <p:nvPr userDrawn="1"/>
        </p:nvSpPr>
        <p:spPr>
          <a:xfrm>
            <a:off x="5431395" y="6284044"/>
            <a:ext cx="1329210" cy="27699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2"/>
                </a:solidFill>
                <a:hlinkClick r:id="rId4">
                  <a:extLst>
                    <a:ext uri="{A12FA001-AC4F-418D-AE19-62706E023703}">
                      <ahyp:hlinkClr xmlns:ahyp="http://schemas.microsoft.com/office/drawing/2018/hyperlinkcolor" val="tx"/>
                    </a:ext>
                  </a:extLst>
                </a:hlinkClick>
              </a:rPr>
              <a:t>www.viima.com</a:t>
            </a:r>
            <a:endParaRPr lang="en-US" sz="1200" u="none" dirty="0">
              <a:solidFill>
                <a:schemeClr val="tx2"/>
              </a:solidFill>
            </a:endParaRPr>
          </a:p>
        </p:txBody>
      </p:sp>
    </p:spTree>
    <p:extLst>
      <p:ext uri="{BB962C8B-B14F-4D97-AF65-F5344CB8AC3E}">
        <p14:creationId xmlns:p14="http://schemas.microsoft.com/office/powerpoint/2010/main" val="672077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ogo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265A59C-90B8-974F-89D9-AF9031DAB8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75800" y="2924883"/>
            <a:ext cx="2840400" cy="1008234"/>
          </a:xfrm>
          <a:prstGeom prst="rect">
            <a:avLst/>
          </a:prstGeom>
        </p:spPr>
      </p:pic>
      <p:sp>
        <p:nvSpPr>
          <p:cNvPr id="3" name="Rectangle 2">
            <a:extLst>
              <a:ext uri="{FF2B5EF4-FFF2-40B4-BE49-F238E27FC236}">
                <a16:creationId xmlns:a16="http://schemas.microsoft.com/office/drawing/2014/main" id="{FDC31D81-06F9-A343-BEBF-0D155A77528B}"/>
              </a:ext>
            </a:extLst>
          </p:cNvPr>
          <p:cNvSpPr/>
          <p:nvPr/>
        </p:nvSpPr>
        <p:spPr>
          <a:xfrm>
            <a:off x="2400" y="6786000"/>
            <a:ext cx="12189600" cy="72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F66C288-A596-474D-AF55-EF5023DFF7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5800" y="2924883"/>
            <a:ext cx="2840400" cy="1008234"/>
          </a:xfrm>
          <a:prstGeom prst="rect">
            <a:avLst/>
          </a:prstGeom>
        </p:spPr>
      </p:pic>
      <p:sp>
        <p:nvSpPr>
          <p:cNvPr id="5" name="Rectangle 4">
            <a:extLst>
              <a:ext uri="{FF2B5EF4-FFF2-40B4-BE49-F238E27FC236}">
                <a16:creationId xmlns:a16="http://schemas.microsoft.com/office/drawing/2014/main" id="{F8B739EE-55BA-AA4D-A030-72268D21BF5C}"/>
              </a:ext>
            </a:extLst>
          </p:cNvPr>
          <p:cNvSpPr/>
          <p:nvPr userDrawn="1"/>
        </p:nvSpPr>
        <p:spPr>
          <a:xfrm>
            <a:off x="2400" y="6786000"/>
            <a:ext cx="12189600" cy="72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48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D73D-9E76-B649-8914-B9339D58CCF7}"/>
              </a:ext>
            </a:extLst>
          </p:cNvPr>
          <p:cNvSpPr>
            <a:spLocks noGrp="1"/>
          </p:cNvSpPr>
          <p:nvPr>
            <p:ph type="title" hasCustomPrompt="1"/>
          </p:nvPr>
        </p:nvSpPr>
        <p:spPr>
          <a:xfrm>
            <a:off x="5663952" y="187201"/>
            <a:ext cx="6176448" cy="1327735"/>
          </a:xfrm>
          <a:prstGeom prst="rect">
            <a:avLst/>
          </a:prstGeom>
        </p:spPr>
        <p:txBody>
          <a:bodyPr anchor="ctr">
            <a:normAutofit/>
          </a:bodyPr>
          <a:lstStyle>
            <a:lvl1pPr algn="l">
              <a:defRPr sz="3200" b="1"/>
            </a:lvl1pPr>
          </a:lstStyle>
          <a:p>
            <a:r>
              <a:rPr lang="en-US" dirty="0"/>
              <a:t>Cool Stuff</a:t>
            </a:r>
            <a:endParaRPr lang="fi-FI" dirty="0"/>
          </a:p>
        </p:txBody>
      </p:sp>
      <p:sp>
        <p:nvSpPr>
          <p:cNvPr id="3" name="Picture Placeholder 2">
            <a:extLst>
              <a:ext uri="{FF2B5EF4-FFF2-40B4-BE49-F238E27FC236}">
                <a16:creationId xmlns:a16="http://schemas.microsoft.com/office/drawing/2014/main" id="{6638CF56-BB3F-8343-A6CA-6259C602182E}"/>
              </a:ext>
            </a:extLst>
          </p:cNvPr>
          <p:cNvSpPr>
            <a:spLocks noGrp="1"/>
          </p:cNvSpPr>
          <p:nvPr>
            <p:ph type="pic" idx="1" hasCustomPrompt="1"/>
          </p:nvPr>
        </p:nvSpPr>
        <p:spPr>
          <a:xfrm>
            <a:off x="0" y="0"/>
            <a:ext cx="4943872" cy="6858000"/>
          </a:xfrm>
          <a:prstGeom prst="rect">
            <a:avLst/>
          </a:prstGeom>
          <a:blipFill dpi="0" rotWithShape="1">
            <a:blip r:embed="rId2"/>
            <a:srcRect/>
            <a:stretch>
              <a:fillRect/>
            </a:stretch>
          </a:blipFill>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err="1"/>
              <a:t>Insert</a:t>
            </a:r>
            <a:r>
              <a:rPr lang="fi-FI" dirty="0"/>
              <a:t> image </a:t>
            </a:r>
            <a:r>
              <a:rPr lang="fi-FI" dirty="0" err="1"/>
              <a:t>here</a:t>
            </a:r>
            <a:endParaRPr lang="fi-FI" dirty="0"/>
          </a:p>
        </p:txBody>
      </p:sp>
      <p:sp>
        <p:nvSpPr>
          <p:cNvPr id="4" name="Text Placeholder 3">
            <a:extLst>
              <a:ext uri="{FF2B5EF4-FFF2-40B4-BE49-F238E27FC236}">
                <a16:creationId xmlns:a16="http://schemas.microsoft.com/office/drawing/2014/main" id="{D67FCBE2-F567-3148-B811-BC56412B0915}"/>
              </a:ext>
            </a:extLst>
          </p:cNvPr>
          <p:cNvSpPr>
            <a:spLocks noGrp="1"/>
          </p:cNvSpPr>
          <p:nvPr>
            <p:ph type="body" sz="half" idx="2" hasCustomPrompt="1"/>
          </p:nvPr>
        </p:nvSpPr>
        <p:spPr>
          <a:xfrm>
            <a:off x="5663952" y="1771376"/>
            <a:ext cx="6176448" cy="4402623"/>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We’re on a mission to help organizations </a:t>
            </a:r>
            <a:r>
              <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make more innovation happen.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…but we can’t do it alone.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Our Partner Program is designed to give you the tools to help your customers innovate better – and to </a:t>
            </a:r>
            <a:r>
              <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grow your business</a:t>
            </a:r>
            <a:r>
              <a:rPr kumimoji="0" lang="en-US" sz="2400" b="0"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 in the process.</a:t>
            </a:r>
          </a:p>
        </p:txBody>
      </p:sp>
      <p:pic>
        <p:nvPicPr>
          <p:cNvPr id="8" name="Graphic 7">
            <a:extLst>
              <a:ext uri="{FF2B5EF4-FFF2-40B4-BE49-F238E27FC236}">
                <a16:creationId xmlns:a16="http://schemas.microsoft.com/office/drawing/2014/main" id="{34595B80-48D8-AC4D-8106-FA6E428E3E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pic>
        <p:nvPicPr>
          <p:cNvPr id="6" name="Graphic 5">
            <a:extLst>
              <a:ext uri="{FF2B5EF4-FFF2-40B4-BE49-F238E27FC236}">
                <a16:creationId xmlns:a16="http://schemas.microsoft.com/office/drawing/2014/main" id="{CEE1C0B5-124B-714A-985A-6D0CC1CD582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spTree>
    <p:extLst>
      <p:ext uri="{BB962C8B-B14F-4D97-AF65-F5344CB8AC3E}">
        <p14:creationId xmlns:p14="http://schemas.microsoft.com/office/powerpoint/2010/main" val="105082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reensho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08ED-3A22-D347-803C-79CD9B5B9E6B}"/>
              </a:ext>
            </a:extLst>
          </p:cNvPr>
          <p:cNvSpPr>
            <a:spLocks noGrp="1"/>
          </p:cNvSpPr>
          <p:nvPr>
            <p:ph type="title" hasCustomPrompt="1"/>
          </p:nvPr>
        </p:nvSpPr>
        <p:spPr>
          <a:xfrm>
            <a:off x="553705" y="188640"/>
            <a:ext cx="5791471" cy="1325563"/>
          </a:xfrm>
          <a:prstGeom prst="rect">
            <a:avLst/>
          </a:prstGeom>
        </p:spPr>
        <p:txBody>
          <a:bodyPr>
            <a:normAutofit/>
          </a:bodyPr>
          <a:lstStyle>
            <a:lvl1pPr algn="l">
              <a:defRPr sz="3200" b="1"/>
            </a:lvl1pPr>
          </a:lstStyle>
          <a:p>
            <a:r>
              <a:rPr lang="en-US" dirty="0"/>
              <a:t>About Viima</a:t>
            </a:r>
            <a:endParaRPr lang="fi-FI" dirty="0"/>
          </a:p>
        </p:txBody>
      </p:sp>
      <p:pic>
        <p:nvPicPr>
          <p:cNvPr id="9" name="Picture 8" descr="A screenshot of a computer&#10;&#10;Description automatically generated">
            <a:extLst>
              <a:ext uri="{FF2B5EF4-FFF2-40B4-BE49-F238E27FC236}">
                <a16:creationId xmlns:a16="http://schemas.microsoft.com/office/drawing/2014/main" id="{74678209-F2AD-BB41-B9E2-53B775BEFC94}"/>
              </a:ext>
            </a:extLst>
          </p:cNvPr>
          <p:cNvPicPr>
            <a:picLocks noChangeAspect="1"/>
          </p:cNvPicPr>
          <p:nvPr/>
        </p:nvPicPr>
        <p:blipFill>
          <a:blip r:embed="rId2"/>
          <a:stretch>
            <a:fillRect/>
          </a:stretch>
        </p:blipFill>
        <p:spPr>
          <a:xfrm>
            <a:off x="6705217" y="1063339"/>
            <a:ext cx="7887727" cy="4764187"/>
          </a:xfrm>
          <a:prstGeom prst="rect">
            <a:avLst/>
          </a:prstGeom>
        </p:spPr>
      </p:pic>
      <p:pic>
        <p:nvPicPr>
          <p:cNvPr id="11" name="Graphic 10">
            <a:extLst>
              <a:ext uri="{FF2B5EF4-FFF2-40B4-BE49-F238E27FC236}">
                <a16:creationId xmlns:a16="http://schemas.microsoft.com/office/drawing/2014/main" id="{DEBD64E9-2DEE-AE4B-9546-5E86A1A206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C4B27F4D-788D-784F-8161-2376DA214DA4}"/>
              </a:ext>
            </a:extLst>
          </p:cNvPr>
          <p:cNvPicPr>
            <a:picLocks noChangeAspect="1"/>
          </p:cNvPicPr>
          <p:nvPr userDrawn="1"/>
        </p:nvPicPr>
        <p:blipFill>
          <a:blip r:embed="rId2"/>
          <a:stretch>
            <a:fillRect/>
          </a:stretch>
        </p:blipFill>
        <p:spPr>
          <a:xfrm>
            <a:off x="6705217" y="1063339"/>
            <a:ext cx="7887727" cy="4764187"/>
          </a:xfrm>
          <a:prstGeom prst="rect">
            <a:avLst/>
          </a:prstGeom>
        </p:spPr>
      </p:pic>
      <p:pic>
        <p:nvPicPr>
          <p:cNvPr id="7" name="Graphic 6">
            <a:extLst>
              <a:ext uri="{FF2B5EF4-FFF2-40B4-BE49-F238E27FC236}">
                <a16:creationId xmlns:a16="http://schemas.microsoft.com/office/drawing/2014/main" id="{88606507-7840-A647-A169-07644F646B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sp>
        <p:nvSpPr>
          <p:cNvPr id="5" name="Text Placeholder 4">
            <a:extLst>
              <a:ext uri="{FF2B5EF4-FFF2-40B4-BE49-F238E27FC236}">
                <a16:creationId xmlns:a16="http://schemas.microsoft.com/office/drawing/2014/main" id="{3DFFB27B-499E-1949-8A75-393A023B404A}"/>
              </a:ext>
            </a:extLst>
          </p:cNvPr>
          <p:cNvSpPr>
            <a:spLocks noGrp="1"/>
          </p:cNvSpPr>
          <p:nvPr>
            <p:ph type="body" sz="quarter" idx="10" hasCustomPrompt="1"/>
          </p:nvPr>
        </p:nvSpPr>
        <p:spPr>
          <a:xfrm>
            <a:off x="553706" y="1771377"/>
            <a:ext cx="5791471" cy="4402622"/>
          </a:xfrm>
        </p:spPr>
        <p:txBody>
          <a:bodyPr>
            <a:normAutofit/>
          </a:bodyPr>
          <a:lstStyle>
            <a:lvl1pPr marL="0" indent="0">
              <a:buNone/>
              <a:defRPr sz="2000"/>
            </a:lvl1pPr>
          </a:lstStyle>
          <a:p>
            <a:pPr lvl="0"/>
            <a:r>
              <a:rPr lang="en" dirty="0"/>
              <a:t>We’re on a mission to help organizations make more innovation happen.</a:t>
            </a:r>
          </a:p>
          <a:p>
            <a:pPr lvl="0"/>
            <a:endParaRPr lang="en" dirty="0"/>
          </a:p>
          <a:p>
            <a:pPr lvl="0"/>
            <a:r>
              <a:rPr lang="en" dirty="0"/>
              <a:t>…but we can’t do it alone.</a:t>
            </a:r>
          </a:p>
          <a:p>
            <a:pPr lvl="0"/>
            <a:endParaRPr lang="en" dirty="0"/>
          </a:p>
          <a:p>
            <a:pPr lvl="0"/>
            <a:r>
              <a:rPr lang="en" dirty="0"/>
              <a:t>Our Partner Program is designed to give you the tools to help your customers innovate better – and to grow your business in the process.</a:t>
            </a:r>
          </a:p>
        </p:txBody>
      </p:sp>
    </p:spTree>
    <p:extLst>
      <p:ext uri="{BB962C8B-B14F-4D97-AF65-F5344CB8AC3E}">
        <p14:creationId xmlns:p14="http://schemas.microsoft.com/office/powerpoint/2010/main" val="369109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p:spTree>
      <p:nvGrpSpPr>
        <p:cNvPr id="1" name=""/>
        <p:cNvGrpSpPr/>
        <p:nvPr/>
      </p:nvGrpSpPr>
      <p:grpSpPr>
        <a:xfrm>
          <a:off x="0" y="0"/>
          <a:ext cx="0" cy="0"/>
          <a:chOff x="0" y="0"/>
          <a:chExt cx="0" cy="0"/>
        </a:xfrm>
      </p:grpSpPr>
      <p:sp>
        <p:nvSpPr>
          <p:cNvPr id="20" name="Content Placeholder 18">
            <a:extLst>
              <a:ext uri="{FF2B5EF4-FFF2-40B4-BE49-F238E27FC236}">
                <a16:creationId xmlns:a16="http://schemas.microsoft.com/office/drawing/2014/main" id="{D999757C-9152-4E42-A0CA-35401BD12F57}"/>
              </a:ext>
            </a:extLst>
          </p:cNvPr>
          <p:cNvSpPr>
            <a:spLocks noGrp="1" noChangeAspect="1"/>
          </p:cNvSpPr>
          <p:nvPr>
            <p:ph sz="quarter" idx="12" hasCustomPrompt="1"/>
          </p:nvPr>
        </p:nvSpPr>
        <p:spPr>
          <a:xfrm>
            <a:off x="1127448" y="3964090"/>
            <a:ext cx="1980000" cy="1980000"/>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3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
        <p:nvSpPr>
          <p:cNvPr id="19" name="Content Placeholder 18">
            <a:extLst>
              <a:ext uri="{FF2B5EF4-FFF2-40B4-BE49-F238E27FC236}">
                <a16:creationId xmlns:a16="http://schemas.microsoft.com/office/drawing/2014/main" id="{5122B097-262F-F847-8152-FADDC4693DF9}"/>
              </a:ext>
            </a:extLst>
          </p:cNvPr>
          <p:cNvSpPr>
            <a:spLocks noGrp="1" noChangeAspect="1"/>
          </p:cNvSpPr>
          <p:nvPr>
            <p:ph sz="quarter" idx="11" hasCustomPrompt="1"/>
          </p:nvPr>
        </p:nvSpPr>
        <p:spPr>
          <a:xfrm>
            <a:off x="9237439" y="4221289"/>
            <a:ext cx="1980000" cy="1980000"/>
          </a:xfrm>
          <a:prstGeom prst="ellipse">
            <a:avLst/>
          </a:prstGeom>
          <a:solidFill>
            <a:schemeClr val="accent2"/>
          </a:solidFill>
          <a:ln>
            <a:noFill/>
          </a:ln>
        </p:spPr>
        <p:txBody>
          <a:bodyPr lIns="36000" tIns="36000" rIns="36000" bIns="36000" anchor="ctr" anchorCtr="0">
            <a:noAutofit/>
          </a:bodyPr>
          <a:lstStyle>
            <a:lvl1pPr marL="0" indent="0" algn="ctr">
              <a:lnSpc>
                <a:spcPct val="100000"/>
              </a:lnSpc>
              <a:buNone/>
              <a:defRPr sz="13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pic>
        <p:nvPicPr>
          <p:cNvPr id="9" name="Picture 8" descr="A screenshot of a computer&#10;&#10;Description automatically generated">
            <a:extLst>
              <a:ext uri="{FF2B5EF4-FFF2-40B4-BE49-F238E27FC236}">
                <a16:creationId xmlns:a16="http://schemas.microsoft.com/office/drawing/2014/main" id="{74678209-F2AD-BB41-B9E2-53B775BEFC94}"/>
              </a:ext>
            </a:extLst>
          </p:cNvPr>
          <p:cNvPicPr>
            <a:picLocks noChangeAspect="1"/>
          </p:cNvPicPr>
          <p:nvPr/>
        </p:nvPicPr>
        <p:blipFill>
          <a:blip r:embed="rId2"/>
          <a:stretch>
            <a:fillRect/>
          </a:stretch>
        </p:blipFill>
        <p:spPr>
          <a:xfrm>
            <a:off x="2207568" y="1257102"/>
            <a:ext cx="7887727" cy="4764187"/>
          </a:xfrm>
          <a:prstGeom prst="rect">
            <a:avLst/>
          </a:prstGeom>
        </p:spPr>
      </p:pic>
      <p:pic>
        <p:nvPicPr>
          <p:cNvPr id="11" name="Graphic 10">
            <a:extLst>
              <a:ext uri="{FF2B5EF4-FFF2-40B4-BE49-F238E27FC236}">
                <a16:creationId xmlns:a16="http://schemas.microsoft.com/office/drawing/2014/main" id="{DEBD64E9-2DEE-AE4B-9546-5E86A1A206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sp>
        <p:nvSpPr>
          <p:cNvPr id="6" name="Text Placeholder 5">
            <a:extLst>
              <a:ext uri="{FF2B5EF4-FFF2-40B4-BE49-F238E27FC236}">
                <a16:creationId xmlns:a16="http://schemas.microsoft.com/office/drawing/2014/main" id="{7CBB7B0B-4952-4D4D-8F89-E2E431C8A33B}"/>
              </a:ext>
            </a:extLst>
          </p:cNvPr>
          <p:cNvSpPr>
            <a:spLocks noGrp="1"/>
          </p:cNvSpPr>
          <p:nvPr>
            <p:ph type="body" sz="quarter" idx="10" hasCustomPrompt="1"/>
          </p:nvPr>
        </p:nvSpPr>
        <p:spPr>
          <a:xfrm>
            <a:off x="3359696" y="188641"/>
            <a:ext cx="5472608" cy="1325562"/>
          </a:xfrm>
          <a:prstGeom prst="rect">
            <a:avLst/>
          </a:prstGeom>
        </p:spPr>
        <p:txBody>
          <a:bodyPr anchor="ctr">
            <a:noAutofit/>
          </a:bodyPr>
          <a:lstStyle>
            <a:lvl1pPr marL="0" indent="0" algn="ctr">
              <a:buNone/>
              <a:defRPr sz="3200" b="1" cap="none" spc="0">
                <a:ln w="0"/>
                <a:solidFill>
                  <a:schemeClr val="tx1"/>
                </a:solidFill>
                <a:effectLst/>
              </a:defRPr>
            </a:lvl1pPr>
          </a:lstStyle>
          <a:p>
            <a:pPr lvl="0"/>
            <a:r>
              <a:rPr lang="fi-FI" dirty="0"/>
              <a:t>The Tool in Brief</a:t>
            </a:r>
          </a:p>
        </p:txBody>
      </p:sp>
      <p:sp>
        <p:nvSpPr>
          <p:cNvPr id="21" name="Content Placeholder 18">
            <a:extLst>
              <a:ext uri="{FF2B5EF4-FFF2-40B4-BE49-F238E27FC236}">
                <a16:creationId xmlns:a16="http://schemas.microsoft.com/office/drawing/2014/main" id="{C5EDA791-D292-0E43-808B-FA17F4ABFDA4}"/>
              </a:ext>
            </a:extLst>
          </p:cNvPr>
          <p:cNvSpPr>
            <a:spLocks noGrp="1" noChangeAspect="1"/>
          </p:cNvSpPr>
          <p:nvPr>
            <p:ph sz="quarter" idx="13" hasCustomPrompt="1"/>
          </p:nvPr>
        </p:nvSpPr>
        <p:spPr>
          <a:xfrm>
            <a:off x="361224" y="1314950"/>
            <a:ext cx="1980000" cy="1980000"/>
          </a:xfrm>
          <a:prstGeom prst="ellipse">
            <a:avLst/>
          </a:prstGeom>
          <a:solidFill>
            <a:schemeClr val="accent2"/>
          </a:solidFill>
          <a:ln>
            <a:noFill/>
          </a:ln>
        </p:spPr>
        <p:txBody>
          <a:bodyPr lIns="36000" tIns="36000" rIns="36000" bIns="36000" anchor="ctr" anchorCtr="0">
            <a:noAutofit/>
          </a:bodyPr>
          <a:lstStyle>
            <a:lvl1pPr marL="0" indent="0" algn="ctr">
              <a:lnSpc>
                <a:spcPct val="100000"/>
              </a:lnSpc>
              <a:buNone/>
              <a:defRPr sz="13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
        <p:nvSpPr>
          <p:cNvPr id="22" name="Content Placeholder 18">
            <a:extLst>
              <a:ext uri="{FF2B5EF4-FFF2-40B4-BE49-F238E27FC236}">
                <a16:creationId xmlns:a16="http://schemas.microsoft.com/office/drawing/2014/main" id="{53F4EA65-677B-244F-9240-D1D01108CA8B}"/>
              </a:ext>
            </a:extLst>
          </p:cNvPr>
          <p:cNvSpPr>
            <a:spLocks noGrp="1" noChangeAspect="1"/>
          </p:cNvSpPr>
          <p:nvPr>
            <p:ph sz="quarter" idx="14" hasCustomPrompt="1"/>
          </p:nvPr>
        </p:nvSpPr>
        <p:spPr>
          <a:xfrm>
            <a:off x="9540000" y="1257102"/>
            <a:ext cx="1980000" cy="1980000"/>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3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pic>
        <p:nvPicPr>
          <p:cNvPr id="10" name="Picture 9" descr="A screenshot of a computer&#10;&#10;Description automatically generated">
            <a:extLst>
              <a:ext uri="{FF2B5EF4-FFF2-40B4-BE49-F238E27FC236}">
                <a16:creationId xmlns:a16="http://schemas.microsoft.com/office/drawing/2014/main" id="{1F128D22-C6E6-134F-9E6D-D0EEF900F793}"/>
              </a:ext>
            </a:extLst>
          </p:cNvPr>
          <p:cNvPicPr>
            <a:picLocks noChangeAspect="1"/>
          </p:cNvPicPr>
          <p:nvPr userDrawn="1"/>
        </p:nvPicPr>
        <p:blipFill>
          <a:blip r:embed="rId2"/>
          <a:stretch>
            <a:fillRect/>
          </a:stretch>
        </p:blipFill>
        <p:spPr>
          <a:xfrm>
            <a:off x="2207568" y="1257102"/>
            <a:ext cx="7887727" cy="4764187"/>
          </a:xfrm>
          <a:prstGeom prst="rect">
            <a:avLst/>
          </a:prstGeom>
        </p:spPr>
      </p:pic>
      <p:pic>
        <p:nvPicPr>
          <p:cNvPr id="12" name="Graphic 11">
            <a:extLst>
              <a:ext uri="{FF2B5EF4-FFF2-40B4-BE49-F238E27FC236}">
                <a16:creationId xmlns:a16="http://schemas.microsoft.com/office/drawing/2014/main" id="{F8E25981-03CE-C344-94EE-BFC8A843B1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spTree>
    <p:extLst>
      <p:ext uri="{BB962C8B-B14F-4D97-AF65-F5344CB8AC3E}">
        <p14:creationId xmlns:p14="http://schemas.microsoft.com/office/powerpoint/2010/main" val="301827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 Simple">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DC19BEEF-B3E8-4397-B947-1139537C90F4}"/>
              </a:ext>
            </a:extLst>
          </p:cNvPr>
          <p:cNvPicPr>
            <a:picLocks noChangeAspect="1"/>
          </p:cNvPicPr>
          <p:nvPr userDrawn="1"/>
        </p:nvPicPr>
        <p:blipFill>
          <a:blip r:embed="rId2"/>
          <a:stretch>
            <a:fillRect/>
          </a:stretch>
        </p:blipFill>
        <p:spPr>
          <a:xfrm>
            <a:off x="2207568" y="1257102"/>
            <a:ext cx="7887727" cy="4764187"/>
          </a:xfrm>
          <a:prstGeom prst="rect">
            <a:avLst/>
          </a:prstGeom>
        </p:spPr>
      </p:pic>
      <p:sp>
        <p:nvSpPr>
          <p:cNvPr id="8" name="Text Placeholder 5">
            <a:extLst>
              <a:ext uri="{FF2B5EF4-FFF2-40B4-BE49-F238E27FC236}">
                <a16:creationId xmlns:a16="http://schemas.microsoft.com/office/drawing/2014/main" id="{413331FE-9ECE-4055-AEAF-B64FEEB42D95}"/>
              </a:ext>
            </a:extLst>
          </p:cNvPr>
          <p:cNvSpPr>
            <a:spLocks noGrp="1"/>
          </p:cNvSpPr>
          <p:nvPr>
            <p:ph type="body" sz="quarter" idx="11" hasCustomPrompt="1"/>
          </p:nvPr>
        </p:nvSpPr>
        <p:spPr>
          <a:xfrm>
            <a:off x="3359696" y="188641"/>
            <a:ext cx="5472608" cy="1325561"/>
          </a:xfrm>
          <a:prstGeom prst="rect">
            <a:avLst/>
          </a:prstGeom>
        </p:spPr>
        <p:txBody>
          <a:bodyPr anchor="ctr">
            <a:noAutofit/>
          </a:bodyPr>
          <a:lstStyle>
            <a:lvl1pPr marL="0" indent="0" algn="ctr">
              <a:buNone/>
              <a:defRPr sz="3200" b="1" cap="none" spc="0">
                <a:ln w="0"/>
                <a:solidFill>
                  <a:schemeClr val="tx1"/>
                </a:solidFill>
                <a:effectLst/>
              </a:defRPr>
            </a:lvl1pPr>
          </a:lstStyle>
          <a:p>
            <a:pPr lvl="0"/>
            <a:r>
              <a:rPr lang="fi-FI" dirty="0"/>
              <a:t>Enter Viima.</a:t>
            </a:r>
          </a:p>
        </p:txBody>
      </p:sp>
    </p:spTree>
    <p:extLst>
      <p:ext uri="{BB962C8B-B14F-4D97-AF65-F5344CB8AC3E}">
        <p14:creationId xmlns:p14="http://schemas.microsoft.com/office/powerpoint/2010/main" val="160812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EBD64E9-2DEE-AE4B-9546-5E86A1A206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
        <p:nvSpPr>
          <p:cNvPr id="6" name="Text Placeholder 5">
            <a:extLst>
              <a:ext uri="{FF2B5EF4-FFF2-40B4-BE49-F238E27FC236}">
                <a16:creationId xmlns:a16="http://schemas.microsoft.com/office/drawing/2014/main" id="{7CBB7B0B-4952-4D4D-8F89-E2E431C8A33B}"/>
              </a:ext>
            </a:extLst>
          </p:cNvPr>
          <p:cNvSpPr>
            <a:spLocks noGrp="1"/>
          </p:cNvSpPr>
          <p:nvPr>
            <p:ph type="body" sz="quarter" idx="10" hasCustomPrompt="1"/>
          </p:nvPr>
        </p:nvSpPr>
        <p:spPr>
          <a:xfrm>
            <a:off x="3359696" y="188641"/>
            <a:ext cx="5472608" cy="1325561"/>
          </a:xfrm>
          <a:prstGeom prst="rect">
            <a:avLst/>
          </a:prstGeom>
        </p:spPr>
        <p:txBody>
          <a:bodyPr anchor="ctr">
            <a:noAutofit/>
          </a:bodyPr>
          <a:lstStyle>
            <a:lvl1pPr marL="0" indent="0" algn="ctr">
              <a:buNone/>
              <a:defRPr sz="3200" b="1" cap="none" spc="0">
                <a:ln w="0"/>
                <a:solidFill>
                  <a:schemeClr val="tx1"/>
                </a:solidFill>
                <a:effectLst/>
              </a:defRPr>
            </a:lvl1pPr>
          </a:lstStyle>
          <a:p>
            <a:pPr lvl="0"/>
            <a:r>
              <a:rPr lang="fi-FI" dirty="0"/>
              <a:t>How </a:t>
            </a:r>
            <a:r>
              <a:rPr lang="fi-FI" dirty="0" err="1"/>
              <a:t>We</a:t>
            </a:r>
            <a:r>
              <a:rPr lang="fi-FI" dirty="0"/>
              <a:t> Can Help</a:t>
            </a:r>
          </a:p>
        </p:txBody>
      </p:sp>
      <p:sp>
        <p:nvSpPr>
          <p:cNvPr id="21" name="Content Placeholder 18">
            <a:extLst>
              <a:ext uri="{FF2B5EF4-FFF2-40B4-BE49-F238E27FC236}">
                <a16:creationId xmlns:a16="http://schemas.microsoft.com/office/drawing/2014/main" id="{C5EDA791-D292-0E43-808B-FA17F4ABFDA4}"/>
              </a:ext>
            </a:extLst>
          </p:cNvPr>
          <p:cNvSpPr>
            <a:spLocks noGrp="1" noChangeAspect="1"/>
          </p:cNvSpPr>
          <p:nvPr>
            <p:ph sz="quarter" idx="13" hasCustomPrompt="1"/>
          </p:nvPr>
        </p:nvSpPr>
        <p:spPr>
          <a:xfrm>
            <a:off x="1415481" y="2235292"/>
            <a:ext cx="2376264" cy="2376264"/>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8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
        <p:nvSpPr>
          <p:cNvPr id="12" name="Content Placeholder 18">
            <a:extLst>
              <a:ext uri="{FF2B5EF4-FFF2-40B4-BE49-F238E27FC236}">
                <a16:creationId xmlns:a16="http://schemas.microsoft.com/office/drawing/2014/main" id="{56D4E451-1219-D34D-BAFE-93C156EA8C47}"/>
              </a:ext>
            </a:extLst>
          </p:cNvPr>
          <p:cNvSpPr>
            <a:spLocks noGrp="1" noChangeAspect="1"/>
          </p:cNvSpPr>
          <p:nvPr>
            <p:ph sz="quarter" idx="14" hasCustomPrompt="1"/>
          </p:nvPr>
        </p:nvSpPr>
        <p:spPr>
          <a:xfrm>
            <a:off x="4907868" y="2240868"/>
            <a:ext cx="2376264" cy="2376264"/>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8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
        <p:nvSpPr>
          <p:cNvPr id="13" name="Content Placeholder 18">
            <a:extLst>
              <a:ext uri="{FF2B5EF4-FFF2-40B4-BE49-F238E27FC236}">
                <a16:creationId xmlns:a16="http://schemas.microsoft.com/office/drawing/2014/main" id="{31F42E0D-8AF9-0A4E-BB9C-BE1FA6590625}"/>
              </a:ext>
            </a:extLst>
          </p:cNvPr>
          <p:cNvSpPr>
            <a:spLocks noGrp="1" noChangeAspect="1"/>
          </p:cNvSpPr>
          <p:nvPr>
            <p:ph sz="quarter" idx="15" hasCustomPrompt="1"/>
          </p:nvPr>
        </p:nvSpPr>
        <p:spPr>
          <a:xfrm>
            <a:off x="8400257" y="2245452"/>
            <a:ext cx="2376264" cy="2376264"/>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8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pic>
        <p:nvPicPr>
          <p:cNvPr id="7" name="Graphic 6">
            <a:extLst>
              <a:ext uri="{FF2B5EF4-FFF2-40B4-BE49-F238E27FC236}">
                <a16:creationId xmlns:a16="http://schemas.microsoft.com/office/drawing/2014/main" id="{D299830B-1E31-8547-AEFC-0574D14603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Tree>
    <p:extLst>
      <p:ext uri="{BB962C8B-B14F-4D97-AF65-F5344CB8AC3E}">
        <p14:creationId xmlns:p14="http://schemas.microsoft.com/office/powerpoint/2010/main" val="299345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Points Alternate">
    <p:bg>
      <p:bgPr>
        <a:blipFill dpi="0" rotWithShape="1">
          <a:blip r:embed="rId2">
            <a:extLst>
              <a:ext uri="{BEBA8EAE-BF5A-486C-A8C5-ECC9F3942E4B}">
                <a14:imgProps xmlns:a14="http://schemas.microsoft.com/office/drawing/2010/main">
                  <a14:imgLayer r:embed="rId3">
                    <a14:imgEffect>
                      <a14:brightnessContrast bright="5000" contrast="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EBD64E9-2DEE-AE4B-9546-5E86A1A206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40000" y="6174000"/>
            <a:ext cx="1400400" cy="497089"/>
          </a:xfrm>
          <a:prstGeom prst="rect">
            <a:avLst/>
          </a:prstGeom>
        </p:spPr>
      </p:pic>
      <p:sp>
        <p:nvSpPr>
          <p:cNvPr id="5" name="Picture Placeholder 4">
            <a:extLst>
              <a:ext uri="{FF2B5EF4-FFF2-40B4-BE49-F238E27FC236}">
                <a16:creationId xmlns:a16="http://schemas.microsoft.com/office/drawing/2014/main" id="{58B7F479-7FE2-1848-B836-53AB82696B95}"/>
              </a:ext>
            </a:extLst>
          </p:cNvPr>
          <p:cNvSpPr>
            <a:spLocks noGrp="1"/>
          </p:cNvSpPr>
          <p:nvPr>
            <p:ph type="pic" sz="quarter" idx="11" hasCustomPrompt="1"/>
          </p:nvPr>
        </p:nvSpPr>
        <p:spPr>
          <a:xfrm>
            <a:off x="4219488" y="2349500"/>
            <a:ext cx="1079500" cy="1079500"/>
          </a:xfrm>
          <a:prstGeom prst="rect">
            <a:avLst/>
          </a:prstGeom>
        </p:spPr>
        <p:txBody>
          <a:bodyPr anchor="ctr"/>
          <a:lstStyle>
            <a:lvl1pPr marL="0" indent="0" algn="ctr">
              <a:buNone/>
              <a:defRPr/>
            </a:lvl1pPr>
          </a:lstStyle>
          <a:p>
            <a:r>
              <a:rPr lang="en-US" dirty="0"/>
              <a:t>Insert icon</a:t>
            </a:r>
          </a:p>
        </p:txBody>
      </p:sp>
      <p:sp>
        <p:nvSpPr>
          <p:cNvPr id="14" name="Picture Placeholder 4">
            <a:extLst>
              <a:ext uri="{FF2B5EF4-FFF2-40B4-BE49-F238E27FC236}">
                <a16:creationId xmlns:a16="http://schemas.microsoft.com/office/drawing/2014/main" id="{52164F7C-4673-AD43-B2B9-670AAAA21221}"/>
              </a:ext>
            </a:extLst>
          </p:cNvPr>
          <p:cNvSpPr>
            <a:spLocks noGrp="1"/>
          </p:cNvSpPr>
          <p:nvPr>
            <p:ph type="pic" sz="quarter" idx="12" hasCustomPrompt="1"/>
          </p:nvPr>
        </p:nvSpPr>
        <p:spPr>
          <a:xfrm>
            <a:off x="6904006" y="2349500"/>
            <a:ext cx="1079500" cy="1079500"/>
          </a:xfrm>
          <a:prstGeom prst="rect">
            <a:avLst/>
          </a:prstGeom>
        </p:spPr>
        <p:txBody>
          <a:bodyPr anchor="ctr"/>
          <a:lstStyle>
            <a:lvl1pPr marL="0" indent="0" algn="ctr">
              <a:buNone/>
              <a:defRPr/>
            </a:lvl1pPr>
          </a:lstStyle>
          <a:p>
            <a:r>
              <a:rPr lang="en-US" dirty="0"/>
              <a:t>Insert icon</a:t>
            </a:r>
          </a:p>
        </p:txBody>
      </p:sp>
      <p:sp>
        <p:nvSpPr>
          <p:cNvPr id="15" name="Picture Placeholder 4">
            <a:extLst>
              <a:ext uri="{FF2B5EF4-FFF2-40B4-BE49-F238E27FC236}">
                <a16:creationId xmlns:a16="http://schemas.microsoft.com/office/drawing/2014/main" id="{B2F37662-19D7-2846-B453-1B942DD6697F}"/>
              </a:ext>
            </a:extLst>
          </p:cNvPr>
          <p:cNvSpPr>
            <a:spLocks noGrp="1"/>
          </p:cNvSpPr>
          <p:nvPr>
            <p:ph type="pic" sz="quarter" idx="13" hasCustomPrompt="1"/>
          </p:nvPr>
        </p:nvSpPr>
        <p:spPr>
          <a:xfrm>
            <a:off x="9588524" y="2349500"/>
            <a:ext cx="1079500" cy="1079500"/>
          </a:xfrm>
          <a:prstGeom prst="rect">
            <a:avLst/>
          </a:prstGeom>
        </p:spPr>
        <p:txBody>
          <a:bodyPr anchor="ctr"/>
          <a:lstStyle>
            <a:lvl1pPr marL="0" indent="0" algn="ctr">
              <a:buNone/>
              <a:defRPr/>
            </a:lvl1pPr>
          </a:lstStyle>
          <a:p>
            <a:r>
              <a:rPr lang="en-US" dirty="0"/>
              <a:t>Insert icon</a:t>
            </a:r>
          </a:p>
        </p:txBody>
      </p:sp>
      <p:sp>
        <p:nvSpPr>
          <p:cNvPr id="16" name="Picture Placeholder 4">
            <a:extLst>
              <a:ext uri="{FF2B5EF4-FFF2-40B4-BE49-F238E27FC236}">
                <a16:creationId xmlns:a16="http://schemas.microsoft.com/office/drawing/2014/main" id="{E45F4152-2BA3-4942-AA7E-31E5D21F89EC}"/>
              </a:ext>
            </a:extLst>
          </p:cNvPr>
          <p:cNvSpPr>
            <a:spLocks noGrp="1"/>
          </p:cNvSpPr>
          <p:nvPr>
            <p:ph type="pic" sz="quarter" idx="14" hasCustomPrompt="1"/>
          </p:nvPr>
        </p:nvSpPr>
        <p:spPr>
          <a:xfrm>
            <a:off x="1534970" y="2349500"/>
            <a:ext cx="1079500" cy="1079500"/>
          </a:xfrm>
          <a:prstGeom prst="rect">
            <a:avLst/>
          </a:prstGeom>
        </p:spPr>
        <p:txBody>
          <a:bodyPr anchor="ctr"/>
          <a:lstStyle>
            <a:lvl1pPr marL="0" indent="0" algn="ctr">
              <a:buNone/>
              <a:defRPr/>
            </a:lvl1pPr>
          </a:lstStyle>
          <a:p>
            <a:r>
              <a:rPr lang="en-US" dirty="0"/>
              <a:t>Insert icon</a:t>
            </a:r>
          </a:p>
        </p:txBody>
      </p:sp>
      <p:sp>
        <p:nvSpPr>
          <p:cNvPr id="8" name="Text Placeholder 7">
            <a:extLst>
              <a:ext uri="{FF2B5EF4-FFF2-40B4-BE49-F238E27FC236}">
                <a16:creationId xmlns:a16="http://schemas.microsoft.com/office/drawing/2014/main" id="{89A43A86-94E1-5043-B364-3E21EE380120}"/>
              </a:ext>
            </a:extLst>
          </p:cNvPr>
          <p:cNvSpPr>
            <a:spLocks noGrp="1"/>
          </p:cNvSpPr>
          <p:nvPr>
            <p:ph type="body" sz="quarter" idx="15" hasCustomPrompt="1"/>
          </p:nvPr>
        </p:nvSpPr>
        <p:spPr>
          <a:xfrm>
            <a:off x="994426" y="3645024"/>
            <a:ext cx="2160588" cy="1079500"/>
          </a:xfrm>
          <a:prstGeom prst="rect">
            <a:avLst/>
          </a:prstGeo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300" b="0" i="0" u="none" strike="noStrike"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 dirty="0"/>
              <a:t>Cloud-based SaaS platform transforms the way our customers innovate</a:t>
            </a:r>
          </a:p>
        </p:txBody>
      </p:sp>
      <p:sp>
        <p:nvSpPr>
          <p:cNvPr id="18" name="Text Placeholder 7">
            <a:extLst>
              <a:ext uri="{FF2B5EF4-FFF2-40B4-BE49-F238E27FC236}">
                <a16:creationId xmlns:a16="http://schemas.microsoft.com/office/drawing/2014/main" id="{A9937176-E7E5-8F47-AE20-9C59695A2091}"/>
              </a:ext>
            </a:extLst>
          </p:cNvPr>
          <p:cNvSpPr>
            <a:spLocks noGrp="1"/>
          </p:cNvSpPr>
          <p:nvPr>
            <p:ph type="body" sz="quarter" idx="17" hasCustomPrompt="1"/>
          </p:nvPr>
        </p:nvSpPr>
        <p:spPr>
          <a:xfrm>
            <a:off x="6363462" y="3645024"/>
            <a:ext cx="2160588" cy="1079500"/>
          </a:xfrm>
          <a:prstGeom prst="rect">
            <a:avLst/>
          </a:prstGeo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300" b="0" i="0" u="none" strike="noStrike"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 dirty="0"/>
              <a:t>Cloud-based SaaS platform transforms the way our customers innovate</a:t>
            </a:r>
          </a:p>
        </p:txBody>
      </p:sp>
      <p:sp>
        <p:nvSpPr>
          <p:cNvPr id="19" name="Text Placeholder 7">
            <a:extLst>
              <a:ext uri="{FF2B5EF4-FFF2-40B4-BE49-F238E27FC236}">
                <a16:creationId xmlns:a16="http://schemas.microsoft.com/office/drawing/2014/main" id="{B6B6112F-73E1-BF4A-AD93-9158197396BF}"/>
              </a:ext>
            </a:extLst>
          </p:cNvPr>
          <p:cNvSpPr>
            <a:spLocks noGrp="1"/>
          </p:cNvSpPr>
          <p:nvPr>
            <p:ph type="body" sz="quarter" idx="18" hasCustomPrompt="1"/>
          </p:nvPr>
        </p:nvSpPr>
        <p:spPr>
          <a:xfrm>
            <a:off x="9047980" y="3645024"/>
            <a:ext cx="2160588" cy="1079500"/>
          </a:xfrm>
          <a:prstGeom prst="rect">
            <a:avLst/>
          </a:prstGeo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300" b="0" i="0" u="none" strike="noStrike"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 dirty="0"/>
              <a:t>Cloud-based SaaS platform transforms the way our customers innovate</a:t>
            </a:r>
          </a:p>
        </p:txBody>
      </p:sp>
      <p:sp>
        <p:nvSpPr>
          <p:cNvPr id="20" name="Text Placeholder 7">
            <a:extLst>
              <a:ext uri="{FF2B5EF4-FFF2-40B4-BE49-F238E27FC236}">
                <a16:creationId xmlns:a16="http://schemas.microsoft.com/office/drawing/2014/main" id="{C7FEFB3C-7477-2540-924E-E56E189F6F57}"/>
              </a:ext>
            </a:extLst>
          </p:cNvPr>
          <p:cNvSpPr>
            <a:spLocks noGrp="1"/>
          </p:cNvSpPr>
          <p:nvPr>
            <p:ph type="body" sz="quarter" idx="19" hasCustomPrompt="1"/>
          </p:nvPr>
        </p:nvSpPr>
        <p:spPr>
          <a:xfrm>
            <a:off x="3678944" y="3645024"/>
            <a:ext cx="2160588" cy="1079500"/>
          </a:xfrm>
          <a:prstGeom prst="rect">
            <a:avLst/>
          </a:prstGeo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300" b="0" i="0" u="none" strike="noStrike"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 dirty="0"/>
              <a:t>Cloud-based SaaS platform transforms the way our customers innovate</a:t>
            </a:r>
          </a:p>
        </p:txBody>
      </p:sp>
      <p:pic>
        <p:nvPicPr>
          <p:cNvPr id="12" name="Graphic 11">
            <a:extLst>
              <a:ext uri="{FF2B5EF4-FFF2-40B4-BE49-F238E27FC236}">
                <a16:creationId xmlns:a16="http://schemas.microsoft.com/office/drawing/2014/main" id="{43FB83C4-4F9C-704B-B92A-12EA91B814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40000" y="6174000"/>
            <a:ext cx="1400400" cy="497089"/>
          </a:xfrm>
          <a:prstGeom prst="rect">
            <a:avLst/>
          </a:prstGeom>
        </p:spPr>
      </p:pic>
      <p:sp>
        <p:nvSpPr>
          <p:cNvPr id="13" name="Text Placeholder 5">
            <a:extLst>
              <a:ext uri="{FF2B5EF4-FFF2-40B4-BE49-F238E27FC236}">
                <a16:creationId xmlns:a16="http://schemas.microsoft.com/office/drawing/2014/main" id="{B54F0A1C-7527-46EE-B722-C3C17FEDC366}"/>
              </a:ext>
            </a:extLst>
          </p:cNvPr>
          <p:cNvSpPr>
            <a:spLocks noGrp="1"/>
          </p:cNvSpPr>
          <p:nvPr>
            <p:ph type="body" sz="quarter" idx="10" hasCustomPrompt="1"/>
          </p:nvPr>
        </p:nvSpPr>
        <p:spPr>
          <a:xfrm>
            <a:off x="3359696" y="188641"/>
            <a:ext cx="5472608" cy="1325561"/>
          </a:xfrm>
          <a:prstGeom prst="rect">
            <a:avLst/>
          </a:prstGeom>
        </p:spPr>
        <p:txBody>
          <a:bodyPr anchor="ctr">
            <a:noAutofit/>
          </a:bodyPr>
          <a:lstStyle>
            <a:lvl1pPr marL="0" indent="0" algn="ctr">
              <a:buNone/>
              <a:defRPr sz="3200" b="1" cap="none" spc="0">
                <a:ln w="0"/>
                <a:solidFill>
                  <a:schemeClr val="tx1"/>
                </a:solidFill>
                <a:effectLst/>
              </a:defRPr>
            </a:lvl1pPr>
          </a:lstStyle>
          <a:p>
            <a:pPr lvl="0"/>
            <a:r>
              <a:rPr lang="fi-FI" dirty="0"/>
              <a:t>Our Innovation Tool</a:t>
            </a:r>
          </a:p>
        </p:txBody>
      </p:sp>
    </p:spTree>
    <p:extLst>
      <p:ext uri="{BB962C8B-B14F-4D97-AF65-F5344CB8AC3E}">
        <p14:creationId xmlns:p14="http://schemas.microsoft.com/office/powerpoint/2010/main" val="279675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se Cases">
    <p:bg>
      <p:bgPr>
        <a:gradFill>
          <a:gsLst>
            <a:gs pos="0">
              <a:schemeClr val="bg1"/>
            </a:gs>
            <a:gs pos="87000">
              <a:srgbClr val="F0F0F0"/>
            </a:gs>
            <a:gs pos="100000">
              <a:srgbClr val="F0F0F0"/>
            </a:gs>
          </a:gsLst>
          <a:lin ang="4800000" scaled="0"/>
        </a:gradFill>
        <a:effectLst/>
      </p:bgPr>
    </p:bg>
    <p:spTree>
      <p:nvGrpSpPr>
        <p:cNvPr id="1" name=""/>
        <p:cNvGrpSpPr/>
        <p:nvPr/>
      </p:nvGrpSpPr>
      <p:grpSpPr>
        <a:xfrm>
          <a:off x="0" y="0"/>
          <a:ext cx="0" cy="0"/>
          <a:chOff x="0" y="0"/>
          <a:chExt cx="0" cy="0"/>
        </a:xfrm>
      </p:grpSpPr>
      <p:grpSp>
        <p:nvGrpSpPr>
          <p:cNvPr id="104" name="Group 103">
            <a:extLst>
              <a:ext uri="{FF2B5EF4-FFF2-40B4-BE49-F238E27FC236}">
                <a16:creationId xmlns:a16="http://schemas.microsoft.com/office/drawing/2014/main" id="{61C5CBEB-D11E-8543-AA9B-388CB8C496D2}"/>
              </a:ext>
            </a:extLst>
          </p:cNvPr>
          <p:cNvGrpSpPr>
            <a:grpSpLocks noChangeAspect="1"/>
          </p:cNvGrpSpPr>
          <p:nvPr/>
        </p:nvGrpSpPr>
        <p:grpSpPr>
          <a:xfrm>
            <a:off x="1768325" y="1840976"/>
            <a:ext cx="2088000" cy="2088000"/>
            <a:chOff x="7431634" y="4558804"/>
            <a:chExt cx="1980000" cy="1980000"/>
          </a:xfrm>
        </p:grpSpPr>
        <p:grpSp>
          <p:nvGrpSpPr>
            <p:cNvPr id="78" name="Group 77">
              <a:extLst>
                <a:ext uri="{FF2B5EF4-FFF2-40B4-BE49-F238E27FC236}">
                  <a16:creationId xmlns:a16="http://schemas.microsoft.com/office/drawing/2014/main" id="{3878E678-2D91-D54C-8F3D-D5CEFF4CCAFE}"/>
                </a:ext>
              </a:extLst>
            </p:cNvPr>
            <p:cNvGrpSpPr>
              <a:grpSpLocks noChangeAspect="1"/>
            </p:cNvGrpSpPr>
            <p:nvPr/>
          </p:nvGrpSpPr>
          <p:grpSpPr>
            <a:xfrm>
              <a:off x="7431634" y="4558804"/>
              <a:ext cx="1980000" cy="1980000"/>
              <a:chOff x="4476311" y="947220"/>
              <a:chExt cx="5238750" cy="5238750"/>
            </a:xfrm>
          </p:grpSpPr>
          <p:sp>
            <p:nvSpPr>
              <p:cNvPr id="73" name="Freeform 72">
                <a:extLst>
                  <a:ext uri="{FF2B5EF4-FFF2-40B4-BE49-F238E27FC236}">
                    <a16:creationId xmlns:a16="http://schemas.microsoft.com/office/drawing/2014/main" id="{808DED58-A4FA-1F49-B6EC-B9EC4EC19DAE}"/>
                  </a:ext>
                </a:extLst>
              </p:cNvPr>
              <p:cNvSpPr/>
              <p:nvPr/>
            </p:nvSpPr>
            <p:spPr>
              <a:xfrm>
                <a:off x="4476311" y="94722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75" name="Freeform 74">
                <a:extLst>
                  <a:ext uri="{FF2B5EF4-FFF2-40B4-BE49-F238E27FC236}">
                    <a16:creationId xmlns:a16="http://schemas.microsoft.com/office/drawing/2014/main" id="{2ACCB937-808E-C54D-AF81-6ED9CA748B96}"/>
                  </a:ext>
                </a:extLst>
              </p:cNvPr>
              <p:cNvSpPr/>
              <p:nvPr/>
            </p:nvSpPr>
            <p:spPr>
              <a:xfrm>
                <a:off x="6283950" y="2578413"/>
                <a:ext cx="590550" cy="590550"/>
              </a:xfrm>
              <a:custGeom>
                <a:avLst/>
                <a:gdLst>
                  <a:gd name="connsiteX0" fmla="*/ 296354 w 590550"/>
                  <a:gd name="connsiteY0" fmla="*/ 0 h 590550"/>
                  <a:gd name="connsiteX1" fmla="*/ 592665 w 590550"/>
                  <a:gd name="connsiteY1" fmla="*/ 296348 h 590550"/>
                  <a:gd name="connsiteX2" fmla="*/ 296354 w 590550"/>
                  <a:gd name="connsiteY2" fmla="*/ 592601 h 590550"/>
                  <a:gd name="connsiteX3" fmla="*/ 0 w 590550"/>
                  <a:gd name="connsiteY3" fmla="*/ 296348 h 590550"/>
                  <a:gd name="connsiteX4" fmla="*/ 296354 w 590550"/>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590550">
                    <a:moveTo>
                      <a:pt x="296354" y="0"/>
                    </a:moveTo>
                    <a:cubicBezTo>
                      <a:pt x="459994" y="0"/>
                      <a:pt x="592665" y="132664"/>
                      <a:pt x="592665" y="296348"/>
                    </a:cubicBezTo>
                    <a:cubicBezTo>
                      <a:pt x="592665" y="460026"/>
                      <a:pt x="459988" y="592601"/>
                      <a:pt x="296354" y="592601"/>
                    </a:cubicBezTo>
                    <a:cubicBezTo>
                      <a:pt x="132671" y="592601"/>
                      <a:pt x="0" y="460026"/>
                      <a:pt x="0" y="296348"/>
                    </a:cubicBezTo>
                    <a:cubicBezTo>
                      <a:pt x="0" y="132664"/>
                      <a:pt x="132671" y="0"/>
                      <a:pt x="296354" y="0"/>
                    </a:cubicBezTo>
                    <a:close/>
                  </a:path>
                </a:pathLst>
              </a:custGeom>
              <a:solidFill>
                <a:srgbClr val="FFFFFF"/>
              </a:solidFill>
              <a:ln w="6350" cap="flat">
                <a:noFill/>
                <a:prstDash val="solid"/>
                <a:miter/>
              </a:ln>
            </p:spPr>
            <p:txBody>
              <a:bodyPr rtlCol="0" anchor="ctr"/>
              <a:lstStyle/>
              <a:p>
                <a:endParaRPr lang="en-US" sz="1600"/>
              </a:p>
            </p:txBody>
          </p:sp>
          <p:sp>
            <p:nvSpPr>
              <p:cNvPr id="76" name="Freeform 75">
                <a:extLst>
                  <a:ext uri="{FF2B5EF4-FFF2-40B4-BE49-F238E27FC236}">
                    <a16:creationId xmlns:a16="http://schemas.microsoft.com/office/drawing/2014/main" id="{A3E38AC8-7F44-7949-9E21-5D02B89E1844}"/>
                  </a:ext>
                </a:extLst>
              </p:cNvPr>
              <p:cNvSpPr/>
              <p:nvPr/>
            </p:nvSpPr>
            <p:spPr>
              <a:xfrm>
                <a:off x="7098864" y="3022895"/>
                <a:ext cx="368300" cy="368300"/>
              </a:xfrm>
              <a:custGeom>
                <a:avLst/>
                <a:gdLst>
                  <a:gd name="connsiteX0" fmla="*/ 370408 w 368300"/>
                  <a:gd name="connsiteY0" fmla="*/ 185204 h 368300"/>
                  <a:gd name="connsiteX1" fmla="*/ 185204 w 368300"/>
                  <a:gd name="connsiteY1" fmla="*/ 370408 h 368300"/>
                  <a:gd name="connsiteX2" fmla="*/ 0 w 368300"/>
                  <a:gd name="connsiteY2" fmla="*/ 185204 h 368300"/>
                  <a:gd name="connsiteX3" fmla="*/ 185204 w 368300"/>
                  <a:gd name="connsiteY3" fmla="*/ 0 h 368300"/>
                  <a:gd name="connsiteX4" fmla="*/ 370408 w 368300"/>
                  <a:gd name="connsiteY4" fmla="*/ 185204 h 36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0" h="368300">
                    <a:moveTo>
                      <a:pt x="370408" y="185204"/>
                    </a:moveTo>
                    <a:cubicBezTo>
                      <a:pt x="370408" y="287489"/>
                      <a:pt x="287490" y="370408"/>
                      <a:pt x="185204" y="370408"/>
                    </a:cubicBezTo>
                    <a:cubicBezTo>
                      <a:pt x="82919" y="370408"/>
                      <a:pt x="0" y="287490"/>
                      <a:pt x="0" y="185204"/>
                    </a:cubicBezTo>
                    <a:cubicBezTo>
                      <a:pt x="0" y="82919"/>
                      <a:pt x="82918" y="0"/>
                      <a:pt x="185204" y="0"/>
                    </a:cubicBezTo>
                    <a:cubicBezTo>
                      <a:pt x="287489" y="0"/>
                      <a:pt x="370408" y="82918"/>
                      <a:pt x="370408" y="185204"/>
                    </a:cubicBezTo>
                    <a:close/>
                  </a:path>
                </a:pathLst>
              </a:custGeom>
              <a:solidFill>
                <a:srgbClr val="FFFFFF"/>
              </a:solidFill>
              <a:ln w="6350" cap="flat">
                <a:noFill/>
                <a:prstDash val="solid"/>
                <a:miter/>
              </a:ln>
            </p:spPr>
            <p:txBody>
              <a:bodyPr rtlCol="0" anchor="ctr"/>
              <a:lstStyle/>
              <a:p>
                <a:endParaRPr lang="en-US" sz="1600"/>
              </a:p>
            </p:txBody>
          </p:sp>
          <p:sp>
            <p:nvSpPr>
              <p:cNvPr id="77" name="Freeform 76">
                <a:extLst>
                  <a:ext uri="{FF2B5EF4-FFF2-40B4-BE49-F238E27FC236}">
                    <a16:creationId xmlns:a16="http://schemas.microsoft.com/office/drawing/2014/main" id="{003F29EF-1948-2743-ACB3-0C2F85A1E23A}"/>
                  </a:ext>
                </a:extLst>
              </p:cNvPr>
              <p:cNvSpPr/>
              <p:nvPr/>
            </p:nvSpPr>
            <p:spPr>
              <a:xfrm>
                <a:off x="6876614" y="1911637"/>
                <a:ext cx="889000" cy="882650"/>
              </a:xfrm>
              <a:custGeom>
                <a:avLst/>
                <a:gdLst>
                  <a:gd name="connsiteX0" fmla="*/ 444513 w 889000"/>
                  <a:gd name="connsiteY0" fmla="*/ 0 h 882650"/>
                  <a:gd name="connsiteX1" fmla="*/ 889000 w 889000"/>
                  <a:gd name="connsiteY1" fmla="*/ 444481 h 882650"/>
                  <a:gd name="connsiteX2" fmla="*/ 444513 w 889000"/>
                  <a:gd name="connsiteY2" fmla="*/ 888955 h 882650"/>
                  <a:gd name="connsiteX3" fmla="*/ 0 w 889000"/>
                  <a:gd name="connsiteY3" fmla="*/ 444481 h 882650"/>
                  <a:gd name="connsiteX4" fmla="*/ 444513 w 889000"/>
                  <a:gd name="connsiteY4" fmla="*/ 0 h 88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82650">
                    <a:moveTo>
                      <a:pt x="444513" y="0"/>
                    </a:moveTo>
                    <a:cubicBezTo>
                      <a:pt x="690054" y="0"/>
                      <a:pt x="889000" y="198996"/>
                      <a:pt x="889000" y="444481"/>
                    </a:cubicBezTo>
                    <a:cubicBezTo>
                      <a:pt x="889000" y="690016"/>
                      <a:pt x="690054" y="888955"/>
                      <a:pt x="444513" y="888955"/>
                    </a:cubicBezTo>
                    <a:cubicBezTo>
                      <a:pt x="198996" y="888955"/>
                      <a:pt x="0" y="690010"/>
                      <a:pt x="0" y="444481"/>
                    </a:cubicBezTo>
                    <a:cubicBezTo>
                      <a:pt x="0" y="198996"/>
                      <a:pt x="198996" y="0"/>
                      <a:pt x="444513" y="0"/>
                    </a:cubicBezTo>
                    <a:close/>
                  </a:path>
                </a:pathLst>
              </a:custGeom>
              <a:solidFill>
                <a:srgbClr val="FFFFFF"/>
              </a:solidFill>
              <a:ln w="6350" cap="flat">
                <a:noFill/>
                <a:prstDash val="solid"/>
                <a:miter/>
              </a:ln>
            </p:spPr>
            <p:txBody>
              <a:bodyPr rtlCol="0" anchor="ctr"/>
              <a:lstStyle/>
              <a:p>
                <a:endParaRPr lang="en-US" sz="1600"/>
              </a:p>
            </p:txBody>
          </p:sp>
        </p:grpSp>
        <p:sp>
          <p:nvSpPr>
            <p:cNvPr id="103" name="TextBox 102">
              <a:extLst>
                <a:ext uri="{FF2B5EF4-FFF2-40B4-BE49-F238E27FC236}">
                  <a16:creationId xmlns:a16="http://schemas.microsoft.com/office/drawing/2014/main" id="{D0AE55BD-0245-5544-B497-CAF196DF67E3}"/>
                </a:ext>
              </a:extLst>
            </p:cNvPr>
            <p:cNvSpPr txBox="1"/>
            <p:nvPr/>
          </p:nvSpPr>
          <p:spPr>
            <a:xfrm>
              <a:off x="7712620" y="5657148"/>
              <a:ext cx="1436611" cy="523220"/>
            </a:xfrm>
            <a:prstGeom prst="rect">
              <a:avLst/>
            </a:prstGeom>
            <a:noFill/>
          </p:spPr>
          <p:txBody>
            <a:bodyPr wrap="none" rtlCol="0">
              <a:spAutoFit/>
            </a:bodyPr>
            <a:lstStyle/>
            <a:p>
              <a:pPr algn="ctr"/>
              <a:r>
                <a:rPr lang="en-US" sz="1400" b="1" dirty="0">
                  <a:solidFill>
                    <a:schemeClr val="bg1"/>
                  </a:solidFill>
                </a:rPr>
                <a:t>Idea</a:t>
              </a:r>
              <a:br>
                <a:rPr lang="en-US" sz="1400" b="1" dirty="0">
                  <a:solidFill>
                    <a:schemeClr val="bg1"/>
                  </a:solidFill>
                </a:rPr>
              </a:br>
              <a:r>
                <a:rPr lang="en-US" sz="1400" b="1" dirty="0">
                  <a:solidFill>
                    <a:schemeClr val="bg1"/>
                  </a:solidFill>
                </a:rPr>
                <a:t> Management</a:t>
              </a:r>
            </a:p>
          </p:txBody>
        </p:sp>
      </p:grpSp>
      <p:grpSp>
        <p:nvGrpSpPr>
          <p:cNvPr id="106" name="Group 105">
            <a:extLst>
              <a:ext uri="{FF2B5EF4-FFF2-40B4-BE49-F238E27FC236}">
                <a16:creationId xmlns:a16="http://schemas.microsoft.com/office/drawing/2014/main" id="{89B06DB3-C7C2-6445-B5CE-4598569EF60E}"/>
              </a:ext>
            </a:extLst>
          </p:cNvPr>
          <p:cNvGrpSpPr>
            <a:grpSpLocks noChangeAspect="1"/>
          </p:cNvGrpSpPr>
          <p:nvPr/>
        </p:nvGrpSpPr>
        <p:grpSpPr>
          <a:xfrm>
            <a:off x="8442473" y="1845056"/>
            <a:ext cx="2088000" cy="2088000"/>
            <a:chOff x="7165234" y="2178326"/>
            <a:chExt cx="1980000" cy="1980000"/>
          </a:xfrm>
        </p:grpSpPr>
        <p:grpSp>
          <p:nvGrpSpPr>
            <p:cNvPr id="97" name="Graphic 84">
              <a:extLst>
                <a:ext uri="{FF2B5EF4-FFF2-40B4-BE49-F238E27FC236}">
                  <a16:creationId xmlns:a16="http://schemas.microsoft.com/office/drawing/2014/main" id="{6DA90AF1-9E9C-C243-93EF-5F177100D8E1}"/>
                </a:ext>
              </a:extLst>
            </p:cNvPr>
            <p:cNvGrpSpPr>
              <a:grpSpLocks noChangeAspect="1"/>
            </p:cNvGrpSpPr>
            <p:nvPr/>
          </p:nvGrpSpPr>
          <p:grpSpPr>
            <a:xfrm>
              <a:off x="7165234" y="2178326"/>
              <a:ext cx="1980000" cy="1980000"/>
              <a:chOff x="4491000" y="1824000"/>
              <a:chExt cx="5238750" cy="5238750"/>
            </a:xfrm>
          </p:grpSpPr>
          <p:sp>
            <p:nvSpPr>
              <p:cNvPr id="100" name="Freeform 99">
                <a:extLst>
                  <a:ext uri="{FF2B5EF4-FFF2-40B4-BE49-F238E27FC236}">
                    <a16:creationId xmlns:a16="http://schemas.microsoft.com/office/drawing/2014/main" id="{2823F014-DB7F-9140-AA5D-679742E8B171}"/>
                  </a:ext>
                </a:extLst>
              </p:cNvPr>
              <p:cNvSpPr>
                <a:spLocks noChangeAspect="1"/>
              </p:cNvSpPr>
              <p:nvPr/>
            </p:nvSpPr>
            <p:spPr>
              <a:xfrm>
                <a:off x="4491000" y="182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101" name="Freeform 100">
                <a:extLst>
                  <a:ext uri="{FF2B5EF4-FFF2-40B4-BE49-F238E27FC236}">
                    <a16:creationId xmlns:a16="http://schemas.microsoft.com/office/drawing/2014/main" id="{87E3BABD-AD5A-F24B-8DD0-3ED01C07F1F3}"/>
                  </a:ext>
                </a:extLst>
              </p:cNvPr>
              <p:cNvSpPr/>
              <p:nvPr/>
            </p:nvSpPr>
            <p:spPr>
              <a:xfrm>
                <a:off x="6280427" y="2550942"/>
                <a:ext cx="1898650" cy="1905001"/>
              </a:xfrm>
              <a:custGeom>
                <a:avLst/>
                <a:gdLst>
                  <a:gd name="connsiteX0" fmla="*/ 1678210 w 1898650"/>
                  <a:gd name="connsiteY0" fmla="*/ 907142 h 1905000"/>
                  <a:gd name="connsiteX1" fmla="*/ 1542136 w 1898650"/>
                  <a:gd name="connsiteY1" fmla="*/ 907142 h 1905000"/>
                  <a:gd name="connsiteX2" fmla="*/ 1542136 w 1898650"/>
                  <a:gd name="connsiteY2" fmla="*/ 544284 h 1905000"/>
                  <a:gd name="connsiteX3" fmla="*/ 1360710 w 1898650"/>
                  <a:gd name="connsiteY3" fmla="*/ 362858 h 1905000"/>
                  <a:gd name="connsiteX4" fmla="*/ 997852 w 1898650"/>
                  <a:gd name="connsiteY4" fmla="*/ 362858 h 1905000"/>
                  <a:gd name="connsiteX5" fmla="*/ 997852 w 1898650"/>
                  <a:gd name="connsiteY5" fmla="*/ 226790 h 1905000"/>
                  <a:gd name="connsiteX6" fmla="*/ 771068 w 1898650"/>
                  <a:gd name="connsiteY6" fmla="*/ 0 h 1905000"/>
                  <a:gd name="connsiteX7" fmla="*/ 544284 w 1898650"/>
                  <a:gd name="connsiteY7" fmla="*/ 226790 h 1905000"/>
                  <a:gd name="connsiteX8" fmla="*/ 544284 w 1898650"/>
                  <a:gd name="connsiteY8" fmla="*/ 362858 h 1905000"/>
                  <a:gd name="connsiteX9" fmla="*/ 181426 w 1898650"/>
                  <a:gd name="connsiteY9" fmla="*/ 362858 h 1905000"/>
                  <a:gd name="connsiteX10" fmla="*/ 883 w 1898650"/>
                  <a:gd name="connsiteY10" fmla="*/ 544284 h 1905000"/>
                  <a:gd name="connsiteX11" fmla="*/ 883 w 1898650"/>
                  <a:gd name="connsiteY11" fmla="*/ 888981 h 1905000"/>
                  <a:gd name="connsiteX12" fmla="*/ 136068 w 1898650"/>
                  <a:gd name="connsiteY12" fmla="*/ 888981 h 1905000"/>
                  <a:gd name="connsiteX13" fmla="*/ 381019 w 1898650"/>
                  <a:gd name="connsiteY13" fmla="*/ 1133926 h 1905000"/>
                  <a:gd name="connsiteX14" fmla="*/ 136068 w 1898650"/>
                  <a:gd name="connsiteY14" fmla="*/ 1378871 h 1905000"/>
                  <a:gd name="connsiteX15" fmla="*/ 0 w 1898650"/>
                  <a:gd name="connsiteY15" fmla="*/ 1378871 h 1905000"/>
                  <a:gd name="connsiteX16" fmla="*/ 0 w 1898650"/>
                  <a:gd name="connsiteY16" fmla="*/ 1723568 h 1905000"/>
                  <a:gd name="connsiteX17" fmla="*/ 181426 w 1898650"/>
                  <a:gd name="connsiteY17" fmla="*/ 1904987 h 1905000"/>
                  <a:gd name="connsiteX18" fmla="*/ 526123 w 1898650"/>
                  <a:gd name="connsiteY18" fmla="*/ 1904987 h 1905000"/>
                  <a:gd name="connsiteX19" fmla="*/ 526123 w 1898650"/>
                  <a:gd name="connsiteY19" fmla="*/ 1768920 h 1905000"/>
                  <a:gd name="connsiteX20" fmla="*/ 771068 w 1898650"/>
                  <a:gd name="connsiteY20" fmla="*/ 1523974 h 1905000"/>
                  <a:gd name="connsiteX21" fmla="*/ 1016013 w 1898650"/>
                  <a:gd name="connsiteY21" fmla="*/ 1768920 h 1905000"/>
                  <a:gd name="connsiteX22" fmla="*/ 1016013 w 1898650"/>
                  <a:gd name="connsiteY22" fmla="*/ 1905000 h 1905000"/>
                  <a:gd name="connsiteX23" fmla="*/ 1360703 w 1898650"/>
                  <a:gd name="connsiteY23" fmla="*/ 1905000 h 1905000"/>
                  <a:gd name="connsiteX24" fmla="*/ 1542129 w 1898650"/>
                  <a:gd name="connsiteY24" fmla="*/ 1723581 h 1905000"/>
                  <a:gd name="connsiteX25" fmla="*/ 1542129 w 1898650"/>
                  <a:gd name="connsiteY25" fmla="*/ 1360710 h 1905000"/>
                  <a:gd name="connsiteX26" fmla="*/ 1678203 w 1898650"/>
                  <a:gd name="connsiteY26" fmla="*/ 1360710 h 1905000"/>
                  <a:gd name="connsiteX27" fmla="*/ 1904994 w 1898650"/>
                  <a:gd name="connsiteY27" fmla="*/ 1133932 h 1905000"/>
                  <a:gd name="connsiteX28" fmla="*/ 1678210 w 1898650"/>
                  <a:gd name="connsiteY28" fmla="*/ 90714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98650" h="1905000">
                    <a:moveTo>
                      <a:pt x="1678210" y="907142"/>
                    </a:moveTo>
                    <a:lnTo>
                      <a:pt x="1542136" y="907142"/>
                    </a:lnTo>
                    <a:lnTo>
                      <a:pt x="1542136" y="544284"/>
                    </a:lnTo>
                    <a:cubicBezTo>
                      <a:pt x="1542136" y="444538"/>
                      <a:pt x="1460462" y="362858"/>
                      <a:pt x="1360710" y="362858"/>
                    </a:cubicBezTo>
                    <a:lnTo>
                      <a:pt x="997852" y="362858"/>
                    </a:lnTo>
                    <a:lnTo>
                      <a:pt x="997852" y="226790"/>
                    </a:lnTo>
                    <a:cubicBezTo>
                      <a:pt x="997852" y="101613"/>
                      <a:pt x="896239" y="0"/>
                      <a:pt x="771068" y="0"/>
                    </a:cubicBezTo>
                    <a:cubicBezTo>
                      <a:pt x="645890" y="0"/>
                      <a:pt x="544284" y="101613"/>
                      <a:pt x="544284" y="226790"/>
                    </a:cubicBezTo>
                    <a:lnTo>
                      <a:pt x="544284" y="362858"/>
                    </a:lnTo>
                    <a:lnTo>
                      <a:pt x="181426" y="362858"/>
                    </a:lnTo>
                    <a:cubicBezTo>
                      <a:pt x="81629" y="362858"/>
                      <a:pt x="883" y="444538"/>
                      <a:pt x="883" y="544284"/>
                    </a:cubicBezTo>
                    <a:lnTo>
                      <a:pt x="883" y="888981"/>
                    </a:lnTo>
                    <a:lnTo>
                      <a:pt x="136068" y="888981"/>
                    </a:lnTo>
                    <a:cubicBezTo>
                      <a:pt x="271259" y="888981"/>
                      <a:pt x="381019" y="998741"/>
                      <a:pt x="381019" y="1133926"/>
                    </a:cubicBezTo>
                    <a:cubicBezTo>
                      <a:pt x="381019" y="1269111"/>
                      <a:pt x="271259" y="1378871"/>
                      <a:pt x="136068" y="1378871"/>
                    </a:cubicBezTo>
                    <a:lnTo>
                      <a:pt x="0" y="1378871"/>
                    </a:lnTo>
                    <a:lnTo>
                      <a:pt x="0" y="1723568"/>
                    </a:lnTo>
                    <a:cubicBezTo>
                      <a:pt x="0" y="1823320"/>
                      <a:pt x="81629" y="1904987"/>
                      <a:pt x="181426" y="1904987"/>
                    </a:cubicBezTo>
                    <a:lnTo>
                      <a:pt x="526123" y="1904987"/>
                    </a:lnTo>
                    <a:lnTo>
                      <a:pt x="526123" y="1768920"/>
                    </a:lnTo>
                    <a:cubicBezTo>
                      <a:pt x="526123" y="1633734"/>
                      <a:pt x="635883" y="1523974"/>
                      <a:pt x="771068" y="1523974"/>
                    </a:cubicBezTo>
                    <a:cubicBezTo>
                      <a:pt x="906253" y="1523974"/>
                      <a:pt x="1016013" y="1633734"/>
                      <a:pt x="1016013" y="1768920"/>
                    </a:cubicBezTo>
                    <a:lnTo>
                      <a:pt x="1016013" y="1905000"/>
                    </a:lnTo>
                    <a:lnTo>
                      <a:pt x="1360703" y="1905000"/>
                    </a:lnTo>
                    <a:cubicBezTo>
                      <a:pt x="1460456" y="1905000"/>
                      <a:pt x="1542129" y="1823333"/>
                      <a:pt x="1542129" y="1723581"/>
                    </a:cubicBezTo>
                    <a:lnTo>
                      <a:pt x="1542129" y="1360710"/>
                    </a:lnTo>
                    <a:lnTo>
                      <a:pt x="1678203" y="1360710"/>
                    </a:lnTo>
                    <a:cubicBezTo>
                      <a:pt x="1803381" y="1360710"/>
                      <a:pt x="1904994" y="1259110"/>
                      <a:pt x="1904994" y="1133932"/>
                    </a:cubicBezTo>
                    <a:cubicBezTo>
                      <a:pt x="1904994" y="1008755"/>
                      <a:pt x="1803387" y="907142"/>
                      <a:pt x="1678210" y="907142"/>
                    </a:cubicBezTo>
                    <a:close/>
                  </a:path>
                </a:pathLst>
              </a:custGeom>
              <a:solidFill>
                <a:srgbClr val="FFFFFF"/>
              </a:solidFill>
              <a:ln w="6350" cap="flat">
                <a:noFill/>
                <a:prstDash val="solid"/>
                <a:miter/>
              </a:ln>
            </p:spPr>
            <p:txBody>
              <a:bodyPr rtlCol="0" anchor="ctr"/>
              <a:lstStyle/>
              <a:p>
                <a:endParaRPr lang="en-US" sz="1600"/>
              </a:p>
            </p:txBody>
          </p:sp>
          <p:sp>
            <p:nvSpPr>
              <p:cNvPr id="102" name="Freeform 101">
                <a:extLst>
                  <a:ext uri="{FF2B5EF4-FFF2-40B4-BE49-F238E27FC236}">
                    <a16:creationId xmlns:a16="http://schemas.microsoft.com/office/drawing/2014/main" id="{42E8167F-401B-2C44-AD27-6ACA12FFDA84}"/>
                  </a:ext>
                </a:extLst>
              </p:cNvPr>
              <p:cNvSpPr/>
              <p:nvPr/>
            </p:nvSpPr>
            <p:spPr>
              <a:xfrm>
                <a:off x="5278400" y="261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600"/>
              </a:p>
            </p:txBody>
          </p:sp>
        </p:grpSp>
        <p:sp>
          <p:nvSpPr>
            <p:cNvPr id="105" name="TextBox 104">
              <a:extLst>
                <a:ext uri="{FF2B5EF4-FFF2-40B4-BE49-F238E27FC236}">
                  <a16:creationId xmlns:a16="http://schemas.microsoft.com/office/drawing/2014/main" id="{56BDD7F6-BC15-BC48-8560-19C3AD315AC9}"/>
                </a:ext>
              </a:extLst>
            </p:cNvPr>
            <p:cNvSpPr txBox="1"/>
            <p:nvPr/>
          </p:nvSpPr>
          <p:spPr>
            <a:xfrm>
              <a:off x="7435234" y="3295129"/>
              <a:ext cx="1440000" cy="523220"/>
            </a:xfrm>
            <a:prstGeom prst="rect">
              <a:avLst/>
            </a:prstGeom>
            <a:noFill/>
          </p:spPr>
          <p:txBody>
            <a:bodyPr wrap="square" rtlCol="0">
              <a:spAutoFit/>
            </a:bodyPr>
            <a:lstStyle/>
            <a:p>
              <a:pPr algn="ctr"/>
              <a:r>
                <a:rPr lang="en-US" sz="1400" b="1" dirty="0">
                  <a:solidFill>
                    <a:schemeClr val="bg1"/>
                  </a:solidFill>
                </a:rPr>
                <a:t>Idea </a:t>
              </a:r>
              <a:br>
                <a:rPr lang="en-US" sz="1400" b="1" dirty="0">
                  <a:solidFill>
                    <a:schemeClr val="bg1"/>
                  </a:solidFill>
                </a:rPr>
              </a:br>
              <a:r>
                <a:rPr lang="en-US" sz="1400" b="1" dirty="0">
                  <a:solidFill>
                    <a:schemeClr val="bg1"/>
                  </a:solidFill>
                </a:rPr>
                <a:t>Challenges</a:t>
              </a:r>
            </a:p>
          </p:txBody>
        </p:sp>
      </p:grpSp>
      <p:grpSp>
        <p:nvGrpSpPr>
          <p:cNvPr id="108" name="Group 107">
            <a:extLst>
              <a:ext uri="{FF2B5EF4-FFF2-40B4-BE49-F238E27FC236}">
                <a16:creationId xmlns:a16="http://schemas.microsoft.com/office/drawing/2014/main" id="{0E109FD9-A5E1-6841-88B6-87AC8D266F91}"/>
              </a:ext>
            </a:extLst>
          </p:cNvPr>
          <p:cNvGrpSpPr>
            <a:grpSpLocks noChangeAspect="1"/>
          </p:cNvGrpSpPr>
          <p:nvPr/>
        </p:nvGrpSpPr>
        <p:grpSpPr>
          <a:xfrm>
            <a:off x="1768325" y="4437344"/>
            <a:ext cx="2088000" cy="2088000"/>
            <a:chOff x="6771561" y="1694377"/>
            <a:chExt cx="1980000" cy="1980000"/>
          </a:xfrm>
        </p:grpSpPr>
        <p:grpSp>
          <p:nvGrpSpPr>
            <p:cNvPr id="86" name="Graphic 80">
              <a:extLst>
                <a:ext uri="{FF2B5EF4-FFF2-40B4-BE49-F238E27FC236}">
                  <a16:creationId xmlns:a16="http://schemas.microsoft.com/office/drawing/2014/main" id="{EFB8E618-16C0-164A-8769-73CEA348910E}"/>
                </a:ext>
              </a:extLst>
            </p:cNvPr>
            <p:cNvGrpSpPr>
              <a:grpSpLocks noChangeAspect="1"/>
            </p:cNvGrpSpPr>
            <p:nvPr/>
          </p:nvGrpSpPr>
          <p:grpSpPr>
            <a:xfrm>
              <a:off x="6771561" y="1694377"/>
              <a:ext cx="1980000" cy="1980000"/>
              <a:chOff x="3591949" y="1360945"/>
              <a:chExt cx="5238750" cy="5238750"/>
            </a:xfrm>
          </p:grpSpPr>
          <p:sp>
            <p:nvSpPr>
              <p:cNvPr id="89" name="Freeform 88">
                <a:extLst>
                  <a:ext uri="{FF2B5EF4-FFF2-40B4-BE49-F238E27FC236}">
                    <a16:creationId xmlns:a16="http://schemas.microsoft.com/office/drawing/2014/main" id="{A56B640E-E8CB-DD4C-90D3-5C4902E16A36}"/>
                  </a:ext>
                </a:extLst>
              </p:cNvPr>
              <p:cNvSpPr>
                <a:spLocks noChangeAspect="1"/>
              </p:cNvSpPr>
              <p:nvPr/>
            </p:nvSpPr>
            <p:spPr>
              <a:xfrm>
                <a:off x="3591949" y="1360945"/>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90" name="Freeform 89">
                <a:extLst>
                  <a:ext uri="{FF2B5EF4-FFF2-40B4-BE49-F238E27FC236}">
                    <a16:creationId xmlns:a16="http://schemas.microsoft.com/office/drawing/2014/main" id="{7C5AA0FE-5D53-BF4D-B2F7-967979B9A79C}"/>
                  </a:ext>
                </a:extLst>
              </p:cNvPr>
              <p:cNvSpPr/>
              <p:nvPr/>
            </p:nvSpPr>
            <p:spPr>
              <a:xfrm>
                <a:off x="5232797" y="2053981"/>
                <a:ext cx="1879600" cy="2095500"/>
              </a:xfrm>
              <a:custGeom>
                <a:avLst/>
                <a:gdLst>
                  <a:gd name="connsiteX0" fmla="*/ 1552090 w 1879600"/>
                  <a:gd name="connsiteY0" fmla="*/ 258763 h 2095500"/>
                  <a:gd name="connsiteX1" fmla="*/ 1527941 w 1879600"/>
                  <a:gd name="connsiteY1" fmla="*/ 252520 h 2095500"/>
                  <a:gd name="connsiteX2" fmla="*/ 944319 w 1879600"/>
                  <a:gd name="connsiteY2" fmla="*/ 104775 h 2095500"/>
                  <a:gd name="connsiteX3" fmla="*/ 360754 w 1879600"/>
                  <a:gd name="connsiteY3" fmla="*/ 252520 h 2095500"/>
                  <a:gd name="connsiteX4" fmla="*/ 289475 w 1879600"/>
                  <a:gd name="connsiteY4" fmla="*/ 231546 h 2095500"/>
                  <a:gd name="connsiteX5" fmla="*/ 310455 w 1879600"/>
                  <a:gd name="connsiteY5" fmla="*/ 160338 h 2095500"/>
                  <a:gd name="connsiteX6" fmla="*/ 944319 w 1879600"/>
                  <a:gd name="connsiteY6" fmla="*/ 0 h 2095500"/>
                  <a:gd name="connsiteX7" fmla="*/ 1576137 w 1879600"/>
                  <a:gd name="connsiteY7" fmla="*/ 159258 h 2095500"/>
                  <a:gd name="connsiteX8" fmla="*/ 1598140 w 1879600"/>
                  <a:gd name="connsiteY8" fmla="*/ 229445 h 2095500"/>
                  <a:gd name="connsiteX9" fmla="*/ 1552090 w 1879600"/>
                  <a:gd name="connsiteY9" fmla="*/ 258763 h 2095500"/>
                  <a:gd name="connsiteX10" fmla="*/ 52709 w 1879600"/>
                  <a:gd name="connsiteY10" fmla="*/ 808831 h 2095500"/>
                  <a:gd name="connsiteX11" fmla="*/ 22324 w 1879600"/>
                  <a:gd name="connsiteY11" fmla="*/ 799427 h 2095500"/>
                  <a:gd name="connsiteX12" fmla="*/ 9745 w 1879600"/>
                  <a:gd name="connsiteY12" fmla="*/ 726116 h 2095500"/>
                  <a:gd name="connsiteX13" fmla="*/ 402651 w 1879600"/>
                  <a:gd name="connsiteY13" fmla="*/ 383502 h 2095500"/>
                  <a:gd name="connsiteX14" fmla="*/ 1482932 w 1879600"/>
                  <a:gd name="connsiteY14" fmla="*/ 382429 h 2095500"/>
                  <a:gd name="connsiteX15" fmla="*/ 1875838 w 1879600"/>
                  <a:gd name="connsiteY15" fmla="*/ 722948 h 2095500"/>
                  <a:gd name="connsiteX16" fmla="*/ 1863259 w 1879600"/>
                  <a:gd name="connsiteY16" fmla="*/ 796309 h 2095500"/>
                  <a:gd name="connsiteX17" fmla="*/ 1789898 w 1879600"/>
                  <a:gd name="connsiteY17" fmla="*/ 783730 h 2095500"/>
                  <a:gd name="connsiteX18" fmla="*/ 1434640 w 1879600"/>
                  <a:gd name="connsiteY18" fmla="*/ 475698 h 2095500"/>
                  <a:gd name="connsiteX19" fmla="*/ 449819 w 1879600"/>
                  <a:gd name="connsiteY19" fmla="*/ 476720 h 2095500"/>
                  <a:gd name="connsiteX20" fmla="*/ 93590 w 1879600"/>
                  <a:gd name="connsiteY20" fmla="*/ 786848 h 2095500"/>
                  <a:gd name="connsiteX21" fmla="*/ 52709 w 1879600"/>
                  <a:gd name="connsiteY21" fmla="*/ 808831 h 2095500"/>
                  <a:gd name="connsiteX22" fmla="*/ 707559 w 1879600"/>
                  <a:gd name="connsiteY22" fmla="*/ 2073497 h 2095500"/>
                  <a:gd name="connsiteX23" fmla="*/ 670875 w 1879600"/>
                  <a:gd name="connsiteY23" fmla="*/ 2057845 h 2095500"/>
                  <a:gd name="connsiteX24" fmla="*/ 460309 w 1879600"/>
                  <a:gd name="connsiteY24" fmla="*/ 1781169 h 2095500"/>
                  <a:gd name="connsiteX25" fmla="*/ 350251 w 1879600"/>
                  <a:gd name="connsiteY25" fmla="*/ 1326464 h 2095500"/>
                  <a:gd name="connsiteX26" fmla="*/ 943309 w 1879600"/>
                  <a:gd name="connsiteY26" fmla="*/ 761714 h 2095500"/>
                  <a:gd name="connsiteX27" fmla="*/ 1536348 w 1879600"/>
                  <a:gd name="connsiteY27" fmla="*/ 1326464 h 2095500"/>
                  <a:gd name="connsiteX28" fmla="*/ 1483955 w 1879600"/>
                  <a:gd name="connsiteY28" fmla="*/ 1378852 h 2095500"/>
                  <a:gd name="connsiteX29" fmla="*/ 1431573 w 1879600"/>
                  <a:gd name="connsiteY29" fmla="*/ 1326464 h 2095500"/>
                  <a:gd name="connsiteX30" fmla="*/ 943309 w 1879600"/>
                  <a:gd name="connsiteY30" fmla="*/ 866489 h 2095500"/>
                  <a:gd name="connsiteX31" fmla="*/ 455026 w 1879600"/>
                  <a:gd name="connsiteY31" fmla="*/ 1326464 h 2095500"/>
                  <a:gd name="connsiteX32" fmla="*/ 552492 w 1879600"/>
                  <a:gd name="connsiteY32" fmla="*/ 1729816 h 2095500"/>
                  <a:gd name="connsiteX33" fmla="*/ 746338 w 1879600"/>
                  <a:gd name="connsiteY33" fmla="*/ 1983365 h 2095500"/>
                  <a:gd name="connsiteX34" fmla="*/ 746338 w 1879600"/>
                  <a:gd name="connsiteY34" fmla="*/ 2057851 h 2095500"/>
                  <a:gd name="connsiteX35" fmla="*/ 707559 w 1879600"/>
                  <a:gd name="connsiteY35" fmla="*/ 2073497 h 2095500"/>
                  <a:gd name="connsiteX36" fmla="*/ 1458783 w 1879600"/>
                  <a:gd name="connsiteY36" fmla="*/ 1879606 h 2095500"/>
                  <a:gd name="connsiteX37" fmla="*/ 1134019 w 1879600"/>
                  <a:gd name="connsiteY37" fmla="*/ 1786388 h 2095500"/>
                  <a:gd name="connsiteX38" fmla="*/ 884629 w 1879600"/>
                  <a:gd name="connsiteY38" fmla="*/ 1326458 h 2095500"/>
                  <a:gd name="connsiteX39" fmla="*/ 937003 w 1879600"/>
                  <a:gd name="connsiteY39" fmla="*/ 1274070 h 2095500"/>
                  <a:gd name="connsiteX40" fmla="*/ 989391 w 1879600"/>
                  <a:gd name="connsiteY40" fmla="*/ 1326458 h 2095500"/>
                  <a:gd name="connsiteX41" fmla="*/ 1192655 w 1879600"/>
                  <a:gd name="connsiteY41" fmla="*/ 1699413 h 2095500"/>
                  <a:gd name="connsiteX42" fmla="*/ 1458783 w 1879600"/>
                  <a:gd name="connsiteY42" fmla="*/ 1773803 h 2095500"/>
                  <a:gd name="connsiteX43" fmla="*/ 1567755 w 1879600"/>
                  <a:gd name="connsiteY43" fmla="*/ 1763363 h 2095500"/>
                  <a:gd name="connsiteX44" fmla="*/ 1628531 w 1879600"/>
                  <a:gd name="connsiteY44" fmla="*/ 1806340 h 2095500"/>
                  <a:gd name="connsiteX45" fmla="*/ 1585555 w 1879600"/>
                  <a:gd name="connsiteY45" fmla="*/ 1867116 h 2095500"/>
                  <a:gd name="connsiteX46" fmla="*/ 1458783 w 1879600"/>
                  <a:gd name="connsiteY46" fmla="*/ 1879606 h 2095500"/>
                  <a:gd name="connsiteX47" fmla="*/ 1248217 w 1879600"/>
                  <a:gd name="connsiteY47" fmla="*/ 2095500 h 2095500"/>
                  <a:gd name="connsiteX48" fmla="*/ 1234596 w 1879600"/>
                  <a:gd name="connsiteY48" fmla="*/ 2093455 h 2095500"/>
                  <a:gd name="connsiteX49" fmla="*/ 844814 w 1879600"/>
                  <a:gd name="connsiteY49" fmla="*/ 1873364 h 2095500"/>
                  <a:gd name="connsiteX50" fmla="*/ 617459 w 1879600"/>
                  <a:gd name="connsiteY50" fmla="*/ 1326464 h 2095500"/>
                  <a:gd name="connsiteX51" fmla="*/ 940122 w 1879600"/>
                  <a:gd name="connsiteY51" fmla="*/ 1018381 h 2095500"/>
                  <a:gd name="connsiteX52" fmla="*/ 1262841 w 1879600"/>
                  <a:gd name="connsiteY52" fmla="*/ 1326464 h 2095500"/>
                  <a:gd name="connsiteX53" fmla="*/ 1480773 w 1879600"/>
                  <a:gd name="connsiteY53" fmla="*/ 1529677 h 2095500"/>
                  <a:gd name="connsiteX54" fmla="*/ 1698705 w 1879600"/>
                  <a:gd name="connsiteY54" fmla="*/ 1326464 h 2095500"/>
                  <a:gd name="connsiteX55" fmla="*/ 939093 w 1879600"/>
                  <a:gd name="connsiteY55" fmla="*/ 610845 h 2095500"/>
                  <a:gd name="connsiteX56" fmla="*/ 246549 w 1879600"/>
                  <a:gd name="connsiteY56" fmla="*/ 1033012 h 2095500"/>
                  <a:gd name="connsiteX57" fmla="*/ 184694 w 1879600"/>
                  <a:gd name="connsiteY57" fmla="*/ 1326458 h 2095500"/>
                  <a:gd name="connsiteX58" fmla="*/ 254937 w 1879600"/>
                  <a:gd name="connsiteY58" fmla="*/ 1704632 h 2095500"/>
                  <a:gd name="connsiteX59" fmla="*/ 224559 w 1879600"/>
                  <a:gd name="connsiteY59" fmla="*/ 1771758 h 2095500"/>
                  <a:gd name="connsiteX60" fmla="*/ 157484 w 1879600"/>
                  <a:gd name="connsiteY60" fmla="*/ 1741367 h 2095500"/>
                  <a:gd name="connsiteX61" fmla="*/ 81005 w 1879600"/>
                  <a:gd name="connsiteY61" fmla="*/ 1326458 h 2095500"/>
                  <a:gd name="connsiteX62" fmla="*/ 152271 w 1879600"/>
                  <a:gd name="connsiteY62" fmla="*/ 986968 h 2095500"/>
                  <a:gd name="connsiteX63" fmla="*/ 939105 w 1879600"/>
                  <a:gd name="connsiteY63" fmla="*/ 504990 h 2095500"/>
                  <a:gd name="connsiteX64" fmla="*/ 1803493 w 1879600"/>
                  <a:gd name="connsiteY64" fmla="*/ 1325442 h 2095500"/>
                  <a:gd name="connsiteX65" fmla="*/ 1480786 w 1879600"/>
                  <a:gd name="connsiteY65" fmla="*/ 1633423 h 2095500"/>
                  <a:gd name="connsiteX66" fmla="*/ 1158079 w 1879600"/>
                  <a:gd name="connsiteY66" fmla="*/ 1325442 h 2095500"/>
                  <a:gd name="connsiteX67" fmla="*/ 940134 w 1879600"/>
                  <a:gd name="connsiteY67" fmla="*/ 1122128 h 2095500"/>
                  <a:gd name="connsiteX68" fmla="*/ 722247 w 1879600"/>
                  <a:gd name="connsiteY68" fmla="*/ 1325442 h 2095500"/>
                  <a:gd name="connsiteX69" fmla="*/ 918138 w 1879600"/>
                  <a:gd name="connsiteY69" fmla="*/ 1797952 h 2095500"/>
                  <a:gd name="connsiteX70" fmla="*/ 1260809 w 1879600"/>
                  <a:gd name="connsiteY70" fmla="*/ 1991747 h 2095500"/>
                  <a:gd name="connsiteX71" fmla="*/ 1297442 w 1879600"/>
                  <a:gd name="connsiteY71" fmla="*/ 2055698 h 2095500"/>
                  <a:gd name="connsiteX72" fmla="*/ 1248217 w 1879600"/>
                  <a:gd name="connsiteY72" fmla="*/ 209550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879600" h="2095500">
                    <a:moveTo>
                      <a:pt x="1552090" y="258763"/>
                    </a:moveTo>
                    <a:cubicBezTo>
                      <a:pt x="1543708" y="258763"/>
                      <a:pt x="1535320" y="256718"/>
                      <a:pt x="1527941" y="252520"/>
                    </a:cubicBezTo>
                    <a:cubicBezTo>
                      <a:pt x="1326786" y="148774"/>
                      <a:pt x="1152853" y="104775"/>
                      <a:pt x="944319" y="104775"/>
                    </a:cubicBezTo>
                    <a:cubicBezTo>
                      <a:pt x="736915" y="104775"/>
                      <a:pt x="539900" y="153988"/>
                      <a:pt x="360754" y="252520"/>
                    </a:cubicBezTo>
                    <a:cubicBezTo>
                      <a:pt x="335620" y="266129"/>
                      <a:pt x="304156" y="256724"/>
                      <a:pt x="289475" y="231546"/>
                    </a:cubicBezTo>
                    <a:cubicBezTo>
                      <a:pt x="275867" y="206375"/>
                      <a:pt x="285284" y="173939"/>
                      <a:pt x="310455" y="160338"/>
                    </a:cubicBezTo>
                    <a:cubicBezTo>
                      <a:pt x="505324" y="54483"/>
                      <a:pt x="719072" y="0"/>
                      <a:pt x="944319" y="0"/>
                    </a:cubicBezTo>
                    <a:cubicBezTo>
                      <a:pt x="1167585" y="0"/>
                      <a:pt x="1362403" y="49213"/>
                      <a:pt x="1576137" y="159258"/>
                    </a:cubicBezTo>
                    <a:cubicBezTo>
                      <a:pt x="1602338" y="172866"/>
                      <a:pt x="1611748" y="204330"/>
                      <a:pt x="1598140" y="229445"/>
                    </a:cubicBezTo>
                    <a:cubicBezTo>
                      <a:pt x="1588730" y="248323"/>
                      <a:pt x="1570924" y="258763"/>
                      <a:pt x="1552090" y="258763"/>
                    </a:cubicBezTo>
                    <a:close/>
                    <a:moveTo>
                      <a:pt x="52709" y="808831"/>
                    </a:moveTo>
                    <a:cubicBezTo>
                      <a:pt x="42225" y="808831"/>
                      <a:pt x="31741" y="805713"/>
                      <a:pt x="22324" y="799427"/>
                    </a:cubicBezTo>
                    <a:cubicBezTo>
                      <a:pt x="-1774" y="782644"/>
                      <a:pt x="-6988" y="750215"/>
                      <a:pt x="9745" y="726116"/>
                    </a:cubicBezTo>
                    <a:cubicBezTo>
                      <a:pt x="113491" y="579444"/>
                      <a:pt x="245476" y="464179"/>
                      <a:pt x="402651" y="383502"/>
                    </a:cubicBezTo>
                    <a:cubicBezTo>
                      <a:pt x="731657" y="213754"/>
                      <a:pt x="1152859" y="212731"/>
                      <a:pt x="1482932" y="382429"/>
                    </a:cubicBezTo>
                    <a:cubicBezTo>
                      <a:pt x="1640101" y="463105"/>
                      <a:pt x="1772092" y="577291"/>
                      <a:pt x="1875838" y="722948"/>
                    </a:cubicBezTo>
                    <a:cubicBezTo>
                      <a:pt x="1892622" y="746017"/>
                      <a:pt x="1887306" y="779526"/>
                      <a:pt x="1863259" y="796309"/>
                    </a:cubicBezTo>
                    <a:cubicBezTo>
                      <a:pt x="1839110" y="813041"/>
                      <a:pt x="1806681" y="807822"/>
                      <a:pt x="1789898" y="783730"/>
                    </a:cubicBezTo>
                    <a:cubicBezTo>
                      <a:pt x="1695556" y="651682"/>
                      <a:pt x="1576144" y="547986"/>
                      <a:pt x="1434640" y="475698"/>
                    </a:cubicBezTo>
                    <a:cubicBezTo>
                      <a:pt x="1134025" y="321659"/>
                      <a:pt x="749463" y="321659"/>
                      <a:pt x="449819" y="476720"/>
                    </a:cubicBezTo>
                    <a:cubicBezTo>
                      <a:pt x="307337" y="550082"/>
                      <a:pt x="187881" y="654857"/>
                      <a:pt x="93590" y="786848"/>
                    </a:cubicBezTo>
                    <a:cubicBezTo>
                      <a:pt x="85196" y="801522"/>
                      <a:pt x="69492" y="808831"/>
                      <a:pt x="52709" y="808831"/>
                    </a:cubicBezTo>
                    <a:close/>
                    <a:moveTo>
                      <a:pt x="707559" y="2073497"/>
                    </a:moveTo>
                    <a:cubicBezTo>
                      <a:pt x="693938" y="2073497"/>
                      <a:pt x="680337" y="2068284"/>
                      <a:pt x="670875" y="2057845"/>
                    </a:cubicBezTo>
                    <a:cubicBezTo>
                      <a:pt x="579765" y="1966576"/>
                      <a:pt x="530496" y="1907946"/>
                      <a:pt x="460309" y="1781169"/>
                    </a:cubicBezTo>
                    <a:cubicBezTo>
                      <a:pt x="388014" y="1652245"/>
                      <a:pt x="350251" y="1495082"/>
                      <a:pt x="350251" y="1326464"/>
                    </a:cubicBezTo>
                    <a:cubicBezTo>
                      <a:pt x="350251" y="1015212"/>
                      <a:pt x="616386" y="761714"/>
                      <a:pt x="943309" y="761714"/>
                    </a:cubicBezTo>
                    <a:cubicBezTo>
                      <a:pt x="1270213" y="761714"/>
                      <a:pt x="1536348" y="1015212"/>
                      <a:pt x="1536348" y="1326464"/>
                    </a:cubicBezTo>
                    <a:cubicBezTo>
                      <a:pt x="1536348" y="1355731"/>
                      <a:pt x="1513221" y="1378852"/>
                      <a:pt x="1483955" y="1378852"/>
                    </a:cubicBezTo>
                    <a:cubicBezTo>
                      <a:pt x="1454592" y="1378852"/>
                      <a:pt x="1431573" y="1355731"/>
                      <a:pt x="1431573" y="1326464"/>
                    </a:cubicBezTo>
                    <a:cubicBezTo>
                      <a:pt x="1431573" y="1072915"/>
                      <a:pt x="1212613" y="866489"/>
                      <a:pt x="943309" y="866489"/>
                    </a:cubicBezTo>
                    <a:cubicBezTo>
                      <a:pt x="674050" y="866489"/>
                      <a:pt x="455026" y="1072915"/>
                      <a:pt x="455026" y="1326464"/>
                    </a:cubicBezTo>
                    <a:cubicBezTo>
                      <a:pt x="455026" y="1477289"/>
                      <a:pt x="488592" y="1616647"/>
                      <a:pt x="552492" y="1729816"/>
                    </a:cubicBezTo>
                    <a:cubicBezTo>
                      <a:pt x="619567" y="1850346"/>
                      <a:pt x="665662" y="1901705"/>
                      <a:pt x="746338" y="1983365"/>
                    </a:cubicBezTo>
                    <a:cubicBezTo>
                      <a:pt x="766240" y="2004339"/>
                      <a:pt x="766240" y="2036775"/>
                      <a:pt x="746338" y="2057851"/>
                    </a:cubicBezTo>
                    <a:cubicBezTo>
                      <a:pt x="734769" y="2068284"/>
                      <a:pt x="721161" y="2073497"/>
                      <a:pt x="707559" y="2073497"/>
                    </a:cubicBezTo>
                    <a:close/>
                    <a:moveTo>
                      <a:pt x="1458783" y="1879606"/>
                    </a:moveTo>
                    <a:cubicBezTo>
                      <a:pt x="1334158" y="1879606"/>
                      <a:pt x="1224068" y="1848295"/>
                      <a:pt x="1134019" y="1786388"/>
                    </a:cubicBezTo>
                    <a:cubicBezTo>
                      <a:pt x="977885" y="1680591"/>
                      <a:pt x="884629" y="1508798"/>
                      <a:pt x="884629" y="1326458"/>
                    </a:cubicBezTo>
                    <a:cubicBezTo>
                      <a:pt x="884629" y="1297096"/>
                      <a:pt x="907692" y="1274070"/>
                      <a:pt x="937003" y="1274070"/>
                    </a:cubicBezTo>
                    <a:cubicBezTo>
                      <a:pt x="966321" y="1274070"/>
                      <a:pt x="989391" y="1297096"/>
                      <a:pt x="989391" y="1326458"/>
                    </a:cubicBezTo>
                    <a:cubicBezTo>
                      <a:pt x="989391" y="1474216"/>
                      <a:pt x="1064861" y="1613573"/>
                      <a:pt x="1192655" y="1699413"/>
                    </a:cubicBezTo>
                    <a:cubicBezTo>
                      <a:pt x="1267038" y="1749761"/>
                      <a:pt x="1354008" y="1773803"/>
                      <a:pt x="1458783" y="1773803"/>
                    </a:cubicBezTo>
                    <a:cubicBezTo>
                      <a:pt x="1483948" y="1773803"/>
                      <a:pt x="1525909" y="1770736"/>
                      <a:pt x="1567755" y="1763363"/>
                    </a:cubicBezTo>
                    <a:cubicBezTo>
                      <a:pt x="1596102" y="1758150"/>
                      <a:pt x="1623318" y="1776971"/>
                      <a:pt x="1628531" y="1806340"/>
                    </a:cubicBezTo>
                    <a:cubicBezTo>
                      <a:pt x="1633751" y="1834578"/>
                      <a:pt x="1614917" y="1861795"/>
                      <a:pt x="1585555" y="1867116"/>
                    </a:cubicBezTo>
                    <a:cubicBezTo>
                      <a:pt x="1525909" y="1878584"/>
                      <a:pt x="1473515" y="1879606"/>
                      <a:pt x="1458783" y="1879606"/>
                    </a:cubicBezTo>
                    <a:close/>
                    <a:moveTo>
                      <a:pt x="1248217" y="2095500"/>
                    </a:moveTo>
                    <a:cubicBezTo>
                      <a:pt x="1244020" y="2095500"/>
                      <a:pt x="1238800" y="2094471"/>
                      <a:pt x="1234596" y="2093455"/>
                    </a:cubicBezTo>
                    <a:cubicBezTo>
                      <a:pt x="1067928" y="2047310"/>
                      <a:pt x="959006" y="1985505"/>
                      <a:pt x="844814" y="1873364"/>
                    </a:cubicBezTo>
                    <a:cubicBezTo>
                      <a:pt x="698136" y="1727765"/>
                      <a:pt x="617459" y="1533976"/>
                      <a:pt x="617459" y="1326464"/>
                    </a:cubicBezTo>
                    <a:cubicBezTo>
                      <a:pt x="617459" y="1156722"/>
                      <a:pt x="762036" y="1018381"/>
                      <a:pt x="940122" y="1018381"/>
                    </a:cubicBezTo>
                    <a:cubicBezTo>
                      <a:pt x="1118252" y="1018381"/>
                      <a:pt x="1262841" y="1156716"/>
                      <a:pt x="1262841" y="1326464"/>
                    </a:cubicBezTo>
                    <a:cubicBezTo>
                      <a:pt x="1262841" y="1438605"/>
                      <a:pt x="1360346" y="1529677"/>
                      <a:pt x="1480773" y="1529677"/>
                    </a:cubicBezTo>
                    <a:cubicBezTo>
                      <a:pt x="1601309" y="1529677"/>
                      <a:pt x="1698705" y="1438605"/>
                      <a:pt x="1698705" y="1326464"/>
                    </a:cubicBezTo>
                    <a:cubicBezTo>
                      <a:pt x="1698705" y="931463"/>
                      <a:pt x="1358193" y="610845"/>
                      <a:pt x="939093" y="610845"/>
                    </a:cubicBezTo>
                    <a:cubicBezTo>
                      <a:pt x="641551" y="610845"/>
                      <a:pt x="369123" y="776395"/>
                      <a:pt x="246549" y="1033012"/>
                    </a:cubicBezTo>
                    <a:cubicBezTo>
                      <a:pt x="205668" y="1117936"/>
                      <a:pt x="184694" y="1217492"/>
                      <a:pt x="184694" y="1326458"/>
                    </a:cubicBezTo>
                    <a:cubicBezTo>
                      <a:pt x="184694" y="1408113"/>
                      <a:pt x="192053" y="1537036"/>
                      <a:pt x="254937" y="1704632"/>
                    </a:cubicBezTo>
                    <a:cubicBezTo>
                      <a:pt x="265434" y="1731956"/>
                      <a:pt x="251769" y="1762347"/>
                      <a:pt x="224559" y="1771758"/>
                    </a:cubicBezTo>
                    <a:cubicBezTo>
                      <a:pt x="197286" y="1782197"/>
                      <a:pt x="166895" y="1767561"/>
                      <a:pt x="157484" y="1741367"/>
                    </a:cubicBezTo>
                    <a:cubicBezTo>
                      <a:pt x="106119" y="1604156"/>
                      <a:pt x="81005" y="1467866"/>
                      <a:pt x="81005" y="1326458"/>
                    </a:cubicBezTo>
                    <a:cubicBezTo>
                      <a:pt x="81005" y="1200709"/>
                      <a:pt x="105103" y="1086523"/>
                      <a:pt x="152271" y="986968"/>
                    </a:cubicBezTo>
                    <a:cubicBezTo>
                      <a:pt x="291621" y="694639"/>
                      <a:pt x="600682" y="504990"/>
                      <a:pt x="939105" y="504990"/>
                    </a:cubicBezTo>
                    <a:cubicBezTo>
                      <a:pt x="1415806" y="504990"/>
                      <a:pt x="1803493" y="872776"/>
                      <a:pt x="1803493" y="1325442"/>
                    </a:cubicBezTo>
                    <a:cubicBezTo>
                      <a:pt x="1803493" y="1495082"/>
                      <a:pt x="1658916" y="1633423"/>
                      <a:pt x="1480786" y="1633423"/>
                    </a:cubicBezTo>
                    <a:cubicBezTo>
                      <a:pt x="1302643" y="1633423"/>
                      <a:pt x="1158079" y="1495082"/>
                      <a:pt x="1158079" y="1325442"/>
                    </a:cubicBezTo>
                    <a:cubicBezTo>
                      <a:pt x="1158079" y="1213295"/>
                      <a:pt x="1060663" y="1122128"/>
                      <a:pt x="940134" y="1122128"/>
                    </a:cubicBezTo>
                    <a:cubicBezTo>
                      <a:pt x="819656" y="1122128"/>
                      <a:pt x="722247" y="1213288"/>
                      <a:pt x="722247" y="1325442"/>
                    </a:cubicBezTo>
                    <a:cubicBezTo>
                      <a:pt x="722247" y="1504499"/>
                      <a:pt x="791360" y="1672196"/>
                      <a:pt x="918138" y="1797952"/>
                    </a:cubicBezTo>
                    <a:cubicBezTo>
                      <a:pt x="1017699" y="1896383"/>
                      <a:pt x="1113051" y="1950923"/>
                      <a:pt x="1260809" y="1991747"/>
                    </a:cubicBezTo>
                    <a:cubicBezTo>
                      <a:pt x="1289041" y="1999107"/>
                      <a:pt x="1304808" y="2028381"/>
                      <a:pt x="1297442" y="2055698"/>
                    </a:cubicBezTo>
                    <a:cubicBezTo>
                      <a:pt x="1292210" y="2079746"/>
                      <a:pt x="1270207" y="2095500"/>
                      <a:pt x="1248217" y="2095500"/>
                    </a:cubicBezTo>
                    <a:close/>
                  </a:path>
                </a:pathLst>
              </a:custGeom>
              <a:solidFill>
                <a:srgbClr val="FFFFFF"/>
              </a:solidFill>
              <a:ln w="6350" cap="flat">
                <a:noFill/>
                <a:prstDash val="solid"/>
                <a:miter/>
              </a:ln>
            </p:spPr>
            <p:txBody>
              <a:bodyPr rtlCol="0" anchor="ctr"/>
              <a:lstStyle/>
              <a:p>
                <a:endParaRPr lang="en-US" sz="1400" b="1" dirty="0">
                  <a:solidFill>
                    <a:schemeClr val="bg1"/>
                  </a:solidFill>
                </a:endParaRPr>
              </a:p>
            </p:txBody>
          </p:sp>
        </p:grpSp>
        <p:sp>
          <p:nvSpPr>
            <p:cNvPr id="107" name="TextBox 106">
              <a:extLst>
                <a:ext uri="{FF2B5EF4-FFF2-40B4-BE49-F238E27FC236}">
                  <a16:creationId xmlns:a16="http://schemas.microsoft.com/office/drawing/2014/main" id="{A9CE2742-BA89-D94D-BEAE-974170248838}"/>
                </a:ext>
              </a:extLst>
            </p:cNvPr>
            <p:cNvSpPr txBox="1"/>
            <p:nvPr/>
          </p:nvSpPr>
          <p:spPr>
            <a:xfrm>
              <a:off x="6905187" y="2834873"/>
              <a:ext cx="1683474" cy="523220"/>
            </a:xfrm>
            <a:prstGeom prst="rect">
              <a:avLst/>
            </a:prstGeom>
            <a:noFill/>
          </p:spPr>
          <p:txBody>
            <a:bodyPr wrap="none" rtlCol="0">
              <a:spAutoFit/>
            </a:bodyPr>
            <a:lstStyle/>
            <a:p>
              <a:pPr algn="ctr"/>
              <a:r>
                <a:rPr lang="en-US" sz="1400" b="1" dirty="0">
                  <a:solidFill>
                    <a:schemeClr val="bg1"/>
                  </a:solidFill>
                </a:rPr>
                <a:t>Collaborative </a:t>
              </a:r>
              <a:br>
                <a:rPr lang="en-US" sz="1400" b="1" dirty="0">
                  <a:solidFill>
                    <a:schemeClr val="bg1"/>
                  </a:solidFill>
                </a:rPr>
              </a:br>
              <a:r>
                <a:rPr lang="en-US" sz="1400" b="1" dirty="0">
                  <a:solidFill>
                    <a:schemeClr val="bg1"/>
                  </a:solidFill>
                </a:rPr>
                <a:t>Strategy Process</a:t>
              </a:r>
            </a:p>
          </p:txBody>
        </p:sp>
      </p:grpSp>
      <p:grpSp>
        <p:nvGrpSpPr>
          <p:cNvPr id="110" name="Group 109">
            <a:extLst>
              <a:ext uri="{FF2B5EF4-FFF2-40B4-BE49-F238E27FC236}">
                <a16:creationId xmlns:a16="http://schemas.microsoft.com/office/drawing/2014/main" id="{6D4BB94E-E674-C547-AF80-37E79C608402}"/>
              </a:ext>
            </a:extLst>
          </p:cNvPr>
          <p:cNvGrpSpPr>
            <a:grpSpLocks noChangeAspect="1"/>
          </p:cNvGrpSpPr>
          <p:nvPr/>
        </p:nvGrpSpPr>
        <p:grpSpPr>
          <a:xfrm>
            <a:off x="8442473" y="4437344"/>
            <a:ext cx="2088000" cy="2088000"/>
            <a:chOff x="5131514" y="4412654"/>
            <a:chExt cx="1980000" cy="1980000"/>
          </a:xfrm>
        </p:grpSpPr>
        <p:grpSp>
          <p:nvGrpSpPr>
            <p:cNvPr id="36" name="Graphic 34">
              <a:extLst>
                <a:ext uri="{FF2B5EF4-FFF2-40B4-BE49-F238E27FC236}">
                  <a16:creationId xmlns:a16="http://schemas.microsoft.com/office/drawing/2014/main" id="{51C3066F-BAF9-6E4C-8DF9-62845DED0E0F}"/>
                </a:ext>
              </a:extLst>
            </p:cNvPr>
            <p:cNvGrpSpPr>
              <a:grpSpLocks noChangeAspect="1"/>
            </p:cNvGrpSpPr>
            <p:nvPr/>
          </p:nvGrpSpPr>
          <p:grpSpPr>
            <a:xfrm>
              <a:off x="5131514" y="4412654"/>
              <a:ext cx="1980000" cy="1980000"/>
              <a:chOff x="5091000" y="2424000"/>
              <a:chExt cx="5238750" cy="5238750"/>
            </a:xfrm>
          </p:grpSpPr>
          <p:sp>
            <p:nvSpPr>
              <p:cNvPr id="39" name="Freeform 38">
                <a:extLst>
                  <a:ext uri="{FF2B5EF4-FFF2-40B4-BE49-F238E27FC236}">
                    <a16:creationId xmlns:a16="http://schemas.microsoft.com/office/drawing/2014/main" id="{2C5531DF-9FEB-9341-82AD-1F795DBD6581}"/>
                  </a:ext>
                </a:extLst>
              </p:cNvPr>
              <p:cNvSpPr>
                <a:spLocks noChangeAspect="1"/>
              </p:cNvSpPr>
              <p:nvPr/>
            </p:nvSpPr>
            <p:spPr>
              <a:xfrm>
                <a:off x="5091000" y="242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40" name="Freeform 39">
                <a:extLst>
                  <a:ext uri="{FF2B5EF4-FFF2-40B4-BE49-F238E27FC236}">
                    <a16:creationId xmlns:a16="http://schemas.microsoft.com/office/drawing/2014/main" id="{0318C9D6-6B8C-0541-A080-25E378924640}"/>
                  </a:ext>
                </a:extLst>
              </p:cNvPr>
              <p:cNvSpPr/>
              <p:nvPr/>
            </p:nvSpPr>
            <p:spPr>
              <a:xfrm>
                <a:off x="5878400" y="321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400" b="1">
                  <a:solidFill>
                    <a:schemeClr val="bg1"/>
                  </a:solidFill>
                </a:endParaRPr>
              </a:p>
            </p:txBody>
          </p:sp>
          <p:sp>
            <p:nvSpPr>
              <p:cNvPr id="41" name="Freeform 40">
                <a:extLst>
                  <a:ext uri="{FF2B5EF4-FFF2-40B4-BE49-F238E27FC236}">
                    <a16:creationId xmlns:a16="http://schemas.microsoft.com/office/drawing/2014/main" id="{12DDAA7D-4F8B-A542-AE77-F535592A3D4E}"/>
                  </a:ext>
                </a:extLst>
              </p:cNvPr>
              <p:cNvSpPr/>
              <p:nvPr/>
            </p:nvSpPr>
            <p:spPr>
              <a:xfrm>
                <a:off x="6662625" y="3210609"/>
                <a:ext cx="2095500" cy="2095500"/>
              </a:xfrm>
              <a:custGeom>
                <a:avLst/>
                <a:gdLst>
                  <a:gd name="connsiteX0" fmla="*/ 1111250 w 2222500"/>
                  <a:gd name="connsiteY0" fmla="*/ 0 h 2222500"/>
                  <a:gd name="connsiteX1" fmla="*/ 0 w 2222500"/>
                  <a:gd name="connsiteY1" fmla="*/ 1111250 h 2222500"/>
                  <a:gd name="connsiteX2" fmla="*/ 1111250 w 2222500"/>
                  <a:gd name="connsiteY2" fmla="*/ 2222500 h 2222500"/>
                  <a:gd name="connsiteX3" fmla="*/ 2222500 w 2222500"/>
                  <a:gd name="connsiteY3" fmla="*/ 1111250 h 2222500"/>
                  <a:gd name="connsiteX4" fmla="*/ 1111250 w 2222500"/>
                  <a:gd name="connsiteY4" fmla="*/ 0 h 2222500"/>
                  <a:gd name="connsiteX5" fmla="*/ 1000125 w 2222500"/>
                  <a:gd name="connsiteY5" fmla="*/ 1992440 h 2222500"/>
                  <a:gd name="connsiteX6" fmla="*/ 222250 w 2222500"/>
                  <a:gd name="connsiteY6" fmla="*/ 1111250 h 2222500"/>
                  <a:gd name="connsiteX7" fmla="*/ 245586 w 2222500"/>
                  <a:gd name="connsiteY7" fmla="*/ 912336 h 2222500"/>
                  <a:gd name="connsiteX8" fmla="*/ 777875 w 2222500"/>
                  <a:gd name="connsiteY8" fmla="*/ 1444625 h 2222500"/>
                  <a:gd name="connsiteX9" fmla="*/ 777875 w 2222500"/>
                  <a:gd name="connsiteY9" fmla="*/ 1555750 h 2222500"/>
                  <a:gd name="connsiteX10" fmla="*/ 1000125 w 2222500"/>
                  <a:gd name="connsiteY10" fmla="*/ 1778000 h 2222500"/>
                  <a:gd name="connsiteX11" fmla="*/ 1000125 w 2222500"/>
                  <a:gd name="connsiteY11" fmla="*/ 1992440 h 2222500"/>
                  <a:gd name="connsiteX12" fmla="*/ 1766932 w 2222500"/>
                  <a:gd name="connsiteY12" fmla="*/ 1710284 h 2222500"/>
                  <a:gd name="connsiteX13" fmla="*/ 1555750 w 2222500"/>
                  <a:gd name="connsiteY13" fmla="*/ 1555750 h 2222500"/>
                  <a:gd name="connsiteX14" fmla="*/ 1444625 w 2222500"/>
                  <a:gd name="connsiteY14" fmla="*/ 1555750 h 2222500"/>
                  <a:gd name="connsiteX15" fmla="*/ 1444625 w 2222500"/>
                  <a:gd name="connsiteY15" fmla="*/ 1222375 h 2222500"/>
                  <a:gd name="connsiteX16" fmla="*/ 1333500 w 2222500"/>
                  <a:gd name="connsiteY16" fmla="*/ 1111250 h 2222500"/>
                  <a:gd name="connsiteX17" fmla="*/ 666750 w 2222500"/>
                  <a:gd name="connsiteY17" fmla="*/ 1111250 h 2222500"/>
                  <a:gd name="connsiteX18" fmla="*/ 666750 w 2222500"/>
                  <a:gd name="connsiteY18" fmla="*/ 889000 h 2222500"/>
                  <a:gd name="connsiteX19" fmla="*/ 889000 w 2222500"/>
                  <a:gd name="connsiteY19" fmla="*/ 889000 h 2222500"/>
                  <a:gd name="connsiteX20" fmla="*/ 1000125 w 2222500"/>
                  <a:gd name="connsiteY20" fmla="*/ 777875 h 2222500"/>
                  <a:gd name="connsiteX21" fmla="*/ 1000125 w 2222500"/>
                  <a:gd name="connsiteY21" fmla="*/ 555625 h 2222500"/>
                  <a:gd name="connsiteX22" fmla="*/ 1222375 w 2222500"/>
                  <a:gd name="connsiteY22" fmla="*/ 555625 h 2222500"/>
                  <a:gd name="connsiteX23" fmla="*/ 1444625 w 2222500"/>
                  <a:gd name="connsiteY23" fmla="*/ 333375 h 2222500"/>
                  <a:gd name="connsiteX24" fmla="*/ 1444625 w 2222500"/>
                  <a:gd name="connsiteY24" fmla="*/ 287795 h 2222500"/>
                  <a:gd name="connsiteX25" fmla="*/ 2000250 w 2222500"/>
                  <a:gd name="connsiteY25" fmla="*/ 1111250 h 2222500"/>
                  <a:gd name="connsiteX26" fmla="*/ 1766932 w 2222500"/>
                  <a:gd name="connsiteY26" fmla="*/ 1710284 h 22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22500" h="2222500">
                    <a:moveTo>
                      <a:pt x="1111250" y="0"/>
                    </a:moveTo>
                    <a:cubicBezTo>
                      <a:pt x="497840" y="0"/>
                      <a:pt x="0" y="497891"/>
                      <a:pt x="0" y="1111250"/>
                    </a:cubicBezTo>
                    <a:cubicBezTo>
                      <a:pt x="0" y="1724609"/>
                      <a:pt x="497840" y="2222500"/>
                      <a:pt x="1111250" y="2222500"/>
                    </a:cubicBezTo>
                    <a:cubicBezTo>
                      <a:pt x="1724609" y="2222500"/>
                      <a:pt x="2222500" y="1724609"/>
                      <a:pt x="2222500" y="1111250"/>
                    </a:cubicBezTo>
                    <a:cubicBezTo>
                      <a:pt x="2222500" y="497891"/>
                      <a:pt x="1724609" y="0"/>
                      <a:pt x="1111250" y="0"/>
                    </a:cubicBezTo>
                    <a:close/>
                    <a:moveTo>
                      <a:pt x="1000125" y="1992440"/>
                    </a:moveTo>
                    <a:cubicBezTo>
                      <a:pt x="561162" y="1937957"/>
                      <a:pt x="222250" y="1564646"/>
                      <a:pt x="222250" y="1111250"/>
                    </a:cubicBezTo>
                    <a:cubicBezTo>
                      <a:pt x="222250" y="1042333"/>
                      <a:pt x="231146" y="976789"/>
                      <a:pt x="245586" y="912336"/>
                    </a:cubicBezTo>
                    <a:lnTo>
                      <a:pt x="777875" y="1444625"/>
                    </a:lnTo>
                    <a:lnTo>
                      <a:pt x="777875" y="1555750"/>
                    </a:lnTo>
                    <a:cubicBezTo>
                      <a:pt x="777875" y="1677943"/>
                      <a:pt x="877881" y="1778000"/>
                      <a:pt x="1000125" y="1778000"/>
                    </a:cubicBezTo>
                    <a:lnTo>
                      <a:pt x="1000125" y="1992440"/>
                    </a:lnTo>
                    <a:close/>
                    <a:moveTo>
                      <a:pt x="1766932" y="1710284"/>
                    </a:moveTo>
                    <a:cubicBezTo>
                      <a:pt x="1738065" y="1620209"/>
                      <a:pt x="1655807" y="1555750"/>
                      <a:pt x="1555750" y="1555750"/>
                    </a:cubicBezTo>
                    <a:lnTo>
                      <a:pt x="1444625" y="1555750"/>
                    </a:lnTo>
                    <a:lnTo>
                      <a:pt x="1444625" y="1222375"/>
                    </a:lnTo>
                    <a:cubicBezTo>
                      <a:pt x="1444625" y="1161275"/>
                      <a:pt x="1394600" y="1111250"/>
                      <a:pt x="1333500" y="1111250"/>
                    </a:cubicBezTo>
                    <a:lnTo>
                      <a:pt x="666750" y="1111250"/>
                    </a:lnTo>
                    <a:lnTo>
                      <a:pt x="666750" y="889000"/>
                    </a:lnTo>
                    <a:lnTo>
                      <a:pt x="889000" y="889000"/>
                    </a:lnTo>
                    <a:cubicBezTo>
                      <a:pt x="950100" y="889000"/>
                      <a:pt x="1000125" y="838975"/>
                      <a:pt x="1000125" y="777875"/>
                    </a:cubicBezTo>
                    <a:lnTo>
                      <a:pt x="1000125" y="555625"/>
                    </a:lnTo>
                    <a:lnTo>
                      <a:pt x="1222375" y="555625"/>
                    </a:lnTo>
                    <a:cubicBezTo>
                      <a:pt x="1344568" y="555625"/>
                      <a:pt x="1444625" y="455568"/>
                      <a:pt x="1444625" y="333375"/>
                    </a:cubicBezTo>
                    <a:lnTo>
                      <a:pt x="1444625" y="287795"/>
                    </a:lnTo>
                    <a:cubicBezTo>
                      <a:pt x="1770190" y="420084"/>
                      <a:pt x="2000250" y="739026"/>
                      <a:pt x="2000250" y="1111250"/>
                    </a:cubicBezTo>
                    <a:cubicBezTo>
                      <a:pt x="2000250" y="1342396"/>
                      <a:pt x="1911369" y="1552384"/>
                      <a:pt x="1766932" y="1710284"/>
                    </a:cubicBezTo>
                    <a:close/>
                  </a:path>
                </a:pathLst>
              </a:custGeom>
              <a:solidFill>
                <a:srgbClr val="FFFFFF"/>
              </a:solidFill>
              <a:ln w="6350" cap="flat">
                <a:noFill/>
                <a:prstDash val="solid"/>
                <a:miter/>
              </a:ln>
            </p:spPr>
            <p:txBody>
              <a:bodyPr rtlCol="0" anchor="ctr"/>
              <a:lstStyle/>
              <a:p>
                <a:endParaRPr lang="en-US" sz="1400" b="1">
                  <a:solidFill>
                    <a:schemeClr val="bg1"/>
                  </a:solidFill>
                </a:endParaRPr>
              </a:p>
            </p:txBody>
          </p:sp>
        </p:grpSp>
        <p:sp>
          <p:nvSpPr>
            <p:cNvPr id="109" name="TextBox 108">
              <a:extLst>
                <a:ext uri="{FF2B5EF4-FFF2-40B4-BE49-F238E27FC236}">
                  <a16:creationId xmlns:a16="http://schemas.microsoft.com/office/drawing/2014/main" id="{85324F42-F81F-CB47-B476-A5B9AC61B14F}"/>
                </a:ext>
              </a:extLst>
            </p:cNvPr>
            <p:cNvSpPr txBox="1"/>
            <p:nvPr/>
          </p:nvSpPr>
          <p:spPr>
            <a:xfrm>
              <a:off x="5500992" y="5588366"/>
              <a:ext cx="1241044" cy="523220"/>
            </a:xfrm>
            <a:prstGeom prst="rect">
              <a:avLst/>
            </a:prstGeom>
            <a:noFill/>
          </p:spPr>
          <p:txBody>
            <a:bodyPr wrap="none" rtlCol="0">
              <a:spAutoFit/>
            </a:bodyPr>
            <a:lstStyle/>
            <a:p>
              <a:pPr algn="ctr"/>
              <a:r>
                <a:rPr lang="en-US" sz="1400" b="1" dirty="0">
                  <a:solidFill>
                    <a:schemeClr val="bg1"/>
                  </a:solidFill>
                </a:rPr>
                <a:t>Voice of the</a:t>
              </a:r>
              <a:br>
                <a:rPr lang="en-US" sz="1400" b="1" dirty="0">
                  <a:solidFill>
                    <a:schemeClr val="bg1"/>
                  </a:solidFill>
                </a:rPr>
              </a:br>
              <a:r>
                <a:rPr lang="en-US" sz="1400" b="1" dirty="0">
                  <a:solidFill>
                    <a:schemeClr val="bg1"/>
                  </a:solidFill>
                </a:rPr>
                <a:t>Customer</a:t>
              </a:r>
            </a:p>
          </p:txBody>
        </p:sp>
      </p:grpSp>
      <p:grpSp>
        <p:nvGrpSpPr>
          <p:cNvPr id="112" name="Group 111">
            <a:extLst>
              <a:ext uri="{FF2B5EF4-FFF2-40B4-BE49-F238E27FC236}">
                <a16:creationId xmlns:a16="http://schemas.microsoft.com/office/drawing/2014/main" id="{3D7E657C-C63B-0748-A43C-1BBD6A5C312E}"/>
              </a:ext>
            </a:extLst>
          </p:cNvPr>
          <p:cNvGrpSpPr>
            <a:grpSpLocks noChangeAspect="1"/>
          </p:cNvGrpSpPr>
          <p:nvPr/>
        </p:nvGrpSpPr>
        <p:grpSpPr>
          <a:xfrm>
            <a:off x="5051998" y="4414523"/>
            <a:ext cx="2088000" cy="2088000"/>
            <a:chOff x="2859661" y="4250474"/>
            <a:chExt cx="1980000" cy="1980000"/>
          </a:xfrm>
        </p:grpSpPr>
        <p:grpSp>
          <p:nvGrpSpPr>
            <p:cNvPr id="42" name="Graphic 32">
              <a:extLst>
                <a:ext uri="{FF2B5EF4-FFF2-40B4-BE49-F238E27FC236}">
                  <a16:creationId xmlns:a16="http://schemas.microsoft.com/office/drawing/2014/main" id="{3B40A0E3-A9DE-414B-85CE-2AFADD3EF9CF}"/>
                </a:ext>
              </a:extLst>
            </p:cNvPr>
            <p:cNvGrpSpPr>
              <a:grpSpLocks noChangeAspect="1"/>
            </p:cNvGrpSpPr>
            <p:nvPr/>
          </p:nvGrpSpPr>
          <p:grpSpPr>
            <a:xfrm>
              <a:off x="2859661" y="4250474"/>
              <a:ext cx="1980000" cy="1980000"/>
              <a:chOff x="4941000" y="2274000"/>
              <a:chExt cx="5238750" cy="5238750"/>
            </a:xfrm>
          </p:grpSpPr>
          <p:sp>
            <p:nvSpPr>
              <p:cNvPr id="45" name="Freeform 44">
                <a:extLst>
                  <a:ext uri="{FF2B5EF4-FFF2-40B4-BE49-F238E27FC236}">
                    <a16:creationId xmlns:a16="http://schemas.microsoft.com/office/drawing/2014/main" id="{F1F25974-CCCD-0245-9999-C36405BD6949}"/>
                  </a:ext>
                </a:extLst>
              </p:cNvPr>
              <p:cNvSpPr>
                <a:spLocks noChangeAspect="1"/>
              </p:cNvSpPr>
              <p:nvPr/>
            </p:nvSpPr>
            <p:spPr>
              <a:xfrm>
                <a:off x="4941000" y="227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46" name="Freeform 45">
                <a:extLst>
                  <a:ext uri="{FF2B5EF4-FFF2-40B4-BE49-F238E27FC236}">
                    <a16:creationId xmlns:a16="http://schemas.microsoft.com/office/drawing/2014/main" id="{B34B813B-88C5-D346-9FC9-0C250E5AA9C6}"/>
                  </a:ext>
                </a:extLst>
              </p:cNvPr>
              <p:cNvSpPr/>
              <p:nvPr/>
            </p:nvSpPr>
            <p:spPr>
              <a:xfrm>
                <a:off x="5728400" y="306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400" b="1">
                  <a:solidFill>
                    <a:schemeClr val="bg1"/>
                  </a:solidFill>
                </a:endParaRPr>
              </a:p>
            </p:txBody>
          </p:sp>
          <p:sp>
            <p:nvSpPr>
              <p:cNvPr id="47" name="Freeform 46">
                <a:extLst>
                  <a:ext uri="{FF2B5EF4-FFF2-40B4-BE49-F238E27FC236}">
                    <a16:creationId xmlns:a16="http://schemas.microsoft.com/office/drawing/2014/main" id="{01628DD4-A2BD-8A42-BB87-FE095D3D26BE}"/>
                  </a:ext>
                </a:extLst>
              </p:cNvPr>
              <p:cNvSpPr>
                <a:spLocks noChangeAspect="1"/>
              </p:cNvSpPr>
              <p:nvPr/>
            </p:nvSpPr>
            <p:spPr>
              <a:xfrm>
                <a:off x="6679312" y="2712150"/>
                <a:ext cx="1762125" cy="2308384"/>
              </a:xfrm>
              <a:custGeom>
                <a:avLst/>
                <a:gdLst>
                  <a:gd name="connsiteX0" fmla="*/ 952500 w 1905000"/>
                  <a:gd name="connsiteY0" fmla="*/ 1905000 h 2495550"/>
                  <a:gd name="connsiteX1" fmla="*/ 1190625 w 1905000"/>
                  <a:gd name="connsiteY1" fmla="*/ 1666875 h 2495550"/>
                  <a:gd name="connsiteX2" fmla="*/ 952500 w 1905000"/>
                  <a:gd name="connsiteY2" fmla="*/ 1428750 h 2495550"/>
                  <a:gd name="connsiteX3" fmla="*/ 714375 w 1905000"/>
                  <a:gd name="connsiteY3" fmla="*/ 1666875 h 2495550"/>
                  <a:gd name="connsiteX4" fmla="*/ 952500 w 1905000"/>
                  <a:gd name="connsiteY4" fmla="*/ 1905000 h 2495550"/>
                  <a:gd name="connsiteX5" fmla="*/ 1666875 w 1905000"/>
                  <a:gd name="connsiteY5" fmla="*/ 833438 h 2495550"/>
                  <a:gd name="connsiteX6" fmla="*/ 1547813 w 1905000"/>
                  <a:gd name="connsiteY6" fmla="*/ 833438 h 2495550"/>
                  <a:gd name="connsiteX7" fmla="*/ 1547813 w 1905000"/>
                  <a:gd name="connsiteY7" fmla="*/ 595313 h 2495550"/>
                  <a:gd name="connsiteX8" fmla="*/ 952500 w 1905000"/>
                  <a:gd name="connsiteY8" fmla="*/ 0 h 2495550"/>
                  <a:gd name="connsiteX9" fmla="*/ 357188 w 1905000"/>
                  <a:gd name="connsiteY9" fmla="*/ 595313 h 2495550"/>
                  <a:gd name="connsiteX10" fmla="*/ 583393 w 1905000"/>
                  <a:gd name="connsiteY10" fmla="*/ 595313 h 2495550"/>
                  <a:gd name="connsiteX11" fmla="*/ 952500 w 1905000"/>
                  <a:gd name="connsiteY11" fmla="*/ 226270 h 2495550"/>
                  <a:gd name="connsiteX12" fmla="*/ 1321543 w 1905000"/>
                  <a:gd name="connsiteY12" fmla="*/ 595313 h 2495550"/>
                  <a:gd name="connsiteX13" fmla="*/ 1321543 w 1905000"/>
                  <a:gd name="connsiteY13" fmla="*/ 833438 h 2495550"/>
                  <a:gd name="connsiteX14" fmla="*/ 238125 w 1905000"/>
                  <a:gd name="connsiteY14" fmla="*/ 833438 h 2495550"/>
                  <a:gd name="connsiteX15" fmla="*/ 0 w 1905000"/>
                  <a:gd name="connsiteY15" fmla="*/ 1071563 h 2495550"/>
                  <a:gd name="connsiteX16" fmla="*/ 0 w 1905000"/>
                  <a:gd name="connsiteY16" fmla="*/ 2262188 h 2495550"/>
                  <a:gd name="connsiteX17" fmla="*/ 238125 w 1905000"/>
                  <a:gd name="connsiteY17" fmla="*/ 2500313 h 2495550"/>
                  <a:gd name="connsiteX18" fmla="*/ 1666875 w 1905000"/>
                  <a:gd name="connsiteY18" fmla="*/ 2500313 h 2495550"/>
                  <a:gd name="connsiteX19" fmla="*/ 1905000 w 1905000"/>
                  <a:gd name="connsiteY19" fmla="*/ 2262188 h 2495550"/>
                  <a:gd name="connsiteX20" fmla="*/ 1905000 w 1905000"/>
                  <a:gd name="connsiteY20" fmla="*/ 1071563 h 2495550"/>
                  <a:gd name="connsiteX21" fmla="*/ 1666875 w 1905000"/>
                  <a:gd name="connsiteY21" fmla="*/ 833438 h 2495550"/>
                  <a:gd name="connsiteX22" fmla="*/ 1666875 w 1905000"/>
                  <a:gd name="connsiteY22" fmla="*/ 2262188 h 2495550"/>
                  <a:gd name="connsiteX23" fmla="*/ 238125 w 1905000"/>
                  <a:gd name="connsiteY23" fmla="*/ 2262188 h 2495550"/>
                  <a:gd name="connsiteX24" fmla="*/ 238125 w 1905000"/>
                  <a:gd name="connsiteY24" fmla="*/ 1071563 h 2495550"/>
                  <a:gd name="connsiteX25" fmla="*/ 1666875 w 1905000"/>
                  <a:gd name="connsiteY25" fmla="*/ 1071563 h 2495550"/>
                  <a:gd name="connsiteX26" fmla="*/ 1666875 w 1905000"/>
                  <a:gd name="connsiteY26" fmla="*/ 2262188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5000" h="2495550">
                    <a:moveTo>
                      <a:pt x="952500" y="1905000"/>
                    </a:moveTo>
                    <a:cubicBezTo>
                      <a:pt x="1083418" y="1905000"/>
                      <a:pt x="1190625" y="1797793"/>
                      <a:pt x="1190625" y="1666875"/>
                    </a:cubicBezTo>
                    <a:cubicBezTo>
                      <a:pt x="1190625" y="1535957"/>
                      <a:pt x="1083418" y="1428750"/>
                      <a:pt x="952500" y="1428750"/>
                    </a:cubicBezTo>
                    <a:cubicBezTo>
                      <a:pt x="821518" y="1428750"/>
                      <a:pt x="714375" y="1535957"/>
                      <a:pt x="714375" y="1666875"/>
                    </a:cubicBezTo>
                    <a:cubicBezTo>
                      <a:pt x="714375" y="1797793"/>
                      <a:pt x="821518" y="1905000"/>
                      <a:pt x="952500" y="1905000"/>
                    </a:cubicBezTo>
                    <a:close/>
                    <a:moveTo>
                      <a:pt x="1666875" y="833438"/>
                    </a:moveTo>
                    <a:lnTo>
                      <a:pt x="1547813" y="833438"/>
                    </a:lnTo>
                    <a:lnTo>
                      <a:pt x="1547813" y="595313"/>
                    </a:lnTo>
                    <a:cubicBezTo>
                      <a:pt x="1547813" y="266725"/>
                      <a:pt x="1281087" y="0"/>
                      <a:pt x="952500" y="0"/>
                    </a:cubicBezTo>
                    <a:cubicBezTo>
                      <a:pt x="623913" y="0"/>
                      <a:pt x="357188" y="266725"/>
                      <a:pt x="357188" y="595313"/>
                    </a:cubicBezTo>
                    <a:lnTo>
                      <a:pt x="583393" y="595313"/>
                    </a:lnTo>
                    <a:cubicBezTo>
                      <a:pt x="583393" y="391719"/>
                      <a:pt x="748906" y="226270"/>
                      <a:pt x="952500" y="226270"/>
                    </a:cubicBezTo>
                    <a:cubicBezTo>
                      <a:pt x="1156094" y="226270"/>
                      <a:pt x="1321543" y="391725"/>
                      <a:pt x="1321543" y="595313"/>
                    </a:cubicBezTo>
                    <a:lnTo>
                      <a:pt x="1321543" y="833438"/>
                    </a:lnTo>
                    <a:lnTo>
                      <a:pt x="238125" y="833438"/>
                    </a:lnTo>
                    <a:cubicBezTo>
                      <a:pt x="107143" y="833438"/>
                      <a:pt x="0" y="940645"/>
                      <a:pt x="0" y="1071563"/>
                    </a:cubicBezTo>
                    <a:lnTo>
                      <a:pt x="0" y="2262188"/>
                    </a:lnTo>
                    <a:cubicBezTo>
                      <a:pt x="0" y="2393106"/>
                      <a:pt x="107143" y="2500313"/>
                      <a:pt x="238125" y="2500313"/>
                    </a:cubicBezTo>
                    <a:lnTo>
                      <a:pt x="1666875" y="2500313"/>
                    </a:lnTo>
                    <a:cubicBezTo>
                      <a:pt x="1797793" y="2500313"/>
                      <a:pt x="1905000" y="2393106"/>
                      <a:pt x="1905000" y="2262188"/>
                    </a:cubicBezTo>
                    <a:lnTo>
                      <a:pt x="1905000" y="1071563"/>
                    </a:lnTo>
                    <a:cubicBezTo>
                      <a:pt x="1905000" y="940645"/>
                      <a:pt x="1797793" y="833438"/>
                      <a:pt x="1666875" y="833438"/>
                    </a:cubicBezTo>
                    <a:close/>
                    <a:moveTo>
                      <a:pt x="1666875" y="2262188"/>
                    </a:moveTo>
                    <a:lnTo>
                      <a:pt x="238125" y="2262188"/>
                    </a:lnTo>
                    <a:lnTo>
                      <a:pt x="238125" y="1071563"/>
                    </a:lnTo>
                    <a:lnTo>
                      <a:pt x="1666875" y="1071563"/>
                    </a:lnTo>
                    <a:lnTo>
                      <a:pt x="1666875" y="2262188"/>
                    </a:lnTo>
                    <a:close/>
                  </a:path>
                </a:pathLst>
              </a:custGeom>
              <a:solidFill>
                <a:srgbClr val="FFFFFF"/>
              </a:solidFill>
              <a:ln w="6350" cap="flat">
                <a:noFill/>
                <a:prstDash val="solid"/>
                <a:miter/>
              </a:ln>
            </p:spPr>
            <p:txBody>
              <a:bodyPr rtlCol="0" anchor="ctr"/>
              <a:lstStyle/>
              <a:p>
                <a:endParaRPr lang="en-US" sz="1400" b="1">
                  <a:solidFill>
                    <a:schemeClr val="bg1"/>
                  </a:solidFill>
                </a:endParaRPr>
              </a:p>
            </p:txBody>
          </p:sp>
        </p:grpSp>
        <p:sp>
          <p:nvSpPr>
            <p:cNvPr id="111" name="TextBox 110">
              <a:extLst>
                <a:ext uri="{FF2B5EF4-FFF2-40B4-BE49-F238E27FC236}">
                  <a16:creationId xmlns:a16="http://schemas.microsoft.com/office/drawing/2014/main" id="{2B53E398-8ACD-F641-8052-1B76E017B988}"/>
                </a:ext>
              </a:extLst>
            </p:cNvPr>
            <p:cNvSpPr txBox="1"/>
            <p:nvPr/>
          </p:nvSpPr>
          <p:spPr>
            <a:xfrm>
              <a:off x="3267762" y="5405976"/>
              <a:ext cx="1176924" cy="523220"/>
            </a:xfrm>
            <a:prstGeom prst="rect">
              <a:avLst/>
            </a:prstGeom>
            <a:noFill/>
          </p:spPr>
          <p:txBody>
            <a:bodyPr wrap="none" rtlCol="0">
              <a:spAutoFit/>
            </a:bodyPr>
            <a:lstStyle/>
            <a:p>
              <a:pPr algn="ctr"/>
              <a:r>
                <a:rPr lang="en-US" sz="1400" b="1" dirty="0">
                  <a:solidFill>
                    <a:schemeClr val="bg1"/>
                  </a:solidFill>
                </a:rPr>
                <a:t>Open </a:t>
              </a:r>
              <a:br>
                <a:rPr lang="en-US" sz="1400" b="1" dirty="0">
                  <a:solidFill>
                    <a:schemeClr val="bg1"/>
                  </a:solidFill>
                </a:rPr>
              </a:br>
              <a:r>
                <a:rPr lang="en-US" sz="1400" b="1" dirty="0">
                  <a:solidFill>
                    <a:schemeClr val="bg1"/>
                  </a:solidFill>
                </a:rPr>
                <a:t>Innovation</a:t>
              </a:r>
            </a:p>
          </p:txBody>
        </p:sp>
      </p:grpSp>
      <p:grpSp>
        <p:nvGrpSpPr>
          <p:cNvPr id="114" name="Group 113">
            <a:extLst>
              <a:ext uri="{FF2B5EF4-FFF2-40B4-BE49-F238E27FC236}">
                <a16:creationId xmlns:a16="http://schemas.microsoft.com/office/drawing/2014/main" id="{7E2F403F-EF70-1345-8D65-6DE9CF836FB3}"/>
              </a:ext>
            </a:extLst>
          </p:cNvPr>
          <p:cNvGrpSpPr>
            <a:grpSpLocks noChangeAspect="1"/>
          </p:cNvGrpSpPr>
          <p:nvPr/>
        </p:nvGrpSpPr>
        <p:grpSpPr>
          <a:xfrm>
            <a:off x="5050372" y="1840976"/>
            <a:ext cx="2088000" cy="2088000"/>
            <a:chOff x="2926447" y="2002258"/>
            <a:chExt cx="1980000" cy="1980000"/>
          </a:xfrm>
        </p:grpSpPr>
        <p:grpSp>
          <p:nvGrpSpPr>
            <p:cNvPr id="91" name="Graphic 82">
              <a:extLst>
                <a:ext uri="{FF2B5EF4-FFF2-40B4-BE49-F238E27FC236}">
                  <a16:creationId xmlns:a16="http://schemas.microsoft.com/office/drawing/2014/main" id="{B9311E66-388C-D34F-9658-C4D58F3D7022}"/>
                </a:ext>
              </a:extLst>
            </p:cNvPr>
            <p:cNvGrpSpPr>
              <a:grpSpLocks noChangeAspect="1"/>
            </p:cNvGrpSpPr>
            <p:nvPr/>
          </p:nvGrpSpPr>
          <p:grpSpPr>
            <a:xfrm>
              <a:off x="2926447" y="2002258"/>
              <a:ext cx="1980000" cy="1980000"/>
              <a:chOff x="4341000" y="1674000"/>
              <a:chExt cx="5238750" cy="5238750"/>
            </a:xfrm>
          </p:grpSpPr>
          <p:sp>
            <p:nvSpPr>
              <p:cNvPr id="94" name="Freeform 93">
                <a:extLst>
                  <a:ext uri="{FF2B5EF4-FFF2-40B4-BE49-F238E27FC236}">
                    <a16:creationId xmlns:a16="http://schemas.microsoft.com/office/drawing/2014/main" id="{DFEF3707-279C-5C4B-9386-D4784C78C15B}"/>
                  </a:ext>
                </a:extLst>
              </p:cNvPr>
              <p:cNvSpPr>
                <a:spLocks noChangeAspect="1"/>
              </p:cNvSpPr>
              <p:nvPr/>
            </p:nvSpPr>
            <p:spPr>
              <a:xfrm>
                <a:off x="4341000" y="167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95" name="Freeform 94">
                <a:extLst>
                  <a:ext uri="{FF2B5EF4-FFF2-40B4-BE49-F238E27FC236}">
                    <a16:creationId xmlns:a16="http://schemas.microsoft.com/office/drawing/2014/main" id="{D45307F2-A622-FB4F-8DE2-70A5CFA8DC66}"/>
                  </a:ext>
                </a:extLst>
              </p:cNvPr>
              <p:cNvSpPr/>
              <p:nvPr/>
            </p:nvSpPr>
            <p:spPr>
              <a:xfrm>
                <a:off x="5128400" y="246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600"/>
              </a:p>
            </p:txBody>
          </p:sp>
          <p:sp>
            <p:nvSpPr>
              <p:cNvPr id="96" name="Freeform 95">
                <a:extLst>
                  <a:ext uri="{FF2B5EF4-FFF2-40B4-BE49-F238E27FC236}">
                    <a16:creationId xmlns:a16="http://schemas.microsoft.com/office/drawing/2014/main" id="{11855195-CF7E-734C-B168-A96230FE2EDC}"/>
                  </a:ext>
                </a:extLst>
              </p:cNvPr>
              <p:cNvSpPr>
                <a:spLocks noChangeAspect="1"/>
              </p:cNvSpPr>
              <p:nvPr/>
            </p:nvSpPr>
            <p:spPr>
              <a:xfrm>
                <a:off x="5929990" y="2784316"/>
                <a:ext cx="2095500" cy="1257300"/>
              </a:xfrm>
              <a:custGeom>
                <a:avLst/>
                <a:gdLst>
                  <a:gd name="connsiteX0" fmla="*/ 1466850 w 2095500"/>
                  <a:gd name="connsiteY0" fmla="*/ 0 h 1257300"/>
                  <a:gd name="connsiteX1" fmla="*/ 1706785 w 2095500"/>
                  <a:gd name="connsiteY1" fmla="*/ 239941 h 1257300"/>
                  <a:gd name="connsiteX2" fmla="*/ 1195496 w 2095500"/>
                  <a:gd name="connsiteY2" fmla="*/ 751231 h 1257300"/>
                  <a:gd name="connsiteX3" fmla="*/ 776395 w 2095500"/>
                  <a:gd name="connsiteY3" fmla="*/ 332130 h 1257300"/>
                  <a:gd name="connsiteX4" fmla="*/ 0 w 2095500"/>
                  <a:gd name="connsiteY4" fmla="*/ 1109548 h 1257300"/>
                  <a:gd name="connsiteX5" fmla="*/ 147752 w 2095500"/>
                  <a:gd name="connsiteY5" fmla="*/ 1257300 h 1257300"/>
                  <a:gd name="connsiteX6" fmla="*/ 776402 w 2095500"/>
                  <a:gd name="connsiteY6" fmla="*/ 628650 h 1257300"/>
                  <a:gd name="connsiteX7" fmla="*/ 1195502 w 2095500"/>
                  <a:gd name="connsiteY7" fmla="*/ 1047750 h 1257300"/>
                  <a:gd name="connsiteX8" fmla="*/ 1855565 w 2095500"/>
                  <a:gd name="connsiteY8" fmla="*/ 388709 h 1257300"/>
                  <a:gd name="connsiteX9" fmla="*/ 2095500 w 2095500"/>
                  <a:gd name="connsiteY9" fmla="*/ 628650 h 1257300"/>
                  <a:gd name="connsiteX10" fmla="*/ 2095500 w 2095500"/>
                  <a:gd name="connsiteY10" fmla="*/ 0 h 1257300"/>
                  <a:gd name="connsiteX11" fmla="*/ 1466850 w 2095500"/>
                  <a:gd name="connsiteY11"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0" h="1257300">
                    <a:moveTo>
                      <a:pt x="1466850" y="0"/>
                    </a:moveTo>
                    <a:lnTo>
                      <a:pt x="1706785" y="239941"/>
                    </a:lnTo>
                    <a:lnTo>
                      <a:pt x="1195496" y="751231"/>
                    </a:lnTo>
                    <a:lnTo>
                      <a:pt x="776395" y="332130"/>
                    </a:lnTo>
                    <a:lnTo>
                      <a:pt x="0" y="1109548"/>
                    </a:lnTo>
                    <a:lnTo>
                      <a:pt x="147752" y="1257300"/>
                    </a:lnTo>
                    <a:lnTo>
                      <a:pt x="776402" y="628650"/>
                    </a:lnTo>
                    <a:lnTo>
                      <a:pt x="1195502" y="1047750"/>
                    </a:lnTo>
                    <a:lnTo>
                      <a:pt x="1855565" y="388709"/>
                    </a:lnTo>
                    <a:lnTo>
                      <a:pt x="2095500" y="628650"/>
                    </a:lnTo>
                    <a:lnTo>
                      <a:pt x="2095500" y="0"/>
                    </a:lnTo>
                    <a:lnTo>
                      <a:pt x="1466850" y="0"/>
                    </a:lnTo>
                    <a:close/>
                  </a:path>
                </a:pathLst>
              </a:custGeom>
              <a:solidFill>
                <a:srgbClr val="FFFFFF"/>
              </a:solidFill>
              <a:ln w="6350" cap="flat">
                <a:noFill/>
                <a:prstDash val="solid"/>
                <a:miter/>
              </a:ln>
            </p:spPr>
            <p:txBody>
              <a:bodyPr rtlCol="0" anchor="ctr"/>
              <a:lstStyle/>
              <a:p>
                <a:endParaRPr lang="en-US" sz="1600" dirty="0"/>
              </a:p>
            </p:txBody>
          </p:sp>
        </p:grpSp>
        <p:sp>
          <p:nvSpPr>
            <p:cNvPr id="113" name="TextBox 112">
              <a:extLst>
                <a:ext uri="{FF2B5EF4-FFF2-40B4-BE49-F238E27FC236}">
                  <a16:creationId xmlns:a16="http://schemas.microsoft.com/office/drawing/2014/main" id="{5597E1D4-E40E-0E4F-85EB-992C301993EC}"/>
                </a:ext>
              </a:extLst>
            </p:cNvPr>
            <p:cNvSpPr txBox="1"/>
            <p:nvPr/>
          </p:nvSpPr>
          <p:spPr>
            <a:xfrm>
              <a:off x="3028223" y="3152480"/>
              <a:ext cx="1776448" cy="523220"/>
            </a:xfrm>
            <a:prstGeom prst="rect">
              <a:avLst/>
            </a:prstGeom>
            <a:noFill/>
          </p:spPr>
          <p:txBody>
            <a:bodyPr wrap="square" rtlCol="0">
              <a:spAutoFit/>
            </a:bodyPr>
            <a:lstStyle/>
            <a:p>
              <a:pPr algn="ctr"/>
              <a:r>
                <a:rPr lang="en-US" sz="1400" b="1" dirty="0">
                  <a:solidFill>
                    <a:schemeClr val="bg1"/>
                  </a:solidFill>
                </a:rPr>
                <a:t>Continuous</a:t>
              </a:r>
              <a:br>
                <a:rPr lang="en-US" sz="1400" b="1" dirty="0">
                  <a:solidFill>
                    <a:schemeClr val="bg1"/>
                  </a:solidFill>
                </a:rPr>
              </a:br>
              <a:r>
                <a:rPr lang="en-US" sz="1400" b="1" dirty="0">
                  <a:solidFill>
                    <a:schemeClr val="bg1"/>
                  </a:solidFill>
                </a:rPr>
                <a:t>Improvement</a:t>
              </a:r>
            </a:p>
          </p:txBody>
        </p:sp>
      </p:grpSp>
      <p:sp>
        <p:nvSpPr>
          <p:cNvPr id="116" name="Content Placeholder 115">
            <a:extLst>
              <a:ext uri="{FF2B5EF4-FFF2-40B4-BE49-F238E27FC236}">
                <a16:creationId xmlns:a16="http://schemas.microsoft.com/office/drawing/2014/main" id="{588C6F7C-47B7-984B-A5A5-1F7B6CCCB659}"/>
              </a:ext>
            </a:extLst>
          </p:cNvPr>
          <p:cNvSpPr>
            <a:spLocks noGrp="1"/>
          </p:cNvSpPr>
          <p:nvPr>
            <p:ph sz="quarter" idx="11" hasCustomPrompt="1"/>
          </p:nvPr>
        </p:nvSpPr>
        <p:spPr>
          <a:xfrm>
            <a:off x="3076783" y="1052736"/>
            <a:ext cx="6049019" cy="249675"/>
          </a:xfrm>
          <a:prstGeom prst="rect">
            <a:avLst/>
          </a:prstGeom>
        </p:spPr>
        <p:txBody>
          <a:bodyPr anchor="ctr">
            <a:noAutofit/>
          </a:bodyPr>
          <a:lstStyle>
            <a:lvl1pPr marL="0" indent="0" algn="ctr">
              <a:lnSpc>
                <a:spcPct val="100000"/>
              </a:lnSpc>
              <a:buNone/>
              <a:defRPr sz="1600" b="0">
                <a:solidFill>
                  <a:schemeClr val="tx2"/>
                </a:solidFill>
              </a:defRPr>
            </a:lvl1pPr>
          </a:lstStyle>
          <a:p>
            <a:pPr lvl="0"/>
            <a:r>
              <a:rPr lang="en-US" dirty="0"/>
              <a:t>Viima can help drive innovation for you in many ways:</a:t>
            </a:r>
          </a:p>
        </p:txBody>
      </p:sp>
      <p:grpSp>
        <p:nvGrpSpPr>
          <p:cNvPr id="43" name="Group 42">
            <a:extLst>
              <a:ext uri="{FF2B5EF4-FFF2-40B4-BE49-F238E27FC236}">
                <a16:creationId xmlns:a16="http://schemas.microsoft.com/office/drawing/2014/main" id="{CA15E587-A6E8-0D4B-BD63-769970E9A0AE}"/>
              </a:ext>
            </a:extLst>
          </p:cNvPr>
          <p:cNvGrpSpPr>
            <a:grpSpLocks noChangeAspect="1"/>
          </p:cNvGrpSpPr>
          <p:nvPr userDrawn="1"/>
        </p:nvGrpSpPr>
        <p:grpSpPr>
          <a:xfrm>
            <a:off x="1768325" y="1840976"/>
            <a:ext cx="2088000" cy="2088000"/>
            <a:chOff x="7431634" y="4558804"/>
            <a:chExt cx="1980000" cy="1980000"/>
          </a:xfrm>
        </p:grpSpPr>
        <p:grpSp>
          <p:nvGrpSpPr>
            <p:cNvPr id="44" name="Group 43">
              <a:extLst>
                <a:ext uri="{FF2B5EF4-FFF2-40B4-BE49-F238E27FC236}">
                  <a16:creationId xmlns:a16="http://schemas.microsoft.com/office/drawing/2014/main" id="{2ECAB965-DF77-1141-AC76-95C4255F3421}"/>
                </a:ext>
              </a:extLst>
            </p:cNvPr>
            <p:cNvGrpSpPr>
              <a:grpSpLocks noChangeAspect="1"/>
            </p:cNvGrpSpPr>
            <p:nvPr userDrawn="1"/>
          </p:nvGrpSpPr>
          <p:grpSpPr>
            <a:xfrm>
              <a:off x="7431634" y="4558804"/>
              <a:ext cx="1980000" cy="1980000"/>
              <a:chOff x="4476311" y="947220"/>
              <a:chExt cx="5238750" cy="5238750"/>
            </a:xfrm>
          </p:grpSpPr>
          <p:sp>
            <p:nvSpPr>
              <p:cNvPr id="49" name="Freeform 48">
                <a:extLst>
                  <a:ext uri="{FF2B5EF4-FFF2-40B4-BE49-F238E27FC236}">
                    <a16:creationId xmlns:a16="http://schemas.microsoft.com/office/drawing/2014/main" id="{847EF7A3-BCA0-CA43-9AB9-5BB8499379FA}"/>
                  </a:ext>
                </a:extLst>
              </p:cNvPr>
              <p:cNvSpPr/>
              <p:nvPr/>
            </p:nvSpPr>
            <p:spPr>
              <a:xfrm>
                <a:off x="4476311" y="94722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50" name="Freeform 49">
                <a:extLst>
                  <a:ext uri="{FF2B5EF4-FFF2-40B4-BE49-F238E27FC236}">
                    <a16:creationId xmlns:a16="http://schemas.microsoft.com/office/drawing/2014/main" id="{A3C084CA-7EEA-2546-8F4B-C0E8F202E8E1}"/>
                  </a:ext>
                </a:extLst>
              </p:cNvPr>
              <p:cNvSpPr/>
              <p:nvPr/>
            </p:nvSpPr>
            <p:spPr>
              <a:xfrm>
                <a:off x="6283950" y="2578413"/>
                <a:ext cx="590550" cy="590550"/>
              </a:xfrm>
              <a:custGeom>
                <a:avLst/>
                <a:gdLst>
                  <a:gd name="connsiteX0" fmla="*/ 296354 w 590550"/>
                  <a:gd name="connsiteY0" fmla="*/ 0 h 590550"/>
                  <a:gd name="connsiteX1" fmla="*/ 592665 w 590550"/>
                  <a:gd name="connsiteY1" fmla="*/ 296348 h 590550"/>
                  <a:gd name="connsiteX2" fmla="*/ 296354 w 590550"/>
                  <a:gd name="connsiteY2" fmla="*/ 592601 h 590550"/>
                  <a:gd name="connsiteX3" fmla="*/ 0 w 590550"/>
                  <a:gd name="connsiteY3" fmla="*/ 296348 h 590550"/>
                  <a:gd name="connsiteX4" fmla="*/ 296354 w 590550"/>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590550">
                    <a:moveTo>
                      <a:pt x="296354" y="0"/>
                    </a:moveTo>
                    <a:cubicBezTo>
                      <a:pt x="459994" y="0"/>
                      <a:pt x="592665" y="132664"/>
                      <a:pt x="592665" y="296348"/>
                    </a:cubicBezTo>
                    <a:cubicBezTo>
                      <a:pt x="592665" y="460026"/>
                      <a:pt x="459988" y="592601"/>
                      <a:pt x="296354" y="592601"/>
                    </a:cubicBezTo>
                    <a:cubicBezTo>
                      <a:pt x="132671" y="592601"/>
                      <a:pt x="0" y="460026"/>
                      <a:pt x="0" y="296348"/>
                    </a:cubicBezTo>
                    <a:cubicBezTo>
                      <a:pt x="0" y="132664"/>
                      <a:pt x="132671" y="0"/>
                      <a:pt x="296354" y="0"/>
                    </a:cubicBezTo>
                    <a:close/>
                  </a:path>
                </a:pathLst>
              </a:custGeom>
              <a:solidFill>
                <a:srgbClr val="FFFFFF"/>
              </a:solidFill>
              <a:ln w="6350" cap="flat">
                <a:noFill/>
                <a:prstDash val="solid"/>
                <a:miter/>
              </a:ln>
            </p:spPr>
            <p:txBody>
              <a:bodyPr rtlCol="0" anchor="ctr"/>
              <a:lstStyle/>
              <a:p>
                <a:endParaRPr lang="en-US" sz="1600"/>
              </a:p>
            </p:txBody>
          </p:sp>
          <p:sp>
            <p:nvSpPr>
              <p:cNvPr id="51" name="Freeform 50">
                <a:extLst>
                  <a:ext uri="{FF2B5EF4-FFF2-40B4-BE49-F238E27FC236}">
                    <a16:creationId xmlns:a16="http://schemas.microsoft.com/office/drawing/2014/main" id="{5968171A-C59E-1C49-8560-1A6FD1D6C06E}"/>
                  </a:ext>
                </a:extLst>
              </p:cNvPr>
              <p:cNvSpPr/>
              <p:nvPr/>
            </p:nvSpPr>
            <p:spPr>
              <a:xfrm>
                <a:off x="7098864" y="3022895"/>
                <a:ext cx="368300" cy="368300"/>
              </a:xfrm>
              <a:custGeom>
                <a:avLst/>
                <a:gdLst>
                  <a:gd name="connsiteX0" fmla="*/ 370408 w 368300"/>
                  <a:gd name="connsiteY0" fmla="*/ 185204 h 368300"/>
                  <a:gd name="connsiteX1" fmla="*/ 185204 w 368300"/>
                  <a:gd name="connsiteY1" fmla="*/ 370408 h 368300"/>
                  <a:gd name="connsiteX2" fmla="*/ 0 w 368300"/>
                  <a:gd name="connsiteY2" fmla="*/ 185204 h 368300"/>
                  <a:gd name="connsiteX3" fmla="*/ 185204 w 368300"/>
                  <a:gd name="connsiteY3" fmla="*/ 0 h 368300"/>
                  <a:gd name="connsiteX4" fmla="*/ 370408 w 368300"/>
                  <a:gd name="connsiteY4" fmla="*/ 185204 h 36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0" h="368300">
                    <a:moveTo>
                      <a:pt x="370408" y="185204"/>
                    </a:moveTo>
                    <a:cubicBezTo>
                      <a:pt x="370408" y="287489"/>
                      <a:pt x="287490" y="370408"/>
                      <a:pt x="185204" y="370408"/>
                    </a:cubicBezTo>
                    <a:cubicBezTo>
                      <a:pt x="82919" y="370408"/>
                      <a:pt x="0" y="287490"/>
                      <a:pt x="0" y="185204"/>
                    </a:cubicBezTo>
                    <a:cubicBezTo>
                      <a:pt x="0" y="82919"/>
                      <a:pt x="82918" y="0"/>
                      <a:pt x="185204" y="0"/>
                    </a:cubicBezTo>
                    <a:cubicBezTo>
                      <a:pt x="287489" y="0"/>
                      <a:pt x="370408" y="82918"/>
                      <a:pt x="370408" y="185204"/>
                    </a:cubicBezTo>
                    <a:close/>
                  </a:path>
                </a:pathLst>
              </a:custGeom>
              <a:solidFill>
                <a:srgbClr val="FFFFFF"/>
              </a:solidFill>
              <a:ln w="6350" cap="flat">
                <a:noFill/>
                <a:prstDash val="solid"/>
                <a:miter/>
              </a:ln>
            </p:spPr>
            <p:txBody>
              <a:bodyPr rtlCol="0" anchor="ctr"/>
              <a:lstStyle/>
              <a:p>
                <a:endParaRPr lang="en-US" sz="1600"/>
              </a:p>
            </p:txBody>
          </p:sp>
          <p:sp>
            <p:nvSpPr>
              <p:cNvPr id="52" name="Freeform 51">
                <a:extLst>
                  <a:ext uri="{FF2B5EF4-FFF2-40B4-BE49-F238E27FC236}">
                    <a16:creationId xmlns:a16="http://schemas.microsoft.com/office/drawing/2014/main" id="{6642D661-4243-294A-B6EA-D27691C053EF}"/>
                  </a:ext>
                </a:extLst>
              </p:cNvPr>
              <p:cNvSpPr/>
              <p:nvPr/>
            </p:nvSpPr>
            <p:spPr>
              <a:xfrm>
                <a:off x="6876614" y="1911637"/>
                <a:ext cx="889000" cy="882650"/>
              </a:xfrm>
              <a:custGeom>
                <a:avLst/>
                <a:gdLst>
                  <a:gd name="connsiteX0" fmla="*/ 444513 w 889000"/>
                  <a:gd name="connsiteY0" fmla="*/ 0 h 882650"/>
                  <a:gd name="connsiteX1" fmla="*/ 889000 w 889000"/>
                  <a:gd name="connsiteY1" fmla="*/ 444481 h 882650"/>
                  <a:gd name="connsiteX2" fmla="*/ 444513 w 889000"/>
                  <a:gd name="connsiteY2" fmla="*/ 888955 h 882650"/>
                  <a:gd name="connsiteX3" fmla="*/ 0 w 889000"/>
                  <a:gd name="connsiteY3" fmla="*/ 444481 h 882650"/>
                  <a:gd name="connsiteX4" fmla="*/ 444513 w 889000"/>
                  <a:gd name="connsiteY4" fmla="*/ 0 h 88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82650">
                    <a:moveTo>
                      <a:pt x="444513" y="0"/>
                    </a:moveTo>
                    <a:cubicBezTo>
                      <a:pt x="690054" y="0"/>
                      <a:pt x="889000" y="198996"/>
                      <a:pt x="889000" y="444481"/>
                    </a:cubicBezTo>
                    <a:cubicBezTo>
                      <a:pt x="889000" y="690016"/>
                      <a:pt x="690054" y="888955"/>
                      <a:pt x="444513" y="888955"/>
                    </a:cubicBezTo>
                    <a:cubicBezTo>
                      <a:pt x="198996" y="888955"/>
                      <a:pt x="0" y="690010"/>
                      <a:pt x="0" y="444481"/>
                    </a:cubicBezTo>
                    <a:cubicBezTo>
                      <a:pt x="0" y="198996"/>
                      <a:pt x="198996" y="0"/>
                      <a:pt x="444513" y="0"/>
                    </a:cubicBezTo>
                    <a:close/>
                  </a:path>
                </a:pathLst>
              </a:custGeom>
              <a:solidFill>
                <a:srgbClr val="FFFFFF"/>
              </a:solidFill>
              <a:ln w="6350" cap="flat">
                <a:noFill/>
                <a:prstDash val="solid"/>
                <a:miter/>
              </a:ln>
            </p:spPr>
            <p:txBody>
              <a:bodyPr rtlCol="0" anchor="ctr"/>
              <a:lstStyle/>
              <a:p>
                <a:endParaRPr lang="en-US" sz="1600"/>
              </a:p>
            </p:txBody>
          </p:sp>
        </p:grpSp>
        <p:sp>
          <p:nvSpPr>
            <p:cNvPr id="48" name="TextBox 47">
              <a:extLst>
                <a:ext uri="{FF2B5EF4-FFF2-40B4-BE49-F238E27FC236}">
                  <a16:creationId xmlns:a16="http://schemas.microsoft.com/office/drawing/2014/main" id="{224A942F-579E-C042-AAD6-0FC565B73A07}"/>
                </a:ext>
              </a:extLst>
            </p:cNvPr>
            <p:cNvSpPr txBox="1"/>
            <p:nvPr userDrawn="1"/>
          </p:nvSpPr>
          <p:spPr>
            <a:xfrm>
              <a:off x="7712620" y="5657148"/>
              <a:ext cx="1436611" cy="523220"/>
            </a:xfrm>
            <a:prstGeom prst="rect">
              <a:avLst/>
            </a:prstGeom>
            <a:noFill/>
          </p:spPr>
          <p:txBody>
            <a:bodyPr wrap="none" rtlCol="0">
              <a:spAutoFit/>
            </a:bodyPr>
            <a:lstStyle/>
            <a:p>
              <a:pPr algn="ctr"/>
              <a:r>
                <a:rPr lang="en-US" sz="1400" b="1" dirty="0">
                  <a:solidFill>
                    <a:schemeClr val="bg1"/>
                  </a:solidFill>
                </a:rPr>
                <a:t>Idea</a:t>
              </a:r>
              <a:br>
                <a:rPr lang="en-US" sz="1400" b="1" dirty="0">
                  <a:solidFill>
                    <a:schemeClr val="bg1"/>
                  </a:solidFill>
                </a:rPr>
              </a:br>
              <a:r>
                <a:rPr lang="en-US" sz="1400" b="1" dirty="0">
                  <a:solidFill>
                    <a:schemeClr val="bg1"/>
                  </a:solidFill>
                </a:rPr>
                <a:t> Management</a:t>
              </a:r>
            </a:p>
          </p:txBody>
        </p:sp>
      </p:grpSp>
      <p:grpSp>
        <p:nvGrpSpPr>
          <p:cNvPr id="53" name="Group 52">
            <a:extLst>
              <a:ext uri="{FF2B5EF4-FFF2-40B4-BE49-F238E27FC236}">
                <a16:creationId xmlns:a16="http://schemas.microsoft.com/office/drawing/2014/main" id="{D03FF94E-8B12-6F4A-90C0-A7ABE7EC5CC5}"/>
              </a:ext>
            </a:extLst>
          </p:cNvPr>
          <p:cNvGrpSpPr>
            <a:grpSpLocks noChangeAspect="1"/>
          </p:cNvGrpSpPr>
          <p:nvPr userDrawn="1"/>
        </p:nvGrpSpPr>
        <p:grpSpPr>
          <a:xfrm>
            <a:off x="8442473" y="1845056"/>
            <a:ext cx="2088000" cy="2088000"/>
            <a:chOff x="7165234" y="2178326"/>
            <a:chExt cx="1980000" cy="1980000"/>
          </a:xfrm>
        </p:grpSpPr>
        <p:grpSp>
          <p:nvGrpSpPr>
            <p:cNvPr id="54" name="Graphic 84">
              <a:extLst>
                <a:ext uri="{FF2B5EF4-FFF2-40B4-BE49-F238E27FC236}">
                  <a16:creationId xmlns:a16="http://schemas.microsoft.com/office/drawing/2014/main" id="{9DF0069D-9FAA-B441-9775-D967448DEBBF}"/>
                </a:ext>
              </a:extLst>
            </p:cNvPr>
            <p:cNvGrpSpPr>
              <a:grpSpLocks noChangeAspect="1"/>
            </p:cNvGrpSpPr>
            <p:nvPr/>
          </p:nvGrpSpPr>
          <p:grpSpPr>
            <a:xfrm>
              <a:off x="7165234" y="2178326"/>
              <a:ext cx="1980000" cy="1980000"/>
              <a:chOff x="4491000" y="1824000"/>
              <a:chExt cx="5238750" cy="5238750"/>
            </a:xfrm>
          </p:grpSpPr>
          <p:sp>
            <p:nvSpPr>
              <p:cNvPr id="56" name="Freeform 55">
                <a:extLst>
                  <a:ext uri="{FF2B5EF4-FFF2-40B4-BE49-F238E27FC236}">
                    <a16:creationId xmlns:a16="http://schemas.microsoft.com/office/drawing/2014/main" id="{F33ED1B4-D377-8444-ADD2-37AEF6DB4D56}"/>
                  </a:ext>
                </a:extLst>
              </p:cNvPr>
              <p:cNvSpPr>
                <a:spLocks noChangeAspect="1"/>
              </p:cNvSpPr>
              <p:nvPr/>
            </p:nvSpPr>
            <p:spPr>
              <a:xfrm>
                <a:off x="4491000" y="182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57" name="Freeform 56">
                <a:extLst>
                  <a:ext uri="{FF2B5EF4-FFF2-40B4-BE49-F238E27FC236}">
                    <a16:creationId xmlns:a16="http://schemas.microsoft.com/office/drawing/2014/main" id="{F4C461CF-1552-744E-B254-8A4C374BAA09}"/>
                  </a:ext>
                </a:extLst>
              </p:cNvPr>
              <p:cNvSpPr/>
              <p:nvPr/>
            </p:nvSpPr>
            <p:spPr>
              <a:xfrm>
                <a:off x="6280427" y="2550942"/>
                <a:ext cx="1898650" cy="1905001"/>
              </a:xfrm>
              <a:custGeom>
                <a:avLst/>
                <a:gdLst>
                  <a:gd name="connsiteX0" fmla="*/ 1678210 w 1898650"/>
                  <a:gd name="connsiteY0" fmla="*/ 907142 h 1905000"/>
                  <a:gd name="connsiteX1" fmla="*/ 1542136 w 1898650"/>
                  <a:gd name="connsiteY1" fmla="*/ 907142 h 1905000"/>
                  <a:gd name="connsiteX2" fmla="*/ 1542136 w 1898650"/>
                  <a:gd name="connsiteY2" fmla="*/ 544284 h 1905000"/>
                  <a:gd name="connsiteX3" fmla="*/ 1360710 w 1898650"/>
                  <a:gd name="connsiteY3" fmla="*/ 362858 h 1905000"/>
                  <a:gd name="connsiteX4" fmla="*/ 997852 w 1898650"/>
                  <a:gd name="connsiteY4" fmla="*/ 362858 h 1905000"/>
                  <a:gd name="connsiteX5" fmla="*/ 997852 w 1898650"/>
                  <a:gd name="connsiteY5" fmla="*/ 226790 h 1905000"/>
                  <a:gd name="connsiteX6" fmla="*/ 771068 w 1898650"/>
                  <a:gd name="connsiteY6" fmla="*/ 0 h 1905000"/>
                  <a:gd name="connsiteX7" fmla="*/ 544284 w 1898650"/>
                  <a:gd name="connsiteY7" fmla="*/ 226790 h 1905000"/>
                  <a:gd name="connsiteX8" fmla="*/ 544284 w 1898650"/>
                  <a:gd name="connsiteY8" fmla="*/ 362858 h 1905000"/>
                  <a:gd name="connsiteX9" fmla="*/ 181426 w 1898650"/>
                  <a:gd name="connsiteY9" fmla="*/ 362858 h 1905000"/>
                  <a:gd name="connsiteX10" fmla="*/ 883 w 1898650"/>
                  <a:gd name="connsiteY10" fmla="*/ 544284 h 1905000"/>
                  <a:gd name="connsiteX11" fmla="*/ 883 w 1898650"/>
                  <a:gd name="connsiteY11" fmla="*/ 888981 h 1905000"/>
                  <a:gd name="connsiteX12" fmla="*/ 136068 w 1898650"/>
                  <a:gd name="connsiteY12" fmla="*/ 888981 h 1905000"/>
                  <a:gd name="connsiteX13" fmla="*/ 381019 w 1898650"/>
                  <a:gd name="connsiteY13" fmla="*/ 1133926 h 1905000"/>
                  <a:gd name="connsiteX14" fmla="*/ 136068 w 1898650"/>
                  <a:gd name="connsiteY14" fmla="*/ 1378871 h 1905000"/>
                  <a:gd name="connsiteX15" fmla="*/ 0 w 1898650"/>
                  <a:gd name="connsiteY15" fmla="*/ 1378871 h 1905000"/>
                  <a:gd name="connsiteX16" fmla="*/ 0 w 1898650"/>
                  <a:gd name="connsiteY16" fmla="*/ 1723568 h 1905000"/>
                  <a:gd name="connsiteX17" fmla="*/ 181426 w 1898650"/>
                  <a:gd name="connsiteY17" fmla="*/ 1904987 h 1905000"/>
                  <a:gd name="connsiteX18" fmla="*/ 526123 w 1898650"/>
                  <a:gd name="connsiteY18" fmla="*/ 1904987 h 1905000"/>
                  <a:gd name="connsiteX19" fmla="*/ 526123 w 1898650"/>
                  <a:gd name="connsiteY19" fmla="*/ 1768920 h 1905000"/>
                  <a:gd name="connsiteX20" fmla="*/ 771068 w 1898650"/>
                  <a:gd name="connsiteY20" fmla="*/ 1523974 h 1905000"/>
                  <a:gd name="connsiteX21" fmla="*/ 1016013 w 1898650"/>
                  <a:gd name="connsiteY21" fmla="*/ 1768920 h 1905000"/>
                  <a:gd name="connsiteX22" fmla="*/ 1016013 w 1898650"/>
                  <a:gd name="connsiteY22" fmla="*/ 1905000 h 1905000"/>
                  <a:gd name="connsiteX23" fmla="*/ 1360703 w 1898650"/>
                  <a:gd name="connsiteY23" fmla="*/ 1905000 h 1905000"/>
                  <a:gd name="connsiteX24" fmla="*/ 1542129 w 1898650"/>
                  <a:gd name="connsiteY24" fmla="*/ 1723581 h 1905000"/>
                  <a:gd name="connsiteX25" fmla="*/ 1542129 w 1898650"/>
                  <a:gd name="connsiteY25" fmla="*/ 1360710 h 1905000"/>
                  <a:gd name="connsiteX26" fmla="*/ 1678203 w 1898650"/>
                  <a:gd name="connsiteY26" fmla="*/ 1360710 h 1905000"/>
                  <a:gd name="connsiteX27" fmla="*/ 1904994 w 1898650"/>
                  <a:gd name="connsiteY27" fmla="*/ 1133932 h 1905000"/>
                  <a:gd name="connsiteX28" fmla="*/ 1678210 w 1898650"/>
                  <a:gd name="connsiteY28" fmla="*/ 90714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98650" h="1905000">
                    <a:moveTo>
                      <a:pt x="1678210" y="907142"/>
                    </a:moveTo>
                    <a:lnTo>
                      <a:pt x="1542136" y="907142"/>
                    </a:lnTo>
                    <a:lnTo>
                      <a:pt x="1542136" y="544284"/>
                    </a:lnTo>
                    <a:cubicBezTo>
                      <a:pt x="1542136" y="444538"/>
                      <a:pt x="1460462" y="362858"/>
                      <a:pt x="1360710" y="362858"/>
                    </a:cubicBezTo>
                    <a:lnTo>
                      <a:pt x="997852" y="362858"/>
                    </a:lnTo>
                    <a:lnTo>
                      <a:pt x="997852" y="226790"/>
                    </a:lnTo>
                    <a:cubicBezTo>
                      <a:pt x="997852" y="101613"/>
                      <a:pt x="896239" y="0"/>
                      <a:pt x="771068" y="0"/>
                    </a:cubicBezTo>
                    <a:cubicBezTo>
                      <a:pt x="645890" y="0"/>
                      <a:pt x="544284" y="101613"/>
                      <a:pt x="544284" y="226790"/>
                    </a:cubicBezTo>
                    <a:lnTo>
                      <a:pt x="544284" y="362858"/>
                    </a:lnTo>
                    <a:lnTo>
                      <a:pt x="181426" y="362858"/>
                    </a:lnTo>
                    <a:cubicBezTo>
                      <a:pt x="81629" y="362858"/>
                      <a:pt x="883" y="444538"/>
                      <a:pt x="883" y="544284"/>
                    </a:cubicBezTo>
                    <a:lnTo>
                      <a:pt x="883" y="888981"/>
                    </a:lnTo>
                    <a:lnTo>
                      <a:pt x="136068" y="888981"/>
                    </a:lnTo>
                    <a:cubicBezTo>
                      <a:pt x="271259" y="888981"/>
                      <a:pt x="381019" y="998741"/>
                      <a:pt x="381019" y="1133926"/>
                    </a:cubicBezTo>
                    <a:cubicBezTo>
                      <a:pt x="381019" y="1269111"/>
                      <a:pt x="271259" y="1378871"/>
                      <a:pt x="136068" y="1378871"/>
                    </a:cubicBezTo>
                    <a:lnTo>
                      <a:pt x="0" y="1378871"/>
                    </a:lnTo>
                    <a:lnTo>
                      <a:pt x="0" y="1723568"/>
                    </a:lnTo>
                    <a:cubicBezTo>
                      <a:pt x="0" y="1823320"/>
                      <a:pt x="81629" y="1904987"/>
                      <a:pt x="181426" y="1904987"/>
                    </a:cubicBezTo>
                    <a:lnTo>
                      <a:pt x="526123" y="1904987"/>
                    </a:lnTo>
                    <a:lnTo>
                      <a:pt x="526123" y="1768920"/>
                    </a:lnTo>
                    <a:cubicBezTo>
                      <a:pt x="526123" y="1633734"/>
                      <a:pt x="635883" y="1523974"/>
                      <a:pt x="771068" y="1523974"/>
                    </a:cubicBezTo>
                    <a:cubicBezTo>
                      <a:pt x="906253" y="1523974"/>
                      <a:pt x="1016013" y="1633734"/>
                      <a:pt x="1016013" y="1768920"/>
                    </a:cubicBezTo>
                    <a:lnTo>
                      <a:pt x="1016013" y="1905000"/>
                    </a:lnTo>
                    <a:lnTo>
                      <a:pt x="1360703" y="1905000"/>
                    </a:lnTo>
                    <a:cubicBezTo>
                      <a:pt x="1460456" y="1905000"/>
                      <a:pt x="1542129" y="1823333"/>
                      <a:pt x="1542129" y="1723581"/>
                    </a:cubicBezTo>
                    <a:lnTo>
                      <a:pt x="1542129" y="1360710"/>
                    </a:lnTo>
                    <a:lnTo>
                      <a:pt x="1678203" y="1360710"/>
                    </a:lnTo>
                    <a:cubicBezTo>
                      <a:pt x="1803381" y="1360710"/>
                      <a:pt x="1904994" y="1259110"/>
                      <a:pt x="1904994" y="1133932"/>
                    </a:cubicBezTo>
                    <a:cubicBezTo>
                      <a:pt x="1904994" y="1008755"/>
                      <a:pt x="1803387" y="907142"/>
                      <a:pt x="1678210" y="907142"/>
                    </a:cubicBezTo>
                    <a:close/>
                  </a:path>
                </a:pathLst>
              </a:custGeom>
              <a:solidFill>
                <a:srgbClr val="FFFFFF"/>
              </a:solidFill>
              <a:ln w="6350" cap="flat">
                <a:noFill/>
                <a:prstDash val="solid"/>
                <a:miter/>
              </a:ln>
            </p:spPr>
            <p:txBody>
              <a:bodyPr rtlCol="0" anchor="ctr"/>
              <a:lstStyle/>
              <a:p>
                <a:endParaRPr lang="en-US" sz="1600"/>
              </a:p>
            </p:txBody>
          </p:sp>
          <p:sp>
            <p:nvSpPr>
              <p:cNvPr id="58" name="Freeform 57">
                <a:extLst>
                  <a:ext uri="{FF2B5EF4-FFF2-40B4-BE49-F238E27FC236}">
                    <a16:creationId xmlns:a16="http://schemas.microsoft.com/office/drawing/2014/main" id="{38AE3E2B-C924-9745-8DAD-63A9BEFD7A46}"/>
                  </a:ext>
                </a:extLst>
              </p:cNvPr>
              <p:cNvSpPr/>
              <p:nvPr/>
            </p:nvSpPr>
            <p:spPr>
              <a:xfrm>
                <a:off x="5278400" y="261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600"/>
              </a:p>
            </p:txBody>
          </p:sp>
        </p:grpSp>
        <p:sp>
          <p:nvSpPr>
            <p:cNvPr id="55" name="TextBox 54">
              <a:extLst>
                <a:ext uri="{FF2B5EF4-FFF2-40B4-BE49-F238E27FC236}">
                  <a16:creationId xmlns:a16="http://schemas.microsoft.com/office/drawing/2014/main" id="{9D2FD65A-64B7-074A-9F08-FFA9D28589D4}"/>
                </a:ext>
              </a:extLst>
            </p:cNvPr>
            <p:cNvSpPr txBox="1"/>
            <p:nvPr userDrawn="1"/>
          </p:nvSpPr>
          <p:spPr>
            <a:xfrm>
              <a:off x="7435234" y="3295129"/>
              <a:ext cx="1440000" cy="523220"/>
            </a:xfrm>
            <a:prstGeom prst="rect">
              <a:avLst/>
            </a:prstGeom>
            <a:noFill/>
          </p:spPr>
          <p:txBody>
            <a:bodyPr wrap="square" rtlCol="0">
              <a:spAutoFit/>
            </a:bodyPr>
            <a:lstStyle/>
            <a:p>
              <a:pPr algn="ctr"/>
              <a:r>
                <a:rPr lang="en-US" sz="1400" b="1" dirty="0">
                  <a:solidFill>
                    <a:schemeClr val="bg1"/>
                  </a:solidFill>
                </a:rPr>
                <a:t>Idea </a:t>
              </a:r>
              <a:br>
                <a:rPr lang="en-US" sz="1400" b="1" dirty="0">
                  <a:solidFill>
                    <a:schemeClr val="bg1"/>
                  </a:solidFill>
                </a:rPr>
              </a:br>
              <a:r>
                <a:rPr lang="en-US" sz="1400" b="1" dirty="0">
                  <a:solidFill>
                    <a:schemeClr val="bg1"/>
                  </a:solidFill>
                </a:rPr>
                <a:t>Challenges</a:t>
              </a:r>
            </a:p>
          </p:txBody>
        </p:sp>
      </p:grpSp>
      <p:grpSp>
        <p:nvGrpSpPr>
          <p:cNvPr id="59" name="Group 58">
            <a:extLst>
              <a:ext uri="{FF2B5EF4-FFF2-40B4-BE49-F238E27FC236}">
                <a16:creationId xmlns:a16="http://schemas.microsoft.com/office/drawing/2014/main" id="{ACCCE633-C7EB-D44E-8EBC-4DBFE2CD11EA}"/>
              </a:ext>
            </a:extLst>
          </p:cNvPr>
          <p:cNvGrpSpPr>
            <a:grpSpLocks noChangeAspect="1"/>
          </p:cNvGrpSpPr>
          <p:nvPr userDrawn="1"/>
        </p:nvGrpSpPr>
        <p:grpSpPr>
          <a:xfrm>
            <a:off x="1768325" y="4437344"/>
            <a:ext cx="2088000" cy="2088000"/>
            <a:chOff x="6771561" y="1694377"/>
            <a:chExt cx="1980000" cy="1980000"/>
          </a:xfrm>
        </p:grpSpPr>
        <p:grpSp>
          <p:nvGrpSpPr>
            <p:cNvPr id="60" name="Graphic 80">
              <a:extLst>
                <a:ext uri="{FF2B5EF4-FFF2-40B4-BE49-F238E27FC236}">
                  <a16:creationId xmlns:a16="http://schemas.microsoft.com/office/drawing/2014/main" id="{6BA85319-4B50-094F-9A57-C0EB573E8ED0}"/>
                </a:ext>
              </a:extLst>
            </p:cNvPr>
            <p:cNvGrpSpPr>
              <a:grpSpLocks noChangeAspect="1"/>
            </p:cNvGrpSpPr>
            <p:nvPr/>
          </p:nvGrpSpPr>
          <p:grpSpPr>
            <a:xfrm>
              <a:off x="6771561" y="1694377"/>
              <a:ext cx="1980000" cy="1980000"/>
              <a:chOff x="3591949" y="1360945"/>
              <a:chExt cx="5238750" cy="5238750"/>
            </a:xfrm>
          </p:grpSpPr>
          <p:sp>
            <p:nvSpPr>
              <p:cNvPr id="62" name="Freeform 61">
                <a:extLst>
                  <a:ext uri="{FF2B5EF4-FFF2-40B4-BE49-F238E27FC236}">
                    <a16:creationId xmlns:a16="http://schemas.microsoft.com/office/drawing/2014/main" id="{D4A441C6-D9F5-CF43-AAF0-72ABCD090EB7}"/>
                  </a:ext>
                </a:extLst>
              </p:cNvPr>
              <p:cNvSpPr>
                <a:spLocks noChangeAspect="1"/>
              </p:cNvSpPr>
              <p:nvPr/>
            </p:nvSpPr>
            <p:spPr>
              <a:xfrm>
                <a:off x="3591949" y="1360945"/>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63" name="Freeform 62">
                <a:extLst>
                  <a:ext uri="{FF2B5EF4-FFF2-40B4-BE49-F238E27FC236}">
                    <a16:creationId xmlns:a16="http://schemas.microsoft.com/office/drawing/2014/main" id="{5101E38F-6515-B641-A934-279A294EB045}"/>
                  </a:ext>
                </a:extLst>
              </p:cNvPr>
              <p:cNvSpPr/>
              <p:nvPr/>
            </p:nvSpPr>
            <p:spPr>
              <a:xfrm>
                <a:off x="5232797" y="2053981"/>
                <a:ext cx="1879600" cy="2095500"/>
              </a:xfrm>
              <a:custGeom>
                <a:avLst/>
                <a:gdLst>
                  <a:gd name="connsiteX0" fmla="*/ 1552090 w 1879600"/>
                  <a:gd name="connsiteY0" fmla="*/ 258763 h 2095500"/>
                  <a:gd name="connsiteX1" fmla="*/ 1527941 w 1879600"/>
                  <a:gd name="connsiteY1" fmla="*/ 252520 h 2095500"/>
                  <a:gd name="connsiteX2" fmla="*/ 944319 w 1879600"/>
                  <a:gd name="connsiteY2" fmla="*/ 104775 h 2095500"/>
                  <a:gd name="connsiteX3" fmla="*/ 360754 w 1879600"/>
                  <a:gd name="connsiteY3" fmla="*/ 252520 h 2095500"/>
                  <a:gd name="connsiteX4" fmla="*/ 289475 w 1879600"/>
                  <a:gd name="connsiteY4" fmla="*/ 231546 h 2095500"/>
                  <a:gd name="connsiteX5" fmla="*/ 310455 w 1879600"/>
                  <a:gd name="connsiteY5" fmla="*/ 160338 h 2095500"/>
                  <a:gd name="connsiteX6" fmla="*/ 944319 w 1879600"/>
                  <a:gd name="connsiteY6" fmla="*/ 0 h 2095500"/>
                  <a:gd name="connsiteX7" fmla="*/ 1576137 w 1879600"/>
                  <a:gd name="connsiteY7" fmla="*/ 159258 h 2095500"/>
                  <a:gd name="connsiteX8" fmla="*/ 1598140 w 1879600"/>
                  <a:gd name="connsiteY8" fmla="*/ 229445 h 2095500"/>
                  <a:gd name="connsiteX9" fmla="*/ 1552090 w 1879600"/>
                  <a:gd name="connsiteY9" fmla="*/ 258763 h 2095500"/>
                  <a:gd name="connsiteX10" fmla="*/ 52709 w 1879600"/>
                  <a:gd name="connsiteY10" fmla="*/ 808831 h 2095500"/>
                  <a:gd name="connsiteX11" fmla="*/ 22324 w 1879600"/>
                  <a:gd name="connsiteY11" fmla="*/ 799427 h 2095500"/>
                  <a:gd name="connsiteX12" fmla="*/ 9745 w 1879600"/>
                  <a:gd name="connsiteY12" fmla="*/ 726116 h 2095500"/>
                  <a:gd name="connsiteX13" fmla="*/ 402651 w 1879600"/>
                  <a:gd name="connsiteY13" fmla="*/ 383502 h 2095500"/>
                  <a:gd name="connsiteX14" fmla="*/ 1482932 w 1879600"/>
                  <a:gd name="connsiteY14" fmla="*/ 382429 h 2095500"/>
                  <a:gd name="connsiteX15" fmla="*/ 1875838 w 1879600"/>
                  <a:gd name="connsiteY15" fmla="*/ 722948 h 2095500"/>
                  <a:gd name="connsiteX16" fmla="*/ 1863259 w 1879600"/>
                  <a:gd name="connsiteY16" fmla="*/ 796309 h 2095500"/>
                  <a:gd name="connsiteX17" fmla="*/ 1789898 w 1879600"/>
                  <a:gd name="connsiteY17" fmla="*/ 783730 h 2095500"/>
                  <a:gd name="connsiteX18" fmla="*/ 1434640 w 1879600"/>
                  <a:gd name="connsiteY18" fmla="*/ 475698 h 2095500"/>
                  <a:gd name="connsiteX19" fmla="*/ 449819 w 1879600"/>
                  <a:gd name="connsiteY19" fmla="*/ 476720 h 2095500"/>
                  <a:gd name="connsiteX20" fmla="*/ 93590 w 1879600"/>
                  <a:gd name="connsiteY20" fmla="*/ 786848 h 2095500"/>
                  <a:gd name="connsiteX21" fmla="*/ 52709 w 1879600"/>
                  <a:gd name="connsiteY21" fmla="*/ 808831 h 2095500"/>
                  <a:gd name="connsiteX22" fmla="*/ 707559 w 1879600"/>
                  <a:gd name="connsiteY22" fmla="*/ 2073497 h 2095500"/>
                  <a:gd name="connsiteX23" fmla="*/ 670875 w 1879600"/>
                  <a:gd name="connsiteY23" fmla="*/ 2057845 h 2095500"/>
                  <a:gd name="connsiteX24" fmla="*/ 460309 w 1879600"/>
                  <a:gd name="connsiteY24" fmla="*/ 1781169 h 2095500"/>
                  <a:gd name="connsiteX25" fmla="*/ 350251 w 1879600"/>
                  <a:gd name="connsiteY25" fmla="*/ 1326464 h 2095500"/>
                  <a:gd name="connsiteX26" fmla="*/ 943309 w 1879600"/>
                  <a:gd name="connsiteY26" fmla="*/ 761714 h 2095500"/>
                  <a:gd name="connsiteX27" fmla="*/ 1536348 w 1879600"/>
                  <a:gd name="connsiteY27" fmla="*/ 1326464 h 2095500"/>
                  <a:gd name="connsiteX28" fmla="*/ 1483955 w 1879600"/>
                  <a:gd name="connsiteY28" fmla="*/ 1378852 h 2095500"/>
                  <a:gd name="connsiteX29" fmla="*/ 1431573 w 1879600"/>
                  <a:gd name="connsiteY29" fmla="*/ 1326464 h 2095500"/>
                  <a:gd name="connsiteX30" fmla="*/ 943309 w 1879600"/>
                  <a:gd name="connsiteY30" fmla="*/ 866489 h 2095500"/>
                  <a:gd name="connsiteX31" fmla="*/ 455026 w 1879600"/>
                  <a:gd name="connsiteY31" fmla="*/ 1326464 h 2095500"/>
                  <a:gd name="connsiteX32" fmla="*/ 552492 w 1879600"/>
                  <a:gd name="connsiteY32" fmla="*/ 1729816 h 2095500"/>
                  <a:gd name="connsiteX33" fmla="*/ 746338 w 1879600"/>
                  <a:gd name="connsiteY33" fmla="*/ 1983365 h 2095500"/>
                  <a:gd name="connsiteX34" fmla="*/ 746338 w 1879600"/>
                  <a:gd name="connsiteY34" fmla="*/ 2057851 h 2095500"/>
                  <a:gd name="connsiteX35" fmla="*/ 707559 w 1879600"/>
                  <a:gd name="connsiteY35" fmla="*/ 2073497 h 2095500"/>
                  <a:gd name="connsiteX36" fmla="*/ 1458783 w 1879600"/>
                  <a:gd name="connsiteY36" fmla="*/ 1879606 h 2095500"/>
                  <a:gd name="connsiteX37" fmla="*/ 1134019 w 1879600"/>
                  <a:gd name="connsiteY37" fmla="*/ 1786388 h 2095500"/>
                  <a:gd name="connsiteX38" fmla="*/ 884629 w 1879600"/>
                  <a:gd name="connsiteY38" fmla="*/ 1326458 h 2095500"/>
                  <a:gd name="connsiteX39" fmla="*/ 937003 w 1879600"/>
                  <a:gd name="connsiteY39" fmla="*/ 1274070 h 2095500"/>
                  <a:gd name="connsiteX40" fmla="*/ 989391 w 1879600"/>
                  <a:gd name="connsiteY40" fmla="*/ 1326458 h 2095500"/>
                  <a:gd name="connsiteX41" fmla="*/ 1192655 w 1879600"/>
                  <a:gd name="connsiteY41" fmla="*/ 1699413 h 2095500"/>
                  <a:gd name="connsiteX42" fmla="*/ 1458783 w 1879600"/>
                  <a:gd name="connsiteY42" fmla="*/ 1773803 h 2095500"/>
                  <a:gd name="connsiteX43" fmla="*/ 1567755 w 1879600"/>
                  <a:gd name="connsiteY43" fmla="*/ 1763363 h 2095500"/>
                  <a:gd name="connsiteX44" fmla="*/ 1628531 w 1879600"/>
                  <a:gd name="connsiteY44" fmla="*/ 1806340 h 2095500"/>
                  <a:gd name="connsiteX45" fmla="*/ 1585555 w 1879600"/>
                  <a:gd name="connsiteY45" fmla="*/ 1867116 h 2095500"/>
                  <a:gd name="connsiteX46" fmla="*/ 1458783 w 1879600"/>
                  <a:gd name="connsiteY46" fmla="*/ 1879606 h 2095500"/>
                  <a:gd name="connsiteX47" fmla="*/ 1248217 w 1879600"/>
                  <a:gd name="connsiteY47" fmla="*/ 2095500 h 2095500"/>
                  <a:gd name="connsiteX48" fmla="*/ 1234596 w 1879600"/>
                  <a:gd name="connsiteY48" fmla="*/ 2093455 h 2095500"/>
                  <a:gd name="connsiteX49" fmla="*/ 844814 w 1879600"/>
                  <a:gd name="connsiteY49" fmla="*/ 1873364 h 2095500"/>
                  <a:gd name="connsiteX50" fmla="*/ 617459 w 1879600"/>
                  <a:gd name="connsiteY50" fmla="*/ 1326464 h 2095500"/>
                  <a:gd name="connsiteX51" fmla="*/ 940122 w 1879600"/>
                  <a:gd name="connsiteY51" fmla="*/ 1018381 h 2095500"/>
                  <a:gd name="connsiteX52" fmla="*/ 1262841 w 1879600"/>
                  <a:gd name="connsiteY52" fmla="*/ 1326464 h 2095500"/>
                  <a:gd name="connsiteX53" fmla="*/ 1480773 w 1879600"/>
                  <a:gd name="connsiteY53" fmla="*/ 1529677 h 2095500"/>
                  <a:gd name="connsiteX54" fmla="*/ 1698705 w 1879600"/>
                  <a:gd name="connsiteY54" fmla="*/ 1326464 h 2095500"/>
                  <a:gd name="connsiteX55" fmla="*/ 939093 w 1879600"/>
                  <a:gd name="connsiteY55" fmla="*/ 610845 h 2095500"/>
                  <a:gd name="connsiteX56" fmla="*/ 246549 w 1879600"/>
                  <a:gd name="connsiteY56" fmla="*/ 1033012 h 2095500"/>
                  <a:gd name="connsiteX57" fmla="*/ 184694 w 1879600"/>
                  <a:gd name="connsiteY57" fmla="*/ 1326458 h 2095500"/>
                  <a:gd name="connsiteX58" fmla="*/ 254937 w 1879600"/>
                  <a:gd name="connsiteY58" fmla="*/ 1704632 h 2095500"/>
                  <a:gd name="connsiteX59" fmla="*/ 224559 w 1879600"/>
                  <a:gd name="connsiteY59" fmla="*/ 1771758 h 2095500"/>
                  <a:gd name="connsiteX60" fmla="*/ 157484 w 1879600"/>
                  <a:gd name="connsiteY60" fmla="*/ 1741367 h 2095500"/>
                  <a:gd name="connsiteX61" fmla="*/ 81005 w 1879600"/>
                  <a:gd name="connsiteY61" fmla="*/ 1326458 h 2095500"/>
                  <a:gd name="connsiteX62" fmla="*/ 152271 w 1879600"/>
                  <a:gd name="connsiteY62" fmla="*/ 986968 h 2095500"/>
                  <a:gd name="connsiteX63" fmla="*/ 939105 w 1879600"/>
                  <a:gd name="connsiteY63" fmla="*/ 504990 h 2095500"/>
                  <a:gd name="connsiteX64" fmla="*/ 1803493 w 1879600"/>
                  <a:gd name="connsiteY64" fmla="*/ 1325442 h 2095500"/>
                  <a:gd name="connsiteX65" fmla="*/ 1480786 w 1879600"/>
                  <a:gd name="connsiteY65" fmla="*/ 1633423 h 2095500"/>
                  <a:gd name="connsiteX66" fmla="*/ 1158079 w 1879600"/>
                  <a:gd name="connsiteY66" fmla="*/ 1325442 h 2095500"/>
                  <a:gd name="connsiteX67" fmla="*/ 940134 w 1879600"/>
                  <a:gd name="connsiteY67" fmla="*/ 1122128 h 2095500"/>
                  <a:gd name="connsiteX68" fmla="*/ 722247 w 1879600"/>
                  <a:gd name="connsiteY68" fmla="*/ 1325442 h 2095500"/>
                  <a:gd name="connsiteX69" fmla="*/ 918138 w 1879600"/>
                  <a:gd name="connsiteY69" fmla="*/ 1797952 h 2095500"/>
                  <a:gd name="connsiteX70" fmla="*/ 1260809 w 1879600"/>
                  <a:gd name="connsiteY70" fmla="*/ 1991747 h 2095500"/>
                  <a:gd name="connsiteX71" fmla="*/ 1297442 w 1879600"/>
                  <a:gd name="connsiteY71" fmla="*/ 2055698 h 2095500"/>
                  <a:gd name="connsiteX72" fmla="*/ 1248217 w 1879600"/>
                  <a:gd name="connsiteY72" fmla="*/ 209550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879600" h="2095500">
                    <a:moveTo>
                      <a:pt x="1552090" y="258763"/>
                    </a:moveTo>
                    <a:cubicBezTo>
                      <a:pt x="1543708" y="258763"/>
                      <a:pt x="1535320" y="256718"/>
                      <a:pt x="1527941" y="252520"/>
                    </a:cubicBezTo>
                    <a:cubicBezTo>
                      <a:pt x="1326786" y="148774"/>
                      <a:pt x="1152853" y="104775"/>
                      <a:pt x="944319" y="104775"/>
                    </a:cubicBezTo>
                    <a:cubicBezTo>
                      <a:pt x="736915" y="104775"/>
                      <a:pt x="539900" y="153988"/>
                      <a:pt x="360754" y="252520"/>
                    </a:cubicBezTo>
                    <a:cubicBezTo>
                      <a:pt x="335620" y="266129"/>
                      <a:pt x="304156" y="256724"/>
                      <a:pt x="289475" y="231546"/>
                    </a:cubicBezTo>
                    <a:cubicBezTo>
                      <a:pt x="275867" y="206375"/>
                      <a:pt x="285284" y="173939"/>
                      <a:pt x="310455" y="160338"/>
                    </a:cubicBezTo>
                    <a:cubicBezTo>
                      <a:pt x="505324" y="54483"/>
                      <a:pt x="719072" y="0"/>
                      <a:pt x="944319" y="0"/>
                    </a:cubicBezTo>
                    <a:cubicBezTo>
                      <a:pt x="1167585" y="0"/>
                      <a:pt x="1362403" y="49213"/>
                      <a:pt x="1576137" y="159258"/>
                    </a:cubicBezTo>
                    <a:cubicBezTo>
                      <a:pt x="1602338" y="172866"/>
                      <a:pt x="1611748" y="204330"/>
                      <a:pt x="1598140" y="229445"/>
                    </a:cubicBezTo>
                    <a:cubicBezTo>
                      <a:pt x="1588730" y="248323"/>
                      <a:pt x="1570924" y="258763"/>
                      <a:pt x="1552090" y="258763"/>
                    </a:cubicBezTo>
                    <a:close/>
                    <a:moveTo>
                      <a:pt x="52709" y="808831"/>
                    </a:moveTo>
                    <a:cubicBezTo>
                      <a:pt x="42225" y="808831"/>
                      <a:pt x="31741" y="805713"/>
                      <a:pt x="22324" y="799427"/>
                    </a:cubicBezTo>
                    <a:cubicBezTo>
                      <a:pt x="-1774" y="782644"/>
                      <a:pt x="-6988" y="750215"/>
                      <a:pt x="9745" y="726116"/>
                    </a:cubicBezTo>
                    <a:cubicBezTo>
                      <a:pt x="113491" y="579444"/>
                      <a:pt x="245476" y="464179"/>
                      <a:pt x="402651" y="383502"/>
                    </a:cubicBezTo>
                    <a:cubicBezTo>
                      <a:pt x="731657" y="213754"/>
                      <a:pt x="1152859" y="212731"/>
                      <a:pt x="1482932" y="382429"/>
                    </a:cubicBezTo>
                    <a:cubicBezTo>
                      <a:pt x="1640101" y="463105"/>
                      <a:pt x="1772092" y="577291"/>
                      <a:pt x="1875838" y="722948"/>
                    </a:cubicBezTo>
                    <a:cubicBezTo>
                      <a:pt x="1892622" y="746017"/>
                      <a:pt x="1887306" y="779526"/>
                      <a:pt x="1863259" y="796309"/>
                    </a:cubicBezTo>
                    <a:cubicBezTo>
                      <a:pt x="1839110" y="813041"/>
                      <a:pt x="1806681" y="807822"/>
                      <a:pt x="1789898" y="783730"/>
                    </a:cubicBezTo>
                    <a:cubicBezTo>
                      <a:pt x="1695556" y="651682"/>
                      <a:pt x="1576144" y="547986"/>
                      <a:pt x="1434640" y="475698"/>
                    </a:cubicBezTo>
                    <a:cubicBezTo>
                      <a:pt x="1134025" y="321659"/>
                      <a:pt x="749463" y="321659"/>
                      <a:pt x="449819" y="476720"/>
                    </a:cubicBezTo>
                    <a:cubicBezTo>
                      <a:pt x="307337" y="550082"/>
                      <a:pt x="187881" y="654857"/>
                      <a:pt x="93590" y="786848"/>
                    </a:cubicBezTo>
                    <a:cubicBezTo>
                      <a:pt x="85196" y="801522"/>
                      <a:pt x="69492" y="808831"/>
                      <a:pt x="52709" y="808831"/>
                    </a:cubicBezTo>
                    <a:close/>
                    <a:moveTo>
                      <a:pt x="707559" y="2073497"/>
                    </a:moveTo>
                    <a:cubicBezTo>
                      <a:pt x="693938" y="2073497"/>
                      <a:pt x="680337" y="2068284"/>
                      <a:pt x="670875" y="2057845"/>
                    </a:cubicBezTo>
                    <a:cubicBezTo>
                      <a:pt x="579765" y="1966576"/>
                      <a:pt x="530496" y="1907946"/>
                      <a:pt x="460309" y="1781169"/>
                    </a:cubicBezTo>
                    <a:cubicBezTo>
                      <a:pt x="388014" y="1652245"/>
                      <a:pt x="350251" y="1495082"/>
                      <a:pt x="350251" y="1326464"/>
                    </a:cubicBezTo>
                    <a:cubicBezTo>
                      <a:pt x="350251" y="1015212"/>
                      <a:pt x="616386" y="761714"/>
                      <a:pt x="943309" y="761714"/>
                    </a:cubicBezTo>
                    <a:cubicBezTo>
                      <a:pt x="1270213" y="761714"/>
                      <a:pt x="1536348" y="1015212"/>
                      <a:pt x="1536348" y="1326464"/>
                    </a:cubicBezTo>
                    <a:cubicBezTo>
                      <a:pt x="1536348" y="1355731"/>
                      <a:pt x="1513221" y="1378852"/>
                      <a:pt x="1483955" y="1378852"/>
                    </a:cubicBezTo>
                    <a:cubicBezTo>
                      <a:pt x="1454592" y="1378852"/>
                      <a:pt x="1431573" y="1355731"/>
                      <a:pt x="1431573" y="1326464"/>
                    </a:cubicBezTo>
                    <a:cubicBezTo>
                      <a:pt x="1431573" y="1072915"/>
                      <a:pt x="1212613" y="866489"/>
                      <a:pt x="943309" y="866489"/>
                    </a:cubicBezTo>
                    <a:cubicBezTo>
                      <a:pt x="674050" y="866489"/>
                      <a:pt x="455026" y="1072915"/>
                      <a:pt x="455026" y="1326464"/>
                    </a:cubicBezTo>
                    <a:cubicBezTo>
                      <a:pt x="455026" y="1477289"/>
                      <a:pt x="488592" y="1616647"/>
                      <a:pt x="552492" y="1729816"/>
                    </a:cubicBezTo>
                    <a:cubicBezTo>
                      <a:pt x="619567" y="1850346"/>
                      <a:pt x="665662" y="1901705"/>
                      <a:pt x="746338" y="1983365"/>
                    </a:cubicBezTo>
                    <a:cubicBezTo>
                      <a:pt x="766240" y="2004339"/>
                      <a:pt x="766240" y="2036775"/>
                      <a:pt x="746338" y="2057851"/>
                    </a:cubicBezTo>
                    <a:cubicBezTo>
                      <a:pt x="734769" y="2068284"/>
                      <a:pt x="721161" y="2073497"/>
                      <a:pt x="707559" y="2073497"/>
                    </a:cubicBezTo>
                    <a:close/>
                    <a:moveTo>
                      <a:pt x="1458783" y="1879606"/>
                    </a:moveTo>
                    <a:cubicBezTo>
                      <a:pt x="1334158" y="1879606"/>
                      <a:pt x="1224068" y="1848295"/>
                      <a:pt x="1134019" y="1786388"/>
                    </a:cubicBezTo>
                    <a:cubicBezTo>
                      <a:pt x="977885" y="1680591"/>
                      <a:pt x="884629" y="1508798"/>
                      <a:pt x="884629" y="1326458"/>
                    </a:cubicBezTo>
                    <a:cubicBezTo>
                      <a:pt x="884629" y="1297096"/>
                      <a:pt x="907692" y="1274070"/>
                      <a:pt x="937003" y="1274070"/>
                    </a:cubicBezTo>
                    <a:cubicBezTo>
                      <a:pt x="966321" y="1274070"/>
                      <a:pt x="989391" y="1297096"/>
                      <a:pt x="989391" y="1326458"/>
                    </a:cubicBezTo>
                    <a:cubicBezTo>
                      <a:pt x="989391" y="1474216"/>
                      <a:pt x="1064861" y="1613573"/>
                      <a:pt x="1192655" y="1699413"/>
                    </a:cubicBezTo>
                    <a:cubicBezTo>
                      <a:pt x="1267038" y="1749761"/>
                      <a:pt x="1354008" y="1773803"/>
                      <a:pt x="1458783" y="1773803"/>
                    </a:cubicBezTo>
                    <a:cubicBezTo>
                      <a:pt x="1483948" y="1773803"/>
                      <a:pt x="1525909" y="1770736"/>
                      <a:pt x="1567755" y="1763363"/>
                    </a:cubicBezTo>
                    <a:cubicBezTo>
                      <a:pt x="1596102" y="1758150"/>
                      <a:pt x="1623318" y="1776971"/>
                      <a:pt x="1628531" y="1806340"/>
                    </a:cubicBezTo>
                    <a:cubicBezTo>
                      <a:pt x="1633751" y="1834578"/>
                      <a:pt x="1614917" y="1861795"/>
                      <a:pt x="1585555" y="1867116"/>
                    </a:cubicBezTo>
                    <a:cubicBezTo>
                      <a:pt x="1525909" y="1878584"/>
                      <a:pt x="1473515" y="1879606"/>
                      <a:pt x="1458783" y="1879606"/>
                    </a:cubicBezTo>
                    <a:close/>
                    <a:moveTo>
                      <a:pt x="1248217" y="2095500"/>
                    </a:moveTo>
                    <a:cubicBezTo>
                      <a:pt x="1244020" y="2095500"/>
                      <a:pt x="1238800" y="2094471"/>
                      <a:pt x="1234596" y="2093455"/>
                    </a:cubicBezTo>
                    <a:cubicBezTo>
                      <a:pt x="1067928" y="2047310"/>
                      <a:pt x="959006" y="1985505"/>
                      <a:pt x="844814" y="1873364"/>
                    </a:cubicBezTo>
                    <a:cubicBezTo>
                      <a:pt x="698136" y="1727765"/>
                      <a:pt x="617459" y="1533976"/>
                      <a:pt x="617459" y="1326464"/>
                    </a:cubicBezTo>
                    <a:cubicBezTo>
                      <a:pt x="617459" y="1156722"/>
                      <a:pt x="762036" y="1018381"/>
                      <a:pt x="940122" y="1018381"/>
                    </a:cubicBezTo>
                    <a:cubicBezTo>
                      <a:pt x="1118252" y="1018381"/>
                      <a:pt x="1262841" y="1156716"/>
                      <a:pt x="1262841" y="1326464"/>
                    </a:cubicBezTo>
                    <a:cubicBezTo>
                      <a:pt x="1262841" y="1438605"/>
                      <a:pt x="1360346" y="1529677"/>
                      <a:pt x="1480773" y="1529677"/>
                    </a:cubicBezTo>
                    <a:cubicBezTo>
                      <a:pt x="1601309" y="1529677"/>
                      <a:pt x="1698705" y="1438605"/>
                      <a:pt x="1698705" y="1326464"/>
                    </a:cubicBezTo>
                    <a:cubicBezTo>
                      <a:pt x="1698705" y="931463"/>
                      <a:pt x="1358193" y="610845"/>
                      <a:pt x="939093" y="610845"/>
                    </a:cubicBezTo>
                    <a:cubicBezTo>
                      <a:pt x="641551" y="610845"/>
                      <a:pt x="369123" y="776395"/>
                      <a:pt x="246549" y="1033012"/>
                    </a:cubicBezTo>
                    <a:cubicBezTo>
                      <a:pt x="205668" y="1117936"/>
                      <a:pt x="184694" y="1217492"/>
                      <a:pt x="184694" y="1326458"/>
                    </a:cubicBezTo>
                    <a:cubicBezTo>
                      <a:pt x="184694" y="1408113"/>
                      <a:pt x="192053" y="1537036"/>
                      <a:pt x="254937" y="1704632"/>
                    </a:cubicBezTo>
                    <a:cubicBezTo>
                      <a:pt x="265434" y="1731956"/>
                      <a:pt x="251769" y="1762347"/>
                      <a:pt x="224559" y="1771758"/>
                    </a:cubicBezTo>
                    <a:cubicBezTo>
                      <a:pt x="197286" y="1782197"/>
                      <a:pt x="166895" y="1767561"/>
                      <a:pt x="157484" y="1741367"/>
                    </a:cubicBezTo>
                    <a:cubicBezTo>
                      <a:pt x="106119" y="1604156"/>
                      <a:pt x="81005" y="1467866"/>
                      <a:pt x="81005" y="1326458"/>
                    </a:cubicBezTo>
                    <a:cubicBezTo>
                      <a:pt x="81005" y="1200709"/>
                      <a:pt x="105103" y="1086523"/>
                      <a:pt x="152271" y="986968"/>
                    </a:cubicBezTo>
                    <a:cubicBezTo>
                      <a:pt x="291621" y="694639"/>
                      <a:pt x="600682" y="504990"/>
                      <a:pt x="939105" y="504990"/>
                    </a:cubicBezTo>
                    <a:cubicBezTo>
                      <a:pt x="1415806" y="504990"/>
                      <a:pt x="1803493" y="872776"/>
                      <a:pt x="1803493" y="1325442"/>
                    </a:cubicBezTo>
                    <a:cubicBezTo>
                      <a:pt x="1803493" y="1495082"/>
                      <a:pt x="1658916" y="1633423"/>
                      <a:pt x="1480786" y="1633423"/>
                    </a:cubicBezTo>
                    <a:cubicBezTo>
                      <a:pt x="1302643" y="1633423"/>
                      <a:pt x="1158079" y="1495082"/>
                      <a:pt x="1158079" y="1325442"/>
                    </a:cubicBezTo>
                    <a:cubicBezTo>
                      <a:pt x="1158079" y="1213295"/>
                      <a:pt x="1060663" y="1122128"/>
                      <a:pt x="940134" y="1122128"/>
                    </a:cubicBezTo>
                    <a:cubicBezTo>
                      <a:pt x="819656" y="1122128"/>
                      <a:pt x="722247" y="1213288"/>
                      <a:pt x="722247" y="1325442"/>
                    </a:cubicBezTo>
                    <a:cubicBezTo>
                      <a:pt x="722247" y="1504499"/>
                      <a:pt x="791360" y="1672196"/>
                      <a:pt x="918138" y="1797952"/>
                    </a:cubicBezTo>
                    <a:cubicBezTo>
                      <a:pt x="1017699" y="1896383"/>
                      <a:pt x="1113051" y="1950923"/>
                      <a:pt x="1260809" y="1991747"/>
                    </a:cubicBezTo>
                    <a:cubicBezTo>
                      <a:pt x="1289041" y="1999107"/>
                      <a:pt x="1304808" y="2028381"/>
                      <a:pt x="1297442" y="2055698"/>
                    </a:cubicBezTo>
                    <a:cubicBezTo>
                      <a:pt x="1292210" y="2079746"/>
                      <a:pt x="1270207" y="2095500"/>
                      <a:pt x="1248217" y="2095500"/>
                    </a:cubicBezTo>
                    <a:close/>
                  </a:path>
                </a:pathLst>
              </a:custGeom>
              <a:solidFill>
                <a:srgbClr val="FFFFFF"/>
              </a:solidFill>
              <a:ln w="6350" cap="flat">
                <a:noFill/>
                <a:prstDash val="solid"/>
                <a:miter/>
              </a:ln>
            </p:spPr>
            <p:txBody>
              <a:bodyPr rtlCol="0" anchor="ctr"/>
              <a:lstStyle/>
              <a:p>
                <a:endParaRPr lang="en-US" sz="1400" b="1" dirty="0">
                  <a:solidFill>
                    <a:schemeClr val="bg1"/>
                  </a:solidFill>
                </a:endParaRPr>
              </a:p>
            </p:txBody>
          </p:sp>
        </p:grpSp>
        <p:sp>
          <p:nvSpPr>
            <p:cNvPr id="61" name="TextBox 60">
              <a:extLst>
                <a:ext uri="{FF2B5EF4-FFF2-40B4-BE49-F238E27FC236}">
                  <a16:creationId xmlns:a16="http://schemas.microsoft.com/office/drawing/2014/main" id="{61DE7189-A962-5A4E-A2A9-A5EF5CEAE2DD}"/>
                </a:ext>
              </a:extLst>
            </p:cNvPr>
            <p:cNvSpPr txBox="1"/>
            <p:nvPr userDrawn="1"/>
          </p:nvSpPr>
          <p:spPr>
            <a:xfrm>
              <a:off x="6905187" y="2834873"/>
              <a:ext cx="1683474" cy="523220"/>
            </a:xfrm>
            <a:prstGeom prst="rect">
              <a:avLst/>
            </a:prstGeom>
            <a:noFill/>
          </p:spPr>
          <p:txBody>
            <a:bodyPr wrap="none" rtlCol="0">
              <a:spAutoFit/>
            </a:bodyPr>
            <a:lstStyle/>
            <a:p>
              <a:pPr algn="ctr"/>
              <a:r>
                <a:rPr lang="en-US" sz="1400" b="1" dirty="0">
                  <a:solidFill>
                    <a:schemeClr val="bg1"/>
                  </a:solidFill>
                </a:rPr>
                <a:t>Collaborative </a:t>
              </a:r>
              <a:br>
                <a:rPr lang="en-US" sz="1400" b="1" dirty="0">
                  <a:solidFill>
                    <a:schemeClr val="bg1"/>
                  </a:solidFill>
                </a:rPr>
              </a:br>
              <a:r>
                <a:rPr lang="en-US" sz="1400" b="1" dirty="0">
                  <a:solidFill>
                    <a:schemeClr val="bg1"/>
                  </a:solidFill>
                </a:rPr>
                <a:t>Strategy Process</a:t>
              </a:r>
            </a:p>
          </p:txBody>
        </p:sp>
      </p:grpSp>
      <p:grpSp>
        <p:nvGrpSpPr>
          <p:cNvPr id="64" name="Group 63">
            <a:extLst>
              <a:ext uri="{FF2B5EF4-FFF2-40B4-BE49-F238E27FC236}">
                <a16:creationId xmlns:a16="http://schemas.microsoft.com/office/drawing/2014/main" id="{B1640546-6FED-0C44-8D3F-7AFB0454451D}"/>
              </a:ext>
            </a:extLst>
          </p:cNvPr>
          <p:cNvGrpSpPr>
            <a:grpSpLocks noChangeAspect="1"/>
          </p:cNvGrpSpPr>
          <p:nvPr userDrawn="1"/>
        </p:nvGrpSpPr>
        <p:grpSpPr>
          <a:xfrm>
            <a:off x="8442473" y="4437344"/>
            <a:ext cx="2088000" cy="2088000"/>
            <a:chOff x="5131514" y="4412654"/>
            <a:chExt cx="1980000" cy="1980000"/>
          </a:xfrm>
        </p:grpSpPr>
        <p:grpSp>
          <p:nvGrpSpPr>
            <p:cNvPr id="65" name="Graphic 34">
              <a:extLst>
                <a:ext uri="{FF2B5EF4-FFF2-40B4-BE49-F238E27FC236}">
                  <a16:creationId xmlns:a16="http://schemas.microsoft.com/office/drawing/2014/main" id="{051B5CF4-4CFA-9740-A3C6-CA079995B76C}"/>
                </a:ext>
              </a:extLst>
            </p:cNvPr>
            <p:cNvGrpSpPr>
              <a:grpSpLocks noChangeAspect="1"/>
            </p:cNvGrpSpPr>
            <p:nvPr/>
          </p:nvGrpSpPr>
          <p:grpSpPr>
            <a:xfrm>
              <a:off x="5131514" y="4412654"/>
              <a:ext cx="1980000" cy="1980000"/>
              <a:chOff x="5091000" y="2424000"/>
              <a:chExt cx="5238750" cy="5238750"/>
            </a:xfrm>
          </p:grpSpPr>
          <p:sp>
            <p:nvSpPr>
              <p:cNvPr id="67" name="Freeform 66">
                <a:extLst>
                  <a:ext uri="{FF2B5EF4-FFF2-40B4-BE49-F238E27FC236}">
                    <a16:creationId xmlns:a16="http://schemas.microsoft.com/office/drawing/2014/main" id="{4B0C5A59-7514-914A-A55A-C2E52168F0A8}"/>
                  </a:ext>
                </a:extLst>
              </p:cNvPr>
              <p:cNvSpPr>
                <a:spLocks noChangeAspect="1"/>
              </p:cNvSpPr>
              <p:nvPr/>
            </p:nvSpPr>
            <p:spPr>
              <a:xfrm>
                <a:off x="5091000" y="242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68" name="Freeform 67">
                <a:extLst>
                  <a:ext uri="{FF2B5EF4-FFF2-40B4-BE49-F238E27FC236}">
                    <a16:creationId xmlns:a16="http://schemas.microsoft.com/office/drawing/2014/main" id="{B0E48575-D86E-7C42-9EDD-614B18C4D527}"/>
                  </a:ext>
                </a:extLst>
              </p:cNvPr>
              <p:cNvSpPr/>
              <p:nvPr/>
            </p:nvSpPr>
            <p:spPr>
              <a:xfrm>
                <a:off x="5878400" y="321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400" b="1">
                  <a:solidFill>
                    <a:schemeClr val="bg1"/>
                  </a:solidFill>
                </a:endParaRPr>
              </a:p>
            </p:txBody>
          </p:sp>
          <p:sp>
            <p:nvSpPr>
              <p:cNvPr id="69" name="Freeform 68">
                <a:extLst>
                  <a:ext uri="{FF2B5EF4-FFF2-40B4-BE49-F238E27FC236}">
                    <a16:creationId xmlns:a16="http://schemas.microsoft.com/office/drawing/2014/main" id="{FB75A8B5-88F0-2F4C-A4A8-A52C4CD59337}"/>
                  </a:ext>
                </a:extLst>
              </p:cNvPr>
              <p:cNvSpPr/>
              <p:nvPr/>
            </p:nvSpPr>
            <p:spPr>
              <a:xfrm>
                <a:off x="6662625" y="3210609"/>
                <a:ext cx="2095500" cy="2095500"/>
              </a:xfrm>
              <a:custGeom>
                <a:avLst/>
                <a:gdLst>
                  <a:gd name="connsiteX0" fmla="*/ 1111250 w 2222500"/>
                  <a:gd name="connsiteY0" fmla="*/ 0 h 2222500"/>
                  <a:gd name="connsiteX1" fmla="*/ 0 w 2222500"/>
                  <a:gd name="connsiteY1" fmla="*/ 1111250 h 2222500"/>
                  <a:gd name="connsiteX2" fmla="*/ 1111250 w 2222500"/>
                  <a:gd name="connsiteY2" fmla="*/ 2222500 h 2222500"/>
                  <a:gd name="connsiteX3" fmla="*/ 2222500 w 2222500"/>
                  <a:gd name="connsiteY3" fmla="*/ 1111250 h 2222500"/>
                  <a:gd name="connsiteX4" fmla="*/ 1111250 w 2222500"/>
                  <a:gd name="connsiteY4" fmla="*/ 0 h 2222500"/>
                  <a:gd name="connsiteX5" fmla="*/ 1000125 w 2222500"/>
                  <a:gd name="connsiteY5" fmla="*/ 1992440 h 2222500"/>
                  <a:gd name="connsiteX6" fmla="*/ 222250 w 2222500"/>
                  <a:gd name="connsiteY6" fmla="*/ 1111250 h 2222500"/>
                  <a:gd name="connsiteX7" fmla="*/ 245586 w 2222500"/>
                  <a:gd name="connsiteY7" fmla="*/ 912336 h 2222500"/>
                  <a:gd name="connsiteX8" fmla="*/ 777875 w 2222500"/>
                  <a:gd name="connsiteY8" fmla="*/ 1444625 h 2222500"/>
                  <a:gd name="connsiteX9" fmla="*/ 777875 w 2222500"/>
                  <a:gd name="connsiteY9" fmla="*/ 1555750 h 2222500"/>
                  <a:gd name="connsiteX10" fmla="*/ 1000125 w 2222500"/>
                  <a:gd name="connsiteY10" fmla="*/ 1778000 h 2222500"/>
                  <a:gd name="connsiteX11" fmla="*/ 1000125 w 2222500"/>
                  <a:gd name="connsiteY11" fmla="*/ 1992440 h 2222500"/>
                  <a:gd name="connsiteX12" fmla="*/ 1766932 w 2222500"/>
                  <a:gd name="connsiteY12" fmla="*/ 1710284 h 2222500"/>
                  <a:gd name="connsiteX13" fmla="*/ 1555750 w 2222500"/>
                  <a:gd name="connsiteY13" fmla="*/ 1555750 h 2222500"/>
                  <a:gd name="connsiteX14" fmla="*/ 1444625 w 2222500"/>
                  <a:gd name="connsiteY14" fmla="*/ 1555750 h 2222500"/>
                  <a:gd name="connsiteX15" fmla="*/ 1444625 w 2222500"/>
                  <a:gd name="connsiteY15" fmla="*/ 1222375 h 2222500"/>
                  <a:gd name="connsiteX16" fmla="*/ 1333500 w 2222500"/>
                  <a:gd name="connsiteY16" fmla="*/ 1111250 h 2222500"/>
                  <a:gd name="connsiteX17" fmla="*/ 666750 w 2222500"/>
                  <a:gd name="connsiteY17" fmla="*/ 1111250 h 2222500"/>
                  <a:gd name="connsiteX18" fmla="*/ 666750 w 2222500"/>
                  <a:gd name="connsiteY18" fmla="*/ 889000 h 2222500"/>
                  <a:gd name="connsiteX19" fmla="*/ 889000 w 2222500"/>
                  <a:gd name="connsiteY19" fmla="*/ 889000 h 2222500"/>
                  <a:gd name="connsiteX20" fmla="*/ 1000125 w 2222500"/>
                  <a:gd name="connsiteY20" fmla="*/ 777875 h 2222500"/>
                  <a:gd name="connsiteX21" fmla="*/ 1000125 w 2222500"/>
                  <a:gd name="connsiteY21" fmla="*/ 555625 h 2222500"/>
                  <a:gd name="connsiteX22" fmla="*/ 1222375 w 2222500"/>
                  <a:gd name="connsiteY22" fmla="*/ 555625 h 2222500"/>
                  <a:gd name="connsiteX23" fmla="*/ 1444625 w 2222500"/>
                  <a:gd name="connsiteY23" fmla="*/ 333375 h 2222500"/>
                  <a:gd name="connsiteX24" fmla="*/ 1444625 w 2222500"/>
                  <a:gd name="connsiteY24" fmla="*/ 287795 h 2222500"/>
                  <a:gd name="connsiteX25" fmla="*/ 2000250 w 2222500"/>
                  <a:gd name="connsiteY25" fmla="*/ 1111250 h 2222500"/>
                  <a:gd name="connsiteX26" fmla="*/ 1766932 w 2222500"/>
                  <a:gd name="connsiteY26" fmla="*/ 1710284 h 22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22500" h="2222500">
                    <a:moveTo>
                      <a:pt x="1111250" y="0"/>
                    </a:moveTo>
                    <a:cubicBezTo>
                      <a:pt x="497840" y="0"/>
                      <a:pt x="0" y="497891"/>
                      <a:pt x="0" y="1111250"/>
                    </a:cubicBezTo>
                    <a:cubicBezTo>
                      <a:pt x="0" y="1724609"/>
                      <a:pt x="497840" y="2222500"/>
                      <a:pt x="1111250" y="2222500"/>
                    </a:cubicBezTo>
                    <a:cubicBezTo>
                      <a:pt x="1724609" y="2222500"/>
                      <a:pt x="2222500" y="1724609"/>
                      <a:pt x="2222500" y="1111250"/>
                    </a:cubicBezTo>
                    <a:cubicBezTo>
                      <a:pt x="2222500" y="497891"/>
                      <a:pt x="1724609" y="0"/>
                      <a:pt x="1111250" y="0"/>
                    </a:cubicBezTo>
                    <a:close/>
                    <a:moveTo>
                      <a:pt x="1000125" y="1992440"/>
                    </a:moveTo>
                    <a:cubicBezTo>
                      <a:pt x="561162" y="1937957"/>
                      <a:pt x="222250" y="1564646"/>
                      <a:pt x="222250" y="1111250"/>
                    </a:cubicBezTo>
                    <a:cubicBezTo>
                      <a:pt x="222250" y="1042333"/>
                      <a:pt x="231146" y="976789"/>
                      <a:pt x="245586" y="912336"/>
                    </a:cubicBezTo>
                    <a:lnTo>
                      <a:pt x="777875" y="1444625"/>
                    </a:lnTo>
                    <a:lnTo>
                      <a:pt x="777875" y="1555750"/>
                    </a:lnTo>
                    <a:cubicBezTo>
                      <a:pt x="777875" y="1677943"/>
                      <a:pt x="877881" y="1778000"/>
                      <a:pt x="1000125" y="1778000"/>
                    </a:cubicBezTo>
                    <a:lnTo>
                      <a:pt x="1000125" y="1992440"/>
                    </a:lnTo>
                    <a:close/>
                    <a:moveTo>
                      <a:pt x="1766932" y="1710284"/>
                    </a:moveTo>
                    <a:cubicBezTo>
                      <a:pt x="1738065" y="1620209"/>
                      <a:pt x="1655807" y="1555750"/>
                      <a:pt x="1555750" y="1555750"/>
                    </a:cubicBezTo>
                    <a:lnTo>
                      <a:pt x="1444625" y="1555750"/>
                    </a:lnTo>
                    <a:lnTo>
                      <a:pt x="1444625" y="1222375"/>
                    </a:lnTo>
                    <a:cubicBezTo>
                      <a:pt x="1444625" y="1161275"/>
                      <a:pt x="1394600" y="1111250"/>
                      <a:pt x="1333500" y="1111250"/>
                    </a:cubicBezTo>
                    <a:lnTo>
                      <a:pt x="666750" y="1111250"/>
                    </a:lnTo>
                    <a:lnTo>
                      <a:pt x="666750" y="889000"/>
                    </a:lnTo>
                    <a:lnTo>
                      <a:pt x="889000" y="889000"/>
                    </a:lnTo>
                    <a:cubicBezTo>
                      <a:pt x="950100" y="889000"/>
                      <a:pt x="1000125" y="838975"/>
                      <a:pt x="1000125" y="777875"/>
                    </a:cubicBezTo>
                    <a:lnTo>
                      <a:pt x="1000125" y="555625"/>
                    </a:lnTo>
                    <a:lnTo>
                      <a:pt x="1222375" y="555625"/>
                    </a:lnTo>
                    <a:cubicBezTo>
                      <a:pt x="1344568" y="555625"/>
                      <a:pt x="1444625" y="455568"/>
                      <a:pt x="1444625" y="333375"/>
                    </a:cubicBezTo>
                    <a:lnTo>
                      <a:pt x="1444625" y="287795"/>
                    </a:lnTo>
                    <a:cubicBezTo>
                      <a:pt x="1770190" y="420084"/>
                      <a:pt x="2000250" y="739026"/>
                      <a:pt x="2000250" y="1111250"/>
                    </a:cubicBezTo>
                    <a:cubicBezTo>
                      <a:pt x="2000250" y="1342396"/>
                      <a:pt x="1911369" y="1552384"/>
                      <a:pt x="1766932" y="1710284"/>
                    </a:cubicBezTo>
                    <a:close/>
                  </a:path>
                </a:pathLst>
              </a:custGeom>
              <a:solidFill>
                <a:srgbClr val="FFFFFF"/>
              </a:solidFill>
              <a:ln w="6350" cap="flat">
                <a:noFill/>
                <a:prstDash val="solid"/>
                <a:miter/>
              </a:ln>
            </p:spPr>
            <p:txBody>
              <a:bodyPr rtlCol="0" anchor="ctr"/>
              <a:lstStyle/>
              <a:p>
                <a:endParaRPr lang="en-US" sz="1400" b="1">
                  <a:solidFill>
                    <a:schemeClr val="bg1"/>
                  </a:solidFill>
                </a:endParaRPr>
              </a:p>
            </p:txBody>
          </p:sp>
        </p:grpSp>
        <p:sp>
          <p:nvSpPr>
            <p:cNvPr id="66" name="TextBox 65">
              <a:extLst>
                <a:ext uri="{FF2B5EF4-FFF2-40B4-BE49-F238E27FC236}">
                  <a16:creationId xmlns:a16="http://schemas.microsoft.com/office/drawing/2014/main" id="{37CCBD59-BA58-F846-83E8-3366674F7C6D}"/>
                </a:ext>
              </a:extLst>
            </p:cNvPr>
            <p:cNvSpPr txBox="1"/>
            <p:nvPr userDrawn="1"/>
          </p:nvSpPr>
          <p:spPr>
            <a:xfrm>
              <a:off x="5500992" y="5588366"/>
              <a:ext cx="1241044" cy="523220"/>
            </a:xfrm>
            <a:prstGeom prst="rect">
              <a:avLst/>
            </a:prstGeom>
            <a:noFill/>
          </p:spPr>
          <p:txBody>
            <a:bodyPr wrap="none" rtlCol="0">
              <a:spAutoFit/>
            </a:bodyPr>
            <a:lstStyle/>
            <a:p>
              <a:pPr algn="ctr"/>
              <a:r>
                <a:rPr lang="en-US" sz="1400" b="1" dirty="0">
                  <a:solidFill>
                    <a:schemeClr val="bg1"/>
                  </a:solidFill>
                </a:rPr>
                <a:t>Voice of the</a:t>
              </a:r>
              <a:br>
                <a:rPr lang="en-US" sz="1400" b="1" dirty="0">
                  <a:solidFill>
                    <a:schemeClr val="bg1"/>
                  </a:solidFill>
                </a:rPr>
              </a:br>
              <a:r>
                <a:rPr lang="en-US" sz="1400" b="1" dirty="0">
                  <a:solidFill>
                    <a:schemeClr val="bg1"/>
                  </a:solidFill>
                </a:rPr>
                <a:t>Customer</a:t>
              </a:r>
            </a:p>
          </p:txBody>
        </p:sp>
      </p:grpSp>
      <p:grpSp>
        <p:nvGrpSpPr>
          <p:cNvPr id="70" name="Group 69">
            <a:extLst>
              <a:ext uri="{FF2B5EF4-FFF2-40B4-BE49-F238E27FC236}">
                <a16:creationId xmlns:a16="http://schemas.microsoft.com/office/drawing/2014/main" id="{49055ACD-74AA-BF42-8617-FBABCF696D92}"/>
              </a:ext>
            </a:extLst>
          </p:cNvPr>
          <p:cNvGrpSpPr>
            <a:grpSpLocks noChangeAspect="1"/>
          </p:cNvGrpSpPr>
          <p:nvPr userDrawn="1"/>
        </p:nvGrpSpPr>
        <p:grpSpPr>
          <a:xfrm>
            <a:off x="5051998" y="4414523"/>
            <a:ext cx="2088000" cy="2088000"/>
            <a:chOff x="2859661" y="4250474"/>
            <a:chExt cx="1980000" cy="1980000"/>
          </a:xfrm>
        </p:grpSpPr>
        <p:grpSp>
          <p:nvGrpSpPr>
            <p:cNvPr id="71" name="Graphic 32">
              <a:extLst>
                <a:ext uri="{FF2B5EF4-FFF2-40B4-BE49-F238E27FC236}">
                  <a16:creationId xmlns:a16="http://schemas.microsoft.com/office/drawing/2014/main" id="{5B812E0F-DBDB-D34D-9841-F86832A70614}"/>
                </a:ext>
              </a:extLst>
            </p:cNvPr>
            <p:cNvGrpSpPr>
              <a:grpSpLocks noChangeAspect="1"/>
            </p:cNvGrpSpPr>
            <p:nvPr/>
          </p:nvGrpSpPr>
          <p:grpSpPr>
            <a:xfrm>
              <a:off x="2859661" y="4250474"/>
              <a:ext cx="1980000" cy="1980000"/>
              <a:chOff x="4941000" y="2274000"/>
              <a:chExt cx="5238750" cy="5238750"/>
            </a:xfrm>
          </p:grpSpPr>
          <p:sp>
            <p:nvSpPr>
              <p:cNvPr id="74" name="Freeform 73">
                <a:extLst>
                  <a:ext uri="{FF2B5EF4-FFF2-40B4-BE49-F238E27FC236}">
                    <a16:creationId xmlns:a16="http://schemas.microsoft.com/office/drawing/2014/main" id="{1A602A73-7EE0-E542-87A0-313ABA73FCFD}"/>
                  </a:ext>
                </a:extLst>
              </p:cNvPr>
              <p:cNvSpPr>
                <a:spLocks noChangeAspect="1"/>
              </p:cNvSpPr>
              <p:nvPr/>
            </p:nvSpPr>
            <p:spPr>
              <a:xfrm>
                <a:off x="4941000" y="227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79" name="Freeform 78">
                <a:extLst>
                  <a:ext uri="{FF2B5EF4-FFF2-40B4-BE49-F238E27FC236}">
                    <a16:creationId xmlns:a16="http://schemas.microsoft.com/office/drawing/2014/main" id="{7D6344EB-3E04-DB45-905B-C8F7FFEF4C12}"/>
                  </a:ext>
                </a:extLst>
              </p:cNvPr>
              <p:cNvSpPr/>
              <p:nvPr/>
            </p:nvSpPr>
            <p:spPr>
              <a:xfrm>
                <a:off x="5728400" y="306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400" b="1">
                  <a:solidFill>
                    <a:schemeClr val="bg1"/>
                  </a:solidFill>
                </a:endParaRPr>
              </a:p>
            </p:txBody>
          </p:sp>
          <p:sp>
            <p:nvSpPr>
              <p:cNvPr id="80" name="Freeform 79">
                <a:extLst>
                  <a:ext uri="{FF2B5EF4-FFF2-40B4-BE49-F238E27FC236}">
                    <a16:creationId xmlns:a16="http://schemas.microsoft.com/office/drawing/2014/main" id="{FBB1784C-E820-CF4F-B383-44C6FE225519}"/>
                  </a:ext>
                </a:extLst>
              </p:cNvPr>
              <p:cNvSpPr>
                <a:spLocks noChangeAspect="1"/>
              </p:cNvSpPr>
              <p:nvPr/>
            </p:nvSpPr>
            <p:spPr>
              <a:xfrm>
                <a:off x="6679312" y="2712150"/>
                <a:ext cx="1762125" cy="2308384"/>
              </a:xfrm>
              <a:custGeom>
                <a:avLst/>
                <a:gdLst>
                  <a:gd name="connsiteX0" fmla="*/ 952500 w 1905000"/>
                  <a:gd name="connsiteY0" fmla="*/ 1905000 h 2495550"/>
                  <a:gd name="connsiteX1" fmla="*/ 1190625 w 1905000"/>
                  <a:gd name="connsiteY1" fmla="*/ 1666875 h 2495550"/>
                  <a:gd name="connsiteX2" fmla="*/ 952500 w 1905000"/>
                  <a:gd name="connsiteY2" fmla="*/ 1428750 h 2495550"/>
                  <a:gd name="connsiteX3" fmla="*/ 714375 w 1905000"/>
                  <a:gd name="connsiteY3" fmla="*/ 1666875 h 2495550"/>
                  <a:gd name="connsiteX4" fmla="*/ 952500 w 1905000"/>
                  <a:gd name="connsiteY4" fmla="*/ 1905000 h 2495550"/>
                  <a:gd name="connsiteX5" fmla="*/ 1666875 w 1905000"/>
                  <a:gd name="connsiteY5" fmla="*/ 833438 h 2495550"/>
                  <a:gd name="connsiteX6" fmla="*/ 1547813 w 1905000"/>
                  <a:gd name="connsiteY6" fmla="*/ 833438 h 2495550"/>
                  <a:gd name="connsiteX7" fmla="*/ 1547813 w 1905000"/>
                  <a:gd name="connsiteY7" fmla="*/ 595313 h 2495550"/>
                  <a:gd name="connsiteX8" fmla="*/ 952500 w 1905000"/>
                  <a:gd name="connsiteY8" fmla="*/ 0 h 2495550"/>
                  <a:gd name="connsiteX9" fmla="*/ 357188 w 1905000"/>
                  <a:gd name="connsiteY9" fmla="*/ 595313 h 2495550"/>
                  <a:gd name="connsiteX10" fmla="*/ 583393 w 1905000"/>
                  <a:gd name="connsiteY10" fmla="*/ 595313 h 2495550"/>
                  <a:gd name="connsiteX11" fmla="*/ 952500 w 1905000"/>
                  <a:gd name="connsiteY11" fmla="*/ 226270 h 2495550"/>
                  <a:gd name="connsiteX12" fmla="*/ 1321543 w 1905000"/>
                  <a:gd name="connsiteY12" fmla="*/ 595313 h 2495550"/>
                  <a:gd name="connsiteX13" fmla="*/ 1321543 w 1905000"/>
                  <a:gd name="connsiteY13" fmla="*/ 833438 h 2495550"/>
                  <a:gd name="connsiteX14" fmla="*/ 238125 w 1905000"/>
                  <a:gd name="connsiteY14" fmla="*/ 833438 h 2495550"/>
                  <a:gd name="connsiteX15" fmla="*/ 0 w 1905000"/>
                  <a:gd name="connsiteY15" fmla="*/ 1071563 h 2495550"/>
                  <a:gd name="connsiteX16" fmla="*/ 0 w 1905000"/>
                  <a:gd name="connsiteY16" fmla="*/ 2262188 h 2495550"/>
                  <a:gd name="connsiteX17" fmla="*/ 238125 w 1905000"/>
                  <a:gd name="connsiteY17" fmla="*/ 2500313 h 2495550"/>
                  <a:gd name="connsiteX18" fmla="*/ 1666875 w 1905000"/>
                  <a:gd name="connsiteY18" fmla="*/ 2500313 h 2495550"/>
                  <a:gd name="connsiteX19" fmla="*/ 1905000 w 1905000"/>
                  <a:gd name="connsiteY19" fmla="*/ 2262188 h 2495550"/>
                  <a:gd name="connsiteX20" fmla="*/ 1905000 w 1905000"/>
                  <a:gd name="connsiteY20" fmla="*/ 1071563 h 2495550"/>
                  <a:gd name="connsiteX21" fmla="*/ 1666875 w 1905000"/>
                  <a:gd name="connsiteY21" fmla="*/ 833438 h 2495550"/>
                  <a:gd name="connsiteX22" fmla="*/ 1666875 w 1905000"/>
                  <a:gd name="connsiteY22" fmla="*/ 2262188 h 2495550"/>
                  <a:gd name="connsiteX23" fmla="*/ 238125 w 1905000"/>
                  <a:gd name="connsiteY23" fmla="*/ 2262188 h 2495550"/>
                  <a:gd name="connsiteX24" fmla="*/ 238125 w 1905000"/>
                  <a:gd name="connsiteY24" fmla="*/ 1071563 h 2495550"/>
                  <a:gd name="connsiteX25" fmla="*/ 1666875 w 1905000"/>
                  <a:gd name="connsiteY25" fmla="*/ 1071563 h 2495550"/>
                  <a:gd name="connsiteX26" fmla="*/ 1666875 w 1905000"/>
                  <a:gd name="connsiteY26" fmla="*/ 2262188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5000" h="2495550">
                    <a:moveTo>
                      <a:pt x="952500" y="1905000"/>
                    </a:moveTo>
                    <a:cubicBezTo>
                      <a:pt x="1083418" y="1905000"/>
                      <a:pt x="1190625" y="1797793"/>
                      <a:pt x="1190625" y="1666875"/>
                    </a:cubicBezTo>
                    <a:cubicBezTo>
                      <a:pt x="1190625" y="1535957"/>
                      <a:pt x="1083418" y="1428750"/>
                      <a:pt x="952500" y="1428750"/>
                    </a:cubicBezTo>
                    <a:cubicBezTo>
                      <a:pt x="821518" y="1428750"/>
                      <a:pt x="714375" y="1535957"/>
                      <a:pt x="714375" y="1666875"/>
                    </a:cubicBezTo>
                    <a:cubicBezTo>
                      <a:pt x="714375" y="1797793"/>
                      <a:pt x="821518" y="1905000"/>
                      <a:pt x="952500" y="1905000"/>
                    </a:cubicBezTo>
                    <a:close/>
                    <a:moveTo>
                      <a:pt x="1666875" y="833438"/>
                    </a:moveTo>
                    <a:lnTo>
                      <a:pt x="1547813" y="833438"/>
                    </a:lnTo>
                    <a:lnTo>
                      <a:pt x="1547813" y="595313"/>
                    </a:lnTo>
                    <a:cubicBezTo>
                      <a:pt x="1547813" y="266725"/>
                      <a:pt x="1281087" y="0"/>
                      <a:pt x="952500" y="0"/>
                    </a:cubicBezTo>
                    <a:cubicBezTo>
                      <a:pt x="623913" y="0"/>
                      <a:pt x="357188" y="266725"/>
                      <a:pt x="357188" y="595313"/>
                    </a:cubicBezTo>
                    <a:lnTo>
                      <a:pt x="583393" y="595313"/>
                    </a:lnTo>
                    <a:cubicBezTo>
                      <a:pt x="583393" y="391719"/>
                      <a:pt x="748906" y="226270"/>
                      <a:pt x="952500" y="226270"/>
                    </a:cubicBezTo>
                    <a:cubicBezTo>
                      <a:pt x="1156094" y="226270"/>
                      <a:pt x="1321543" y="391725"/>
                      <a:pt x="1321543" y="595313"/>
                    </a:cubicBezTo>
                    <a:lnTo>
                      <a:pt x="1321543" y="833438"/>
                    </a:lnTo>
                    <a:lnTo>
                      <a:pt x="238125" y="833438"/>
                    </a:lnTo>
                    <a:cubicBezTo>
                      <a:pt x="107143" y="833438"/>
                      <a:pt x="0" y="940645"/>
                      <a:pt x="0" y="1071563"/>
                    </a:cubicBezTo>
                    <a:lnTo>
                      <a:pt x="0" y="2262188"/>
                    </a:lnTo>
                    <a:cubicBezTo>
                      <a:pt x="0" y="2393106"/>
                      <a:pt x="107143" y="2500313"/>
                      <a:pt x="238125" y="2500313"/>
                    </a:cubicBezTo>
                    <a:lnTo>
                      <a:pt x="1666875" y="2500313"/>
                    </a:lnTo>
                    <a:cubicBezTo>
                      <a:pt x="1797793" y="2500313"/>
                      <a:pt x="1905000" y="2393106"/>
                      <a:pt x="1905000" y="2262188"/>
                    </a:cubicBezTo>
                    <a:lnTo>
                      <a:pt x="1905000" y="1071563"/>
                    </a:lnTo>
                    <a:cubicBezTo>
                      <a:pt x="1905000" y="940645"/>
                      <a:pt x="1797793" y="833438"/>
                      <a:pt x="1666875" y="833438"/>
                    </a:cubicBezTo>
                    <a:close/>
                    <a:moveTo>
                      <a:pt x="1666875" y="2262188"/>
                    </a:moveTo>
                    <a:lnTo>
                      <a:pt x="238125" y="2262188"/>
                    </a:lnTo>
                    <a:lnTo>
                      <a:pt x="238125" y="1071563"/>
                    </a:lnTo>
                    <a:lnTo>
                      <a:pt x="1666875" y="1071563"/>
                    </a:lnTo>
                    <a:lnTo>
                      <a:pt x="1666875" y="2262188"/>
                    </a:lnTo>
                    <a:close/>
                  </a:path>
                </a:pathLst>
              </a:custGeom>
              <a:solidFill>
                <a:srgbClr val="FFFFFF"/>
              </a:solidFill>
              <a:ln w="6350" cap="flat">
                <a:noFill/>
                <a:prstDash val="solid"/>
                <a:miter/>
              </a:ln>
            </p:spPr>
            <p:txBody>
              <a:bodyPr rtlCol="0" anchor="ctr"/>
              <a:lstStyle/>
              <a:p>
                <a:endParaRPr lang="en-US" sz="1400" b="1">
                  <a:solidFill>
                    <a:schemeClr val="bg1"/>
                  </a:solidFill>
                </a:endParaRPr>
              </a:p>
            </p:txBody>
          </p:sp>
        </p:grpSp>
        <p:sp>
          <p:nvSpPr>
            <p:cNvPr id="72" name="TextBox 71">
              <a:extLst>
                <a:ext uri="{FF2B5EF4-FFF2-40B4-BE49-F238E27FC236}">
                  <a16:creationId xmlns:a16="http://schemas.microsoft.com/office/drawing/2014/main" id="{75C0A094-D7DD-3646-B95C-C5BF0B91D151}"/>
                </a:ext>
              </a:extLst>
            </p:cNvPr>
            <p:cNvSpPr txBox="1"/>
            <p:nvPr userDrawn="1"/>
          </p:nvSpPr>
          <p:spPr>
            <a:xfrm>
              <a:off x="3267762" y="5405976"/>
              <a:ext cx="1176924" cy="523220"/>
            </a:xfrm>
            <a:prstGeom prst="rect">
              <a:avLst/>
            </a:prstGeom>
            <a:noFill/>
          </p:spPr>
          <p:txBody>
            <a:bodyPr wrap="none" rtlCol="0">
              <a:spAutoFit/>
            </a:bodyPr>
            <a:lstStyle/>
            <a:p>
              <a:pPr algn="ctr"/>
              <a:r>
                <a:rPr lang="en-US" sz="1400" b="1" dirty="0">
                  <a:solidFill>
                    <a:schemeClr val="bg1"/>
                  </a:solidFill>
                </a:rPr>
                <a:t>Open </a:t>
              </a:r>
              <a:br>
                <a:rPr lang="en-US" sz="1400" b="1" dirty="0">
                  <a:solidFill>
                    <a:schemeClr val="bg1"/>
                  </a:solidFill>
                </a:rPr>
              </a:br>
              <a:r>
                <a:rPr lang="en-US" sz="1400" b="1" dirty="0">
                  <a:solidFill>
                    <a:schemeClr val="bg1"/>
                  </a:solidFill>
                </a:rPr>
                <a:t>Innovation</a:t>
              </a:r>
            </a:p>
          </p:txBody>
        </p:sp>
      </p:grpSp>
      <p:grpSp>
        <p:nvGrpSpPr>
          <p:cNvPr id="81" name="Group 80">
            <a:extLst>
              <a:ext uri="{FF2B5EF4-FFF2-40B4-BE49-F238E27FC236}">
                <a16:creationId xmlns:a16="http://schemas.microsoft.com/office/drawing/2014/main" id="{6E2EB2AA-19A5-A34A-9B26-659A801E8BCF}"/>
              </a:ext>
            </a:extLst>
          </p:cNvPr>
          <p:cNvGrpSpPr>
            <a:grpSpLocks noChangeAspect="1"/>
          </p:cNvGrpSpPr>
          <p:nvPr userDrawn="1"/>
        </p:nvGrpSpPr>
        <p:grpSpPr>
          <a:xfrm>
            <a:off x="5050372" y="1840976"/>
            <a:ext cx="2088000" cy="2088000"/>
            <a:chOff x="2926447" y="2002258"/>
            <a:chExt cx="1980000" cy="1980000"/>
          </a:xfrm>
        </p:grpSpPr>
        <p:grpSp>
          <p:nvGrpSpPr>
            <p:cNvPr id="82" name="Graphic 82">
              <a:extLst>
                <a:ext uri="{FF2B5EF4-FFF2-40B4-BE49-F238E27FC236}">
                  <a16:creationId xmlns:a16="http://schemas.microsoft.com/office/drawing/2014/main" id="{E19F01E6-EE0C-2044-9B73-F0392DF251A4}"/>
                </a:ext>
              </a:extLst>
            </p:cNvPr>
            <p:cNvGrpSpPr>
              <a:grpSpLocks noChangeAspect="1"/>
            </p:cNvGrpSpPr>
            <p:nvPr/>
          </p:nvGrpSpPr>
          <p:grpSpPr>
            <a:xfrm>
              <a:off x="2926447" y="2002258"/>
              <a:ext cx="1980000" cy="1980000"/>
              <a:chOff x="4341000" y="1674000"/>
              <a:chExt cx="5238750" cy="5238750"/>
            </a:xfrm>
          </p:grpSpPr>
          <p:sp>
            <p:nvSpPr>
              <p:cNvPr id="84" name="Freeform 83">
                <a:extLst>
                  <a:ext uri="{FF2B5EF4-FFF2-40B4-BE49-F238E27FC236}">
                    <a16:creationId xmlns:a16="http://schemas.microsoft.com/office/drawing/2014/main" id="{56D7E6A8-BBE6-9544-ABE3-4513D3ECBBA2}"/>
                  </a:ext>
                </a:extLst>
              </p:cNvPr>
              <p:cNvSpPr>
                <a:spLocks noChangeAspect="1"/>
              </p:cNvSpPr>
              <p:nvPr/>
            </p:nvSpPr>
            <p:spPr>
              <a:xfrm>
                <a:off x="4341000" y="167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85" name="Freeform 84">
                <a:extLst>
                  <a:ext uri="{FF2B5EF4-FFF2-40B4-BE49-F238E27FC236}">
                    <a16:creationId xmlns:a16="http://schemas.microsoft.com/office/drawing/2014/main" id="{501FAC4D-5B1E-7845-B10A-3EBE69581286}"/>
                  </a:ext>
                </a:extLst>
              </p:cNvPr>
              <p:cNvSpPr/>
              <p:nvPr/>
            </p:nvSpPr>
            <p:spPr>
              <a:xfrm>
                <a:off x="5128400" y="246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600"/>
              </a:p>
            </p:txBody>
          </p:sp>
          <p:sp>
            <p:nvSpPr>
              <p:cNvPr id="87" name="Freeform 86">
                <a:extLst>
                  <a:ext uri="{FF2B5EF4-FFF2-40B4-BE49-F238E27FC236}">
                    <a16:creationId xmlns:a16="http://schemas.microsoft.com/office/drawing/2014/main" id="{08BF7D93-37FA-F94D-997B-AA85314888F7}"/>
                  </a:ext>
                </a:extLst>
              </p:cNvPr>
              <p:cNvSpPr>
                <a:spLocks noChangeAspect="1"/>
              </p:cNvSpPr>
              <p:nvPr/>
            </p:nvSpPr>
            <p:spPr>
              <a:xfrm>
                <a:off x="5929990" y="2784316"/>
                <a:ext cx="2095500" cy="1257300"/>
              </a:xfrm>
              <a:custGeom>
                <a:avLst/>
                <a:gdLst>
                  <a:gd name="connsiteX0" fmla="*/ 1466850 w 2095500"/>
                  <a:gd name="connsiteY0" fmla="*/ 0 h 1257300"/>
                  <a:gd name="connsiteX1" fmla="*/ 1706785 w 2095500"/>
                  <a:gd name="connsiteY1" fmla="*/ 239941 h 1257300"/>
                  <a:gd name="connsiteX2" fmla="*/ 1195496 w 2095500"/>
                  <a:gd name="connsiteY2" fmla="*/ 751231 h 1257300"/>
                  <a:gd name="connsiteX3" fmla="*/ 776395 w 2095500"/>
                  <a:gd name="connsiteY3" fmla="*/ 332130 h 1257300"/>
                  <a:gd name="connsiteX4" fmla="*/ 0 w 2095500"/>
                  <a:gd name="connsiteY4" fmla="*/ 1109548 h 1257300"/>
                  <a:gd name="connsiteX5" fmla="*/ 147752 w 2095500"/>
                  <a:gd name="connsiteY5" fmla="*/ 1257300 h 1257300"/>
                  <a:gd name="connsiteX6" fmla="*/ 776402 w 2095500"/>
                  <a:gd name="connsiteY6" fmla="*/ 628650 h 1257300"/>
                  <a:gd name="connsiteX7" fmla="*/ 1195502 w 2095500"/>
                  <a:gd name="connsiteY7" fmla="*/ 1047750 h 1257300"/>
                  <a:gd name="connsiteX8" fmla="*/ 1855565 w 2095500"/>
                  <a:gd name="connsiteY8" fmla="*/ 388709 h 1257300"/>
                  <a:gd name="connsiteX9" fmla="*/ 2095500 w 2095500"/>
                  <a:gd name="connsiteY9" fmla="*/ 628650 h 1257300"/>
                  <a:gd name="connsiteX10" fmla="*/ 2095500 w 2095500"/>
                  <a:gd name="connsiteY10" fmla="*/ 0 h 1257300"/>
                  <a:gd name="connsiteX11" fmla="*/ 1466850 w 2095500"/>
                  <a:gd name="connsiteY11"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0" h="1257300">
                    <a:moveTo>
                      <a:pt x="1466850" y="0"/>
                    </a:moveTo>
                    <a:lnTo>
                      <a:pt x="1706785" y="239941"/>
                    </a:lnTo>
                    <a:lnTo>
                      <a:pt x="1195496" y="751231"/>
                    </a:lnTo>
                    <a:lnTo>
                      <a:pt x="776395" y="332130"/>
                    </a:lnTo>
                    <a:lnTo>
                      <a:pt x="0" y="1109548"/>
                    </a:lnTo>
                    <a:lnTo>
                      <a:pt x="147752" y="1257300"/>
                    </a:lnTo>
                    <a:lnTo>
                      <a:pt x="776402" y="628650"/>
                    </a:lnTo>
                    <a:lnTo>
                      <a:pt x="1195502" y="1047750"/>
                    </a:lnTo>
                    <a:lnTo>
                      <a:pt x="1855565" y="388709"/>
                    </a:lnTo>
                    <a:lnTo>
                      <a:pt x="2095500" y="628650"/>
                    </a:lnTo>
                    <a:lnTo>
                      <a:pt x="2095500" y="0"/>
                    </a:lnTo>
                    <a:lnTo>
                      <a:pt x="1466850" y="0"/>
                    </a:lnTo>
                    <a:close/>
                  </a:path>
                </a:pathLst>
              </a:custGeom>
              <a:solidFill>
                <a:srgbClr val="FFFFFF"/>
              </a:solidFill>
              <a:ln w="6350" cap="flat">
                <a:noFill/>
                <a:prstDash val="solid"/>
                <a:miter/>
              </a:ln>
            </p:spPr>
            <p:txBody>
              <a:bodyPr rtlCol="0" anchor="ctr"/>
              <a:lstStyle/>
              <a:p>
                <a:endParaRPr lang="en-US" sz="1600" dirty="0"/>
              </a:p>
            </p:txBody>
          </p:sp>
        </p:grpSp>
        <p:sp>
          <p:nvSpPr>
            <p:cNvPr id="83" name="TextBox 82">
              <a:extLst>
                <a:ext uri="{FF2B5EF4-FFF2-40B4-BE49-F238E27FC236}">
                  <a16:creationId xmlns:a16="http://schemas.microsoft.com/office/drawing/2014/main" id="{EA651132-7D10-7549-AB28-9B3A394C5F74}"/>
                </a:ext>
              </a:extLst>
            </p:cNvPr>
            <p:cNvSpPr txBox="1"/>
            <p:nvPr userDrawn="1"/>
          </p:nvSpPr>
          <p:spPr>
            <a:xfrm>
              <a:off x="3028223" y="3152480"/>
              <a:ext cx="1776448" cy="523220"/>
            </a:xfrm>
            <a:prstGeom prst="rect">
              <a:avLst/>
            </a:prstGeom>
            <a:noFill/>
          </p:spPr>
          <p:txBody>
            <a:bodyPr wrap="square" rtlCol="0">
              <a:spAutoFit/>
            </a:bodyPr>
            <a:lstStyle/>
            <a:p>
              <a:pPr algn="ctr"/>
              <a:r>
                <a:rPr lang="en-US" sz="1400" b="1" dirty="0">
                  <a:solidFill>
                    <a:schemeClr val="bg1"/>
                  </a:solidFill>
                </a:rPr>
                <a:t>Continuous</a:t>
              </a:r>
              <a:br>
                <a:rPr lang="en-US" sz="1400" b="1" dirty="0">
                  <a:solidFill>
                    <a:schemeClr val="bg1"/>
                  </a:solidFill>
                </a:rPr>
              </a:br>
              <a:r>
                <a:rPr lang="en-US" sz="1400" b="1" dirty="0">
                  <a:solidFill>
                    <a:schemeClr val="bg1"/>
                  </a:solidFill>
                </a:rPr>
                <a:t>Improvement</a:t>
              </a:r>
            </a:p>
          </p:txBody>
        </p:sp>
      </p:grpSp>
      <p:sp>
        <p:nvSpPr>
          <p:cNvPr id="88" name="Text Placeholder 5">
            <a:extLst>
              <a:ext uri="{FF2B5EF4-FFF2-40B4-BE49-F238E27FC236}">
                <a16:creationId xmlns:a16="http://schemas.microsoft.com/office/drawing/2014/main" id="{AB99245C-A428-4AAF-84F1-3E334BBBFF95}"/>
              </a:ext>
            </a:extLst>
          </p:cNvPr>
          <p:cNvSpPr>
            <a:spLocks noGrp="1"/>
          </p:cNvSpPr>
          <p:nvPr>
            <p:ph type="body" sz="quarter" idx="14" hasCustomPrompt="1"/>
          </p:nvPr>
        </p:nvSpPr>
        <p:spPr>
          <a:xfrm>
            <a:off x="3359696" y="188641"/>
            <a:ext cx="5472408" cy="1325561"/>
          </a:xfrm>
          <a:prstGeom prst="rect">
            <a:avLst/>
          </a:prstGeom>
        </p:spPr>
        <p:txBody>
          <a:bodyPr anchor="ctr">
            <a:noAutofit/>
          </a:bodyPr>
          <a:lstStyle>
            <a:lvl1pPr marL="0" indent="0" algn="ctr">
              <a:buNone/>
              <a:defRPr sz="3200" b="1" cap="none" spc="0">
                <a:ln w="0"/>
                <a:solidFill>
                  <a:schemeClr val="tx1"/>
                </a:solidFill>
                <a:effectLst/>
              </a:defRPr>
            </a:lvl1pPr>
          </a:lstStyle>
          <a:p>
            <a:pPr lvl="0"/>
            <a:r>
              <a:rPr lang="fi-FI" dirty="0"/>
              <a:t>Use Cases</a:t>
            </a:r>
          </a:p>
        </p:txBody>
      </p:sp>
    </p:spTree>
    <p:extLst>
      <p:ext uri="{BB962C8B-B14F-4D97-AF65-F5344CB8AC3E}">
        <p14:creationId xmlns:p14="http://schemas.microsoft.com/office/powerpoint/2010/main" val="13132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2E19C-1AA8-F146-881B-82724F279D5D}"/>
              </a:ext>
            </a:extLst>
          </p:cNvPr>
          <p:cNvSpPr>
            <a:spLocks noGrp="1"/>
          </p:cNvSpPr>
          <p:nvPr>
            <p:ph type="title"/>
          </p:nvPr>
        </p:nvSpPr>
        <p:spPr>
          <a:xfrm>
            <a:off x="554596" y="181901"/>
            <a:ext cx="10797988" cy="1325563"/>
          </a:xfrm>
          <a:prstGeom prst="rect">
            <a:avLst/>
          </a:prstGeom>
        </p:spPr>
        <p:txBody>
          <a:bodyPr vert="horz" lIns="91440" tIns="45720" rIns="91440" bIns="45720" rtlCol="0" anchor="ctr">
            <a:normAutofit/>
          </a:bodyPr>
          <a:lstStyle/>
          <a:p>
            <a:r>
              <a:rPr lang="en-US" dirty="0"/>
              <a:t>Click to edit Master title style</a:t>
            </a:r>
            <a:endParaRPr lang="fi-FI" dirty="0"/>
          </a:p>
        </p:txBody>
      </p:sp>
      <p:sp>
        <p:nvSpPr>
          <p:cNvPr id="7" name="Text Placeholder 6">
            <a:extLst>
              <a:ext uri="{FF2B5EF4-FFF2-40B4-BE49-F238E27FC236}">
                <a16:creationId xmlns:a16="http://schemas.microsoft.com/office/drawing/2014/main" id="{F1126B07-13AD-FD42-A9D9-22E065678729}"/>
              </a:ext>
            </a:extLst>
          </p:cNvPr>
          <p:cNvSpPr>
            <a:spLocks noGrp="1"/>
          </p:cNvSpPr>
          <p:nvPr>
            <p:ph type="body" idx="1"/>
          </p:nvPr>
        </p:nvSpPr>
        <p:spPr>
          <a:xfrm>
            <a:off x="553706" y="1769649"/>
            <a:ext cx="10941288" cy="44026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9957522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94" r:id="rId15"/>
    <p:sldLayoutId id="2147483688" r:id="rId16"/>
    <p:sldLayoutId id="2147483695" r:id="rId17"/>
    <p:sldLayoutId id="2147483689" r:id="rId18"/>
    <p:sldLayoutId id="2147483690" r:id="rId19"/>
    <p:sldLayoutId id="2147483691" r:id="rId20"/>
    <p:sldLayoutId id="2147483692" r:id="rId21"/>
    <p:sldLayoutId id="2147483693" r:id="rId22"/>
  </p:sldLayoutIdLst>
  <p:txStyles>
    <p:titleStyle>
      <a:lvl1pPr algn="l" defTabSz="914400" rtl="0" eaLnBrk="1" latinLnBrk="0" hangingPunct="1">
        <a:lnSpc>
          <a:spcPct val="90000"/>
        </a:lnSpc>
        <a:spcBef>
          <a:spcPct val="0"/>
        </a:spcBef>
        <a:buNone/>
        <a:defRPr sz="3200" b="1" i="0" kern="1200">
          <a:solidFill>
            <a:schemeClr val="tx1"/>
          </a:solidFill>
          <a:latin typeface="Noto Sans" panose="020B050204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2">
              <a:lumMod val="60000"/>
              <a:lumOff val="40000"/>
            </a:schemeClr>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2">
              <a:lumMod val="60000"/>
              <a:lumOff val="40000"/>
            </a:schemeClr>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lumMod val="60000"/>
              <a:lumOff val="40000"/>
            </a:schemeClr>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b="0" i="0" kern="1200">
          <a:solidFill>
            <a:schemeClr val="tx2">
              <a:lumMod val="60000"/>
              <a:lumOff val="40000"/>
            </a:schemeClr>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4.sv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7.sv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slideLayout" Target="../slideLayouts/slideLayout11.xml"/><Relationship Id="rId7" Type="http://schemas.openxmlformats.org/officeDocument/2006/relationships/diagramLayout" Target="../diagrams/layout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Data" Target="../diagrams/data6.xml"/><Relationship Id="rId11" Type="http://schemas.openxmlformats.org/officeDocument/2006/relationships/image" Target="../media/image39.png"/><Relationship Id="rId5" Type="http://schemas.openxmlformats.org/officeDocument/2006/relationships/image" Target="../media/image38.jpg"/><Relationship Id="rId10" Type="http://schemas.microsoft.com/office/2007/relationships/diagramDrawing" Target="../diagrams/drawing6.xml"/><Relationship Id="rId4" Type="http://schemas.openxmlformats.org/officeDocument/2006/relationships/notesSlide" Target="../notesSlides/notesSlide11.xml"/><Relationship Id="rId9" Type="http://schemas.openxmlformats.org/officeDocument/2006/relationships/diagramColors" Target="../diagrams/colors6.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43.sv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5.sv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46.svg"/></Relationships>
</file>

<file path=ppt/slides/_rels/slide1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brianbalfour.com/essays/product-market-fit-isnt-enough"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hyperlink" Target="https://www.viima.com/make-innovation-happen"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D3374C2-C6B1-1041-82A5-9E4D96B1BCAA}"/>
              </a:ext>
            </a:extLst>
          </p:cNvPr>
          <p:cNvPicPr>
            <a:picLocks noGrp="1" noChangeAspect="1"/>
          </p:cNvPicPr>
          <p:nvPr>
            <p:ph type="pic" sz="quarter" idx="12"/>
          </p:nvPr>
        </p:nvPicPr>
        <p:blipFill>
          <a:blip r:embed="rId2"/>
          <a:srcRect l="44" r="44"/>
          <a:stretch>
            <a:fillRect/>
          </a:stretch>
        </p:blipFill>
        <p:spPr/>
      </p:pic>
      <p:sp>
        <p:nvSpPr>
          <p:cNvPr id="3" name="Text Placeholder 2">
            <a:extLst>
              <a:ext uri="{FF2B5EF4-FFF2-40B4-BE49-F238E27FC236}">
                <a16:creationId xmlns:a16="http://schemas.microsoft.com/office/drawing/2014/main" id="{95D0371E-82C7-394A-A403-A002C63C114F}"/>
              </a:ext>
            </a:extLst>
          </p:cNvPr>
          <p:cNvSpPr>
            <a:spLocks noGrp="1"/>
          </p:cNvSpPr>
          <p:nvPr>
            <p:ph type="body" sz="quarter" idx="11"/>
          </p:nvPr>
        </p:nvSpPr>
        <p:spPr>
          <a:xfrm>
            <a:off x="0" y="0"/>
            <a:ext cx="12192000" cy="6857999"/>
          </a:xfrm>
          <a:gradFill>
            <a:gsLst>
              <a:gs pos="0">
                <a:schemeClr val="accent1">
                  <a:alpha val="70000"/>
                </a:schemeClr>
              </a:gs>
              <a:gs pos="100000">
                <a:srgbClr val="BBBBBB">
                  <a:alpha val="60000"/>
                </a:srgbClr>
              </a:gs>
            </a:gsLst>
          </a:gradFill>
        </p:spPr>
        <p:txBody>
          <a:bodyPr>
            <a:normAutofit/>
          </a:bodyPr>
          <a:lstStyle/>
          <a:p>
            <a:r>
              <a:rPr lang="en-US" sz="4400" dirty="0"/>
              <a:t>THE FLYWHEEL OF GROWTH</a:t>
            </a:r>
            <a:br>
              <a:rPr lang="en-US" sz="3600" dirty="0"/>
            </a:br>
            <a:r>
              <a:rPr lang="en-US" sz="2000" dirty="0"/>
              <a:t>WORKBOOK</a:t>
            </a:r>
            <a:endParaRPr lang="en-US" sz="3600" dirty="0"/>
          </a:p>
        </p:txBody>
      </p:sp>
      <p:sp>
        <p:nvSpPr>
          <p:cNvPr id="4" name="Picture Placeholder 3">
            <a:extLst>
              <a:ext uri="{FF2B5EF4-FFF2-40B4-BE49-F238E27FC236}">
                <a16:creationId xmlns:a16="http://schemas.microsoft.com/office/drawing/2014/main" id="{3F280C18-5A67-F047-8BE7-0A4986155B78}"/>
              </a:ext>
            </a:extLst>
          </p:cNvPr>
          <p:cNvSpPr>
            <a:spLocks noGrp="1"/>
          </p:cNvSpPr>
          <p:nvPr>
            <p:ph type="pic" sz="quarter" idx="10"/>
          </p:nvPr>
        </p:nvSpPr>
        <p:spPr>
          <a:xfrm>
            <a:off x="4888351" y="5445224"/>
            <a:ext cx="2415297" cy="856839"/>
          </a:xfrm>
        </p:spPr>
      </p:sp>
    </p:spTree>
    <p:extLst>
      <p:ext uri="{BB962C8B-B14F-4D97-AF65-F5344CB8AC3E}">
        <p14:creationId xmlns:p14="http://schemas.microsoft.com/office/powerpoint/2010/main" val="138292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7650BAC-97F0-664B-B02E-4341F7298275}"/>
              </a:ext>
            </a:extLst>
          </p:cNvPr>
          <p:cNvGrpSpPr/>
          <p:nvPr/>
        </p:nvGrpSpPr>
        <p:grpSpPr>
          <a:xfrm>
            <a:off x="2639616" y="1844410"/>
            <a:ext cx="7520384" cy="5013590"/>
            <a:chOff x="30556" y="1270835"/>
            <a:chExt cx="7520384" cy="5013590"/>
          </a:xfrm>
        </p:grpSpPr>
        <p:graphicFrame>
          <p:nvGraphicFramePr>
            <p:cNvPr id="9" name="Diagram 8">
              <a:extLst>
                <a:ext uri="{FF2B5EF4-FFF2-40B4-BE49-F238E27FC236}">
                  <a16:creationId xmlns:a16="http://schemas.microsoft.com/office/drawing/2014/main" id="{73DCC4B5-FBE4-ED45-93AB-C350573C35F1}"/>
                </a:ext>
              </a:extLst>
            </p:cNvPr>
            <p:cNvGraphicFramePr/>
            <p:nvPr>
              <p:extLst>
                <p:ext uri="{D42A27DB-BD31-4B8C-83A1-F6EECF244321}">
                  <p14:modId xmlns:p14="http://schemas.microsoft.com/office/powerpoint/2010/main" val="1903508751"/>
                </p:ext>
              </p:extLst>
            </p:nvPr>
          </p:nvGraphicFramePr>
          <p:xfrm>
            <a:off x="30556" y="1270835"/>
            <a:ext cx="7520384" cy="501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phic 11">
              <a:extLst>
                <a:ext uri="{FF2B5EF4-FFF2-40B4-BE49-F238E27FC236}">
                  <a16:creationId xmlns:a16="http://schemas.microsoft.com/office/drawing/2014/main" id="{DB01659F-9D1C-8B48-BBB0-28DE025551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69671" y="3554390"/>
              <a:ext cx="1642153" cy="492646"/>
            </a:xfrm>
            <a:prstGeom prst="rect">
              <a:avLst/>
            </a:prstGeom>
          </p:spPr>
        </p:pic>
      </p:grpSp>
      <p:sp>
        <p:nvSpPr>
          <p:cNvPr id="16" name="TextBox 15">
            <a:extLst>
              <a:ext uri="{FF2B5EF4-FFF2-40B4-BE49-F238E27FC236}">
                <a16:creationId xmlns:a16="http://schemas.microsoft.com/office/drawing/2014/main" id="{BA837176-23EF-FD4E-9705-FBA4C04D1F10}"/>
              </a:ext>
            </a:extLst>
          </p:cNvPr>
          <p:cNvSpPr txBox="1"/>
          <p:nvPr/>
        </p:nvSpPr>
        <p:spPr>
          <a:xfrm>
            <a:off x="388839" y="2158577"/>
            <a:ext cx="2454518" cy="400110"/>
          </a:xfrm>
          <a:prstGeom prst="rect">
            <a:avLst/>
          </a:prstGeom>
          <a:noFill/>
        </p:spPr>
        <p:txBody>
          <a:bodyPr wrap="square" rtlCol="0">
            <a:spAutoFit/>
          </a:bodyPr>
          <a:lstStyle/>
          <a:p>
            <a:pPr algn="ctr"/>
            <a:r>
              <a:rPr lang="en-US" sz="2000" b="1" dirty="0"/>
              <a:t>INFRASTRUCTURE</a:t>
            </a:r>
          </a:p>
        </p:txBody>
      </p:sp>
      <p:sp>
        <p:nvSpPr>
          <p:cNvPr id="17" name="TextBox 16">
            <a:extLst>
              <a:ext uri="{FF2B5EF4-FFF2-40B4-BE49-F238E27FC236}">
                <a16:creationId xmlns:a16="http://schemas.microsoft.com/office/drawing/2014/main" id="{2824FAD2-2066-1A4B-80FA-6000F011552A}"/>
              </a:ext>
            </a:extLst>
          </p:cNvPr>
          <p:cNvSpPr txBox="1"/>
          <p:nvPr/>
        </p:nvSpPr>
        <p:spPr>
          <a:xfrm>
            <a:off x="5260091" y="102468"/>
            <a:ext cx="1960793" cy="400110"/>
          </a:xfrm>
          <a:prstGeom prst="rect">
            <a:avLst/>
          </a:prstGeom>
          <a:noFill/>
        </p:spPr>
        <p:txBody>
          <a:bodyPr wrap="square" rtlCol="0">
            <a:spAutoFit/>
          </a:bodyPr>
          <a:lstStyle/>
          <a:p>
            <a:pPr algn="ctr"/>
            <a:r>
              <a:rPr lang="en-US" sz="2000" b="1" dirty="0"/>
              <a:t>LOWER COSTS</a:t>
            </a:r>
          </a:p>
        </p:txBody>
      </p:sp>
      <p:sp>
        <p:nvSpPr>
          <p:cNvPr id="18" name="TextBox 17">
            <a:extLst>
              <a:ext uri="{FF2B5EF4-FFF2-40B4-BE49-F238E27FC236}">
                <a16:creationId xmlns:a16="http://schemas.microsoft.com/office/drawing/2014/main" id="{E1AB71EC-740C-964D-8998-F4F40DB0D7D0}"/>
              </a:ext>
            </a:extLst>
          </p:cNvPr>
          <p:cNvSpPr txBox="1"/>
          <p:nvPr/>
        </p:nvSpPr>
        <p:spPr>
          <a:xfrm>
            <a:off x="8531912" y="1128884"/>
            <a:ext cx="2040943" cy="400110"/>
          </a:xfrm>
          <a:prstGeom prst="rect">
            <a:avLst/>
          </a:prstGeom>
          <a:noFill/>
        </p:spPr>
        <p:txBody>
          <a:bodyPr wrap="square" rtlCol="0">
            <a:spAutoFit/>
          </a:bodyPr>
          <a:lstStyle/>
          <a:p>
            <a:pPr algn="ctr"/>
            <a:r>
              <a:rPr lang="en-US" sz="2000" b="1" dirty="0"/>
              <a:t>LOWER PRICES</a:t>
            </a:r>
          </a:p>
        </p:txBody>
      </p:sp>
      <p:sp>
        <p:nvSpPr>
          <p:cNvPr id="19" name="TextBox 18">
            <a:extLst>
              <a:ext uri="{FF2B5EF4-FFF2-40B4-BE49-F238E27FC236}">
                <a16:creationId xmlns:a16="http://schemas.microsoft.com/office/drawing/2014/main" id="{C2F5A406-6872-8147-A6B7-2D9E20637E23}"/>
              </a:ext>
            </a:extLst>
          </p:cNvPr>
          <p:cNvSpPr txBox="1"/>
          <p:nvPr/>
        </p:nvSpPr>
        <p:spPr>
          <a:xfrm>
            <a:off x="4828883" y="667703"/>
            <a:ext cx="2392001" cy="400110"/>
          </a:xfrm>
          <a:prstGeom prst="rect">
            <a:avLst/>
          </a:prstGeom>
          <a:noFill/>
        </p:spPr>
        <p:txBody>
          <a:bodyPr wrap="square" rtlCol="0">
            <a:spAutoFit/>
          </a:bodyPr>
          <a:lstStyle/>
          <a:p>
            <a:pPr algn="ctr"/>
            <a:r>
              <a:rPr lang="en-US" sz="2000" b="1" dirty="0"/>
              <a:t>FASTER DELIVERY</a:t>
            </a:r>
          </a:p>
        </p:txBody>
      </p:sp>
      <p:cxnSp>
        <p:nvCxnSpPr>
          <p:cNvPr id="38" name="Curved Connector 37">
            <a:extLst>
              <a:ext uri="{FF2B5EF4-FFF2-40B4-BE49-F238E27FC236}">
                <a16:creationId xmlns:a16="http://schemas.microsoft.com/office/drawing/2014/main" id="{E2C3DF57-FDBD-724C-9BAE-205F91AF44CA}"/>
              </a:ext>
            </a:extLst>
          </p:cNvPr>
          <p:cNvCxnSpPr>
            <a:cxnSpLocks/>
            <a:stCxn id="16" idx="0"/>
            <a:endCxn id="17" idx="1"/>
          </p:cNvCxnSpPr>
          <p:nvPr/>
        </p:nvCxnSpPr>
        <p:spPr>
          <a:xfrm rot="5400000" flipH="1" flipV="1">
            <a:off x="2510067" y="-591446"/>
            <a:ext cx="1856054" cy="3643993"/>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41" name="Curved Connector 40">
            <a:extLst>
              <a:ext uri="{FF2B5EF4-FFF2-40B4-BE49-F238E27FC236}">
                <a16:creationId xmlns:a16="http://schemas.microsoft.com/office/drawing/2014/main" id="{1D085900-3D3B-F34A-A887-66D00D3488BE}"/>
              </a:ext>
            </a:extLst>
          </p:cNvPr>
          <p:cNvCxnSpPr>
            <a:cxnSpLocks/>
            <a:stCxn id="17" idx="3"/>
            <a:endCxn id="18" idx="0"/>
          </p:cNvCxnSpPr>
          <p:nvPr/>
        </p:nvCxnSpPr>
        <p:spPr>
          <a:xfrm>
            <a:off x="7220884" y="302523"/>
            <a:ext cx="2331500" cy="826361"/>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FCC11D38-BDA5-3E40-8644-3AA5CEEAAC84}"/>
              </a:ext>
            </a:extLst>
          </p:cNvPr>
          <p:cNvCxnSpPr>
            <a:cxnSpLocks/>
            <a:stCxn id="18" idx="2"/>
          </p:cNvCxnSpPr>
          <p:nvPr/>
        </p:nvCxnSpPr>
        <p:spPr>
          <a:xfrm rot="5400000">
            <a:off x="8707155" y="1510127"/>
            <a:ext cx="826363" cy="864096"/>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47" name="Curved Connector 46">
            <a:extLst>
              <a:ext uri="{FF2B5EF4-FFF2-40B4-BE49-F238E27FC236}">
                <a16:creationId xmlns:a16="http://schemas.microsoft.com/office/drawing/2014/main" id="{4443CF65-08B3-1F4A-9B75-7282F190324D}"/>
              </a:ext>
            </a:extLst>
          </p:cNvPr>
          <p:cNvCxnSpPr>
            <a:cxnSpLocks/>
            <a:stCxn id="16" idx="0"/>
            <a:endCxn id="19" idx="1"/>
          </p:cNvCxnSpPr>
          <p:nvPr/>
        </p:nvCxnSpPr>
        <p:spPr>
          <a:xfrm rot="5400000" flipH="1" flipV="1">
            <a:off x="2577081" y="-93224"/>
            <a:ext cx="1290819" cy="3212785"/>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50" name="Curved Connector 49">
            <a:extLst>
              <a:ext uri="{FF2B5EF4-FFF2-40B4-BE49-F238E27FC236}">
                <a16:creationId xmlns:a16="http://schemas.microsoft.com/office/drawing/2014/main" id="{D80460B9-FBD8-054E-A34D-06EFD65A6DD8}"/>
              </a:ext>
            </a:extLst>
          </p:cNvPr>
          <p:cNvCxnSpPr>
            <a:cxnSpLocks/>
            <a:stCxn id="19" idx="3"/>
          </p:cNvCxnSpPr>
          <p:nvPr/>
        </p:nvCxnSpPr>
        <p:spPr>
          <a:xfrm>
            <a:off x="7220884" y="867758"/>
            <a:ext cx="792930" cy="1022818"/>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122" name="Curved Connector 121">
            <a:extLst>
              <a:ext uri="{FF2B5EF4-FFF2-40B4-BE49-F238E27FC236}">
                <a16:creationId xmlns:a16="http://schemas.microsoft.com/office/drawing/2014/main" id="{A780598C-8C47-1E4B-BA81-96BC5C66D06F}"/>
              </a:ext>
            </a:extLst>
          </p:cNvPr>
          <p:cNvCxnSpPr>
            <a:cxnSpLocks/>
            <a:endCxn id="16" idx="2"/>
          </p:cNvCxnSpPr>
          <p:nvPr/>
        </p:nvCxnSpPr>
        <p:spPr>
          <a:xfrm rot="10800000">
            <a:off x="1616098" y="2558688"/>
            <a:ext cx="2607694" cy="1878425"/>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912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8B327A8-957F-1C4C-BF2E-E8EFC693ACC9}"/>
              </a:ext>
            </a:extLst>
          </p:cNvPr>
          <p:cNvGrpSpPr/>
          <p:nvPr/>
        </p:nvGrpSpPr>
        <p:grpSpPr>
          <a:xfrm>
            <a:off x="2135560" y="1124744"/>
            <a:ext cx="9446200" cy="5013590"/>
            <a:chOff x="2335808" y="1124744"/>
            <a:chExt cx="9446200" cy="5013590"/>
          </a:xfrm>
        </p:grpSpPr>
        <p:graphicFrame>
          <p:nvGraphicFramePr>
            <p:cNvPr id="9" name="Diagram 8">
              <a:extLst>
                <a:ext uri="{FF2B5EF4-FFF2-40B4-BE49-F238E27FC236}">
                  <a16:creationId xmlns:a16="http://schemas.microsoft.com/office/drawing/2014/main" id="{73DCC4B5-FBE4-ED45-93AB-C350573C35F1}"/>
                </a:ext>
              </a:extLst>
            </p:cNvPr>
            <p:cNvGraphicFramePr/>
            <p:nvPr>
              <p:extLst>
                <p:ext uri="{D42A27DB-BD31-4B8C-83A1-F6EECF244321}">
                  <p14:modId xmlns:p14="http://schemas.microsoft.com/office/powerpoint/2010/main" val="817894646"/>
                </p:ext>
              </p:extLst>
            </p:nvPr>
          </p:nvGraphicFramePr>
          <p:xfrm>
            <a:off x="2335808" y="1124744"/>
            <a:ext cx="7520384" cy="501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E1AB71EC-740C-964D-8998-F4F40DB0D7D0}"/>
                </a:ext>
              </a:extLst>
            </p:cNvPr>
            <p:cNvSpPr txBox="1"/>
            <p:nvPr/>
          </p:nvSpPr>
          <p:spPr>
            <a:xfrm>
              <a:off x="9019400" y="3717032"/>
              <a:ext cx="2762608" cy="646331"/>
            </a:xfrm>
            <a:prstGeom prst="rect">
              <a:avLst/>
            </a:prstGeom>
            <a:noFill/>
          </p:spPr>
          <p:txBody>
            <a:bodyPr wrap="square" rtlCol="0" anchor="ctr">
              <a:spAutoFit/>
            </a:bodyPr>
            <a:lstStyle/>
            <a:p>
              <a:pPr algn="ctr"/>
              <a:r>
                <a:rPr lang="en-US" b="1" dirty="0"/>
                <a:t>RETAIN &amp; ACQUIRE MORE CUSTOMERS</a:t>
              </a:r>
            </a:p>
          </p:txBody>
        </p:sp>
        <p:cxnSp>
          <p:nvCxnSpPr>
            <p:cNvPr id="44" name="Curved Connector 43">
              <a:extLst>
                <a:ext uri="{FF2B5EF4-FFF2-40B4-BE49-F238E27FC236}">
                  <a16:creationId xmlns:a16="http://schemas.microsoft.com/office/drawing/2014/main" id="{FCC11D38-BDA5-3E40-8644-3AA5CEEAAC84}"/>
                </a:ext>
              </a:extLst>
            </p:cNvPr>
            <p:cNvCxnSpPr>
              <a:cxnSpLocks/>
              <a:stCxn id="18" idx="2"/>
            </p:cNvCxnSpPr>
            <p:nvPr/>
          </p:nvCxnSpPr>
          <p:spPr>
            <a:xfrm rot="5400000">
              <a:off x="8239593" y="3212106"/>
              <a:ext cx="1009855" cy="3312368"/>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28" name="Curved Connector 27">
              <a:extLst>
                <a:ext uri="{FF2B5EF4-FFF2-40B4-BE49-F238E27FC236}">
                  <a16:creationId xmlns:a16="http://schemas.microsoft.com/office/drawing/2014/main" id="{43793759-8E69-D146-AD95-2A2082C7D8C6}"/>
                </a:ext>
              </a:extLst>
            </p:cNvPr>
            <p:cNvCxnSpPr>
              <a:cxnSpLocks/>
              <a:endCxn id="18" idx="0"/>
            </p:cNvCxnSpPr>
            <p:nvPr/>
          </p:nvCxnSpPr>
          <p:spPr>
            <a:xfrm>
              <a:off x="8699684" y="2348880"/>
              <a:ext cx="1701020" cy="1368152"/>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035DF2-BEE7-0748-AAE1-B919B0F99CA5}"/>
                </a:ext>
              </a:extLst>
            </p:cNvPr>
            <p:cNvPicPr>
              <a:picLocks noChangeAspect="1"/>
            </p:cNvPicPr>
            <p:nvPr/>
          </p:nvPicPr>
          <p:blipFill>
            <a:blip r:embed="rId8"/>
            <a:stretch>
              <a:fillRect/>
            </a:stretch>
          </p:blipFill>
          <p:spPr>
            <a:xfrm>
              <a:off x="5289092" y="2685988"/>
              <a:ext cx="1630040" cy="1630040"/>
            </a:xfrm>
            <a:prstGeom prst="rect">
              <a:avLst/>
            </a:prstGeom>
          </p:spPr>
        </p:pic>
      </p:grpSp>
    </p:spTree>
    <p:extLst>
      <p:ext uri="{BB962C8B-B14F-4D97-AF65-F5344CB8AC3E}">
        <p14:creationId xmlns:p14="http://schemas.microsoft.com/office/powerpoint/2010/main" val="124718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4DEF990-F688-BE4E-9CDA-3CD5EA227DF0}"/>
              </a:ext>
            </a:extLst>
          </p:cNvPr>
          <p:cNvGrpSpPr/>
          <p:nvPr/>
        </p:nvGrpSpPr>
        <p:grpSpPr>
          <a:xfrm>
            <a:off x="2335808" y="993643"/>
            <a:ext cx="7520384" cy="5013590"/>
            <a:chOff x="2335808" y="993643"/>
            <a:chExt cx="7520384" cy="5013590"/>
          </a:xfrm>
        </p:grpSpPr>
        <p:graphicFrame>
          <p:nvGraphicFramePr>
            <p:cNvPr id="9" name="Diagram 8">
              <a:extLst>
                <a:ext uri="{FF2B5EF4-FFF2-40B4-BE49-F238E27FC236}">
                  <a16:creationId xmlns:a16="http://schemas.microsoft.com/office/drawing/2014/main" id="{73DCC4B5-FBE4-ED45-93AB-C350573C35F1}"/>
                </a:ext>
              </a:extLst>
            </p:cNvPr>
            <p:cNvGraphicFramePr/>
            <p:nvPr>
              <p:extLst>
                <p:ext uri="{D42A27DB-BD31-4B8C-83A1-F6EECF244321}">
                  <p14:modId xmlns:p14="http://schemas.microsoft.com/office/powerpoint/2010/main" val="1116407974"/>
                </p:ext>
              </p:extLst>
            </p:nvPr>
          </p:nvGraphicFramePr>
          <p:xfrm>
            <a:off x="2335808" y="993643"/>
            <a:ext cx="7520384" cy="501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9529D7E-20BB-1C4A-ADEA-4C486AA0565A}"/>
                </a:ext>
              </a:extLst>
            </p:cNvPr>
            <p:cNvPicPr>
              <a:picLocks noChangeAspect="1"/>
            </p:cNvPicPr>
            <p:nvPr/>
          </p:nvPicPr>
          <p:blipFill>
            <a:blip r:embed="rId8"/>
            <a:stretch>
              <a:fillRect/>
            </a:stretch>
          </p:blipFill>
          <p:spPr>
            <a:xfrm>
              <a:off x="5564820" y="2852936"/>
              <a:ext cx="1062360" cy="1214126"/>
            </a:xfrm>
            <a:prstGeom prst="rect">
              <a:avLst/>
            </a:prstGeom>
          </p:spPr>
        </p:pic>
      </p:grpSp>
    </p:spTree>
    <p:extLst>
      <p:ext uri="{BB962C8B-B14F-4D97-AF65-F5344CB8AC3E}">
        <p14:creationId xmlns:p14="http://schemas.microsoft.com/office/powerpoint/2010/main" val="770529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0519635-78EC-C443-A253-277851735A6D}"/>
              </a:ext>
            </a:extLst>
          </p:cNvPr>
          <p:cNvGrpSpPr/>
          <p:nvPr/>
        </p:nvGrpSpPr>
        <p:grpSpPr>
          <a:xfrm>
            <a:off x="2335808" y="1516655"/>
            <a:ext cx="7520384" cy="5013590"/>
            <a:chOff x="2335808" y="922205"/>
            <a:chExt cx="7520384" cy="5013590"/>
          </a:xfrm>
        </p:grpSpPr>
        <p:graphicFrame>
          <p:nvGraphicFramePr>
            <p:cNvPr id="9" name="Diagram 8">
              <a:extLst>
                <a:ext uri="{FF2B5EF4-FFF2-40B4-BE49-F238E27FC236}">
                  <a16:creationId xmlns:a16="http://schemas.microsoft.com/office/drawing/2014/main" id="{73DCC4B5-FBE4-ED45-93AB-C350573C35F1}"/>
                </a:ext>
              </a:extLst>
            </p:cNvPr>
            <p:cNvGraphicFramePr/>
            <p:nvPr>
              <p:extLst>
                <p:ext uri="{D42A27DB-BD31-4B8C-83A1-F6EECF244321}">
                  <p14:modId xmlns:p14="http://schemas.microsoft.com/office/powerpoint/2010/main" val="652478110"/>
                </p:ext>
              </p:extLst>
            </p:nvPr>
          </p:nvGraphicFramePr>
          <p:xfrm>
            <a:off x="2335808" y="922205"/>
            <a:ext cx="7520384" cy="501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a:extLst>
                <a:ext uri="{FF2B5EF4-FFF2-40B4-BE49-F238E27FC236}">
                  <a16:creationId xmlns:a16="http://schemas.microsoft.com/office/drawing/2014/main" id="{1ACAFC5B-2BDA-264B-BFE7-AD661BA986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05398" y="2846819"/>
              <a:ext cx="981203" cy="1164361"/>
            </a:xfrm>
            <a:prstGeom prst="rect">
              <a:avLst/>
            </a:prstGeom>
          </p:spPr>
        </p:pic>
      </p:grpSp>
      <p:sp>
        <p:nvSpPr>
          <p:cNvPr id="11" name="TextBox 10">
            <a:extLst>
              <a:ext uri="{FF2B5EF4-FFF2-40B4-BE49-F238E27FC236}">
                <a16:creationId xmlns:a16="http://schemas.microsoft.com/office/drawing/2014/main" id="{9DE84990-A368-CA41-9767-C9B88BFD1421}"/>
              </a:ext>
            </a:extLst>
          </p:cNvPr>
          <p:cNvSpPr txBox="1"/>
          <p:nvPr/>
        </p:nvSpPr>
        <p:spPr>
          <a:xfrm>
            <a:off x="5195877" y="404664"/>
            <a:ext cx="1800248" cy="646331"/>
          </a:xfrm>
          <a:prstGeom prst="rect">
            <a:avLst/>
          </a:prstGeom>
          <a:noFill/>
        </p:spPr>
        <p:txBody>
          <a:bodyPr wrap="square" rtlCol="0" anchor="ctr">
            <a:spAutoFit/>
          </a:bodyPr>
          <a:lstStyle/>
          <a:p>
            <a:pPr algn="ctr"/>
            <a:r>
              <a:rPr lang="en-US" b="1" dirty="0"/>
              <a:t>3</a:t>
            </a:r>
            <a:r>
              <a:rPr lang="en-US" b="1" baseline="30000" dirty="0"/>
              <a:t>RD</a:t>
            </a:r>
            <a:r>
              <a:rPr lang="en-US" b="1" dirty="0"/>
              <a:t> PARTY DEVELOPERS</a:t>
            </a:r>
          </a:p>
        </p:txBody>
      </p:sp>
      <p:cxnSp>
        <p:nvCxnSpPr>
          <p:cNvPr id="13" name="Curved Connector 12">
            <a:extLst>
              <a:ext uri="{FF2B5EF4-FFF2-40B4-BE49-F238E27FC236}">
                <a16:creationId xmlns:a16="http://schemas.microsoft.com/office/drawing/2014/main" id="{813D0D71-B7F7-8F43-AD1C-5512A0429AEC}"/>
              </a:ext>
            </a:extLst>
          </p:cNvPr>
          <p:cNvCxnSpPr>
            <a:cxnSpLocks/>
            <a:endCxn id="11" idx="1"/>
          </p:cNvCxnSpPr>
          <p:nvPr/>
        </p:nvCxnSpPr>
        <p:spPr>
          <a:xfrm rot="5400000" flipH="1" flipV="1">
            <a:off x="4459439" y="780216"/>
            <a:ext cx="788824" cy="684052"/>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38" name="Curved Connector 37">
            <a:extLst>
              <a:ext uri="{FF2B5EF4-FFF2-40B4-BE49-F238E27FC236}">
                <a16:creationId xmlns:a16="http://schemas.microsoft.com/office/drawing/2014/main" id="{41C3C0AC-E013-7048-A625-A9F3250CDF24}"/>
              </a:ext>
            </a:extLst>
          </p:cNvPr>
          <p:cNvCxnSpPr>
            <a:cxnSpLocks/>
            <a:stCxn id="11" idx="3"/>
          </p:cNvCxnSpPr>
          <p:nvPr/>
        </p:nvCxnSpPr>
        <p:spPr>
          <a:xfrm>
            <a:off x="6996125" y="727830"/>
            <a:ext cx="684052" cy="788824"/>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6AE040E-9AB2-9F48-A6F1-4FD2EE961B65}"/>
              </a:ext>
            </a:extLst>
          </p:cNvPr>
          <p:cNvSpPr txBox="1"/>
          <p:nvPr/>
        </p:nvSpPr>
        <p:spPr>
          <a:xfrm>
            <a:off x="1159001" y="3933056"/>
            <a:ext cx="1408607" cy="369332"/>
          </a:xfrm>
          <a:prstGeom prst="rect">
            <a:avLst/>
          </a:prstGeom>
          <a:noFill/>
        </p:spPr>
        <p:txBody>
          <a:bodyPr wrap="square" rtlCol="0" anchor="ctr">
            <a:spAutoFit/>
          </a:bodyPr>
          <a:lstStyle/>
          <a:p>
            <a:pPr algn="ctr"/>
            <a:r>
              <a:rPr lang="en-US" b="1" dirty="0"/>
              <a:t>LOCK-IN</a:t>
            </a:r>
          </a:p>
        </p:txBody>
      </p:sp>
      <p:cxnSp>
        <p:nvCxnSpPr>
          <p:cNvPr id="60" name="Curved Connector 59">
            <a:extLst>
              <a:ext uri="{FF2B5EF4-FFF2-40B4-BE49-F238E27FC236}">
                <a16:creationId xmlns:a16="http://schemas.microsoft.com/office/drawing/2014/main" id="{A5DB5A03-7483-C644-85DD-3D7BB17DFFFC}"/>
              </a:ext>
            </a:extLst>
          </p:cNvPr>
          <p:cNvCxnSpPr>
            <a:cxnSpLocks/>
            <a:stCxn id="50" idx="0"/>
          </p:cNvCxnSpPr>
          <p:nvPr/>
        </p:nvCxnSpPr>
        <p:spPr>
          <a:xfrm rot="5400000" flipH="1" flipV="1">
            <a:off x="1999433" y="2356768"/>
            <a:ext cx="1440160" cy="1712417"/>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63" name="Curved Connector 62">
            <a:extLst>
              <a:ext uri="{FF2B5EF4-FFF2-40B4-BE49-F238E27FC236}">
                <a16:creationId xmlns:a16="http://schemas.microsoft.com/office/drawing/2014/main" id="{ECBEE015-D9AC-6547-B879-D741B8FABC75}"/>
              </a:ext>
            </a:extLst>
          </p:cNvPr>
          <p:cNvCxnSpPr>
            <a:cxnSpLocks/>
          </p:cNvCxnSpPr>
          <p:nvPr/>
        </p:nvCxnSpPr>
        <p:spPr>
          <a:xfrm rot="10800000">
            <a:off x="2567609" y="4117722"/>
            <a:ext cx="2877950" cy="12700"/>
          </a:xfrm>
          <a:prstGeom prst="curvedConnector3">
            <a:avLst>
              <a:gd name="adj1" fmla="val 50000"/>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64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4E672C-AA4D-0D46-8525-338F183D975C}"/>
              </a:ext>
            </a:extLst>
          </p:cNvPr>
          <p:cNvPicPr>
            <a:picLocks noChangeAspect="1"/>
          </p:cNvPicPr>
          <p:nvPr/>
        </p:nvPicPr>
        <p:blipFill>
          <a:blip r:embed="rId5"/>
          <a:stretch>
            <a:fillRect/>
          </a:stretch>
        </p:blipFill>
        <p:spPr>
          <a:xfrm>
            <a:off x="4928363" y="2367146"/>
            <a:ext cx="2285999" cy="2285999"/>
          </a:xfrm>
          <a:prstGeom prst="rect">
            <a:avLst/>
          </a:prstGeom>
        </p:spPr>
      </p:pic>
      <p:graphicFrame>
        <p:nvGraphicFramePr>
          <p:cNvPr id="9" name="Diagram 8">
            <a:extLst>
              <a:ext uri="{FF2B5EF4-FFF2-40B4-BE49-F238E27FC236}">
                <a16:creationId xmlns:a16="http://schemas.microsoft.com/office/drawing/2014/main" id="{73DCC4B5-FBE4-ED45-93AB-C350573C35F1}"/>
              </a:ext>
            </a:extLst>
          </p:cNvPr>
          <p:cNvGraphicFramePr/>
          <p:nvPr/>
        </p:nvGraphicFramePr>
        <p:xfrm>
          <a:off x="2290088" y="1093745"/>
          <a:ext cx="7520384" cy="50135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Audio 1">
            <a:hlinkClick r:id="" action="ppaction://media"/>
            <a:extLst>
              <a:ext uri="{FF2B5EF4-FFF2-40B4-BE49-F238E27FC236}">
                <a16:creationId xmlns:a16="http://schemas.microsoft.com/office/drawing/2014/main" id="{B948260A-BDB1-9643-812A-A50CB1C9E02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163300" y="5406390"/>
            <a:ext cx="812800" cy="812800"/>
          </a:xfrm>
          <a:prstGeom prst="rect">
            <a:avLst/>
          </a:prstGeom>
        </p:spPr>
      </p:pic>
      <p:cxnSp>
        <p:nvCxnSpPr>
          <p:cNvPr id="40" name="Curved Connector 39">
            <a:extLst>
              <a:ext uri="{FF2B5EF4-FFF2-40B4-BE49-F238E27FC236}">
                <a16:creationId xmlns:a16="http://schemas.microsoft.com/office/drawing/2014/main" id="{C90769E6-1F63-F247-8333-396159D6C242}"/>
              </a:ext>
            </a:extLst>
          </p:cNvPr>
          <p:cNvCxnSpPr>
            <a:cxnSpLocks/>
          </p:cNvCxnSpPr>
          <p:nvPr/>
        </p:nvCxnSpPr>
        <p:spPr>
          <a:xfrm rot="16200000" flipV="1">
            <a:off x="8697092" y="2263411"/>
            <a:ext cx="1173834" cy="1381304"/>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41" name="Curved Connector 40">
            <a:extLst>
              <a:ext uri="{FF2B5EF4-FFF2-40B4-BE49-F238E27FC236}">
                <a16:creationId xmlns:a16="http://schemas.microsoft.com/office/drawing/2014/main" id="{72FF904A-F280-6B4C-A2D3-CEB48A53CD30}"/>
              </a:ext>
            </a:extLst>
          </p:cNvPr>
          <p:cNvCxnSpPr>
            <a:cxnSpLocks/>
          </p:cNvCxnSpPr>
          <p:nvPr/>
        </p:nvCxnSpPr>
        <p:spPr>
          <a:xfrm flipV="1">
            <a:off x="8593359" y="3910312"/>
            <a:ext cx="1381302" cy="1049122"/>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175694"/>
      </p:ext>
    </p:extLst>
  </p:cSld>
  <p:clrMapOvr>
    <a:masterClrMapping/>
  </p:clrMapOvr>
  <p:transition spd="slow" advTm="11126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A837176-23EF-FD4E-9705-FBA4C04D1F10}"/>
              </a:ext>
            </a:extLst>
          </p:cNvPr>
          <p:cNvSpPr txBox="1"/>
          <p:nvPr/>
        </p:nvSpPr>
        <p:spPr>
          <a:xfrm>
            <a:off x="9408368" y="3372232"/>
            <a:ext cx="2454518" cy="369332"/>
          </a:xfrm>
          <a:prstGeom prst="rect">
            <a:avLst/>
          </a:prstGeom>
          <a:noFill/>
        </p:spPr>
        <p:txBody>
          <a:bodyPr wrap="square" rtlCol="0">
            <a:spAutoFit/>
          </a:bodyPr>
          <a:lstStyle/>
          <a:p>
            <a:pPr algn="ctr"/>
            <a:r>
              <a:rPr lang="en-US" b="1" dirty="0"/>
              <a:t>MERCHANDISING</a:t>
            </a:r>
          </a:p>
        </p:txBody>
      </p:sp>
      <p:sp>
        <p:nvSpPr>
          <p:cNvPr id="18" name="TextBox 17">
            <a:extLst>
              <a:ext uri="{FF2B5EF4-FFF2-40B4-BE49-F238E27FC236}">
                <a16:creationId xmlns:a16="http://schemas.microsoft.com/office/drawing/2014/main" id="{E1AB71EC-740C-964D-8998-F4F40DB0D7D0}"/>
              </a:ext>
            </a:extLst>
          </p:cNvPr>
          <p:cNvSpPr txBox="1"/>
          <p:nvPr/>
        </p:nvSpPr>
        <p:spPr>
          <a:xfrm>
            <a:off x="7393207" y="3378698"/>
            <a:ext cx="2762608" cy="369332"/>
          </a:xfrm>
          <a:prstGeom prst="rect">
            <a:avLst/>
          </a:prstGeom>
          <a:noFill/>
        </p:spPr>
        <p:txBody>
          <a:bodyPr wrap="square" rtlCol="0">
            <a:spAutoFit/>
          </a:bodyPr>
          <a:lstStyle/>
          <a:p>
            <a:pPr algn="ctr"/>
            <a:r>
              <a:rPr lang="en-US" b="1" dirty="0"/>
              <a:t>PARKS</a:t>
            </a:r>
          </a:p>
        </p:txBody>
      </p:sp>
      <p:cxnSp>
        <p:nvCxnSpPr>
          <p:cNvPr id="44" name="Curved Connector 43">
            <a:extLst>
              <a:ext uri="{FF2B5EF4-FFF2-40B4-BE49-F238E27FC236}">
                <a16:creationId xmlns:a16="http://schemas.microsoft.com/office/drawing/2014/main" id="{FCC11D38-BDA5-3E40-8644-3AA5CEEAAC84}"/>
              </a:ext>
            </a:extLst>
          </p:cNvPr>
          <p:cNvCxnSpPr>
            <a:cxnSpLocks/>
            <a:stCxn id="18" idx="0"/>
          </p:cNvCxnSpPr>
          <p:nvPr/>
        </p:nvCxnSpPr>
        <p:spPr>
          <a:xfrm rot="16200000" flipV="1">
            <a:off x="7496942" y="2101129"/>
            <a:ext cx="1173834" cy="1381304"/>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6502D086-03E4-A24E-97CB-4AE406DD1126}"/>
              </a:ext>
            </a:extLst>
          </p:cNvPr>
          <p:cNvGrpSpPr/>
          <p:nvPr/>
        </p:nvGrpSpPr>
        <p:grpSpPr>
          <a:xfrm>
            <a:off x="1149805" y="922205"/>
            <a:ext cx="7520384" cy="5013590"/>
            <a:chOff x="2639616" y="1844410"/>
            <a:chExt cx="7520384" cy="5013590"/>
          </a:xfrm>
        </p:grpSpPr>
        <p:graphicFrame>
          <p:nvGraphicFramePr>
            <p:cNvPr id="9" name="Diagram 8">
              <a:extLst>
                <a:ext uri="{FF2B5EF4-FFF2-40B4-BE49-F238E27FC236}">
                  <a16:creationId xmlns:a16="http://schemas.microsoft.com/office/drawing/2014/main" id="{73DCC4B5-FBE4-ED45-93AB-C350573C35F1}"/>
                </a:ext>
              </a:extLst>
            </p:cNvPr>
            <p:cNvGraphicFramePr/>
            <p:nvPr>
              <p:extLst>
                <p:ext uri="{D42A27DB-BD31-4B8C-83A1-F6EECF244321}">
                  <p14:modId xmlns:p14="http://schemas.microsoft.com/office/powerpoint/2010/main" val="2002608704"/>
                </p:ext>
              </p:extLst>
            </p:nvPr>
          </p:nvGraphicFramePr>
          <p:xfrm>
            <a:off x="2639616" y="1844410"/>
            <a:ext cx="7520384" cy="501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a:extLst>
                <a:ext uri="{FF2B5EF4-FFF2-40B4-BE49-F238E27FC236}">
                  <a16:creationId xmlns:a16="http://schemas.microsoft.com/office/drawing/2014/main" id="{2A71B4CA-F82C-774D-9BC5-A82C6737C5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45422" y="3909367"/>
              <a:ext cx="2108772" cy="883676"/>
            </a:xfrm>
            <a:prstGeom prst="rect">
              <a:avLst/>
            </a:prstGeom>
          </p:spPr>
        </p:pic>
      </p:grpSp>
      <p:cxnSp>
        <p:nvCxnSpPr>
          <p:cNvPr id="28" name="Curved Connector 27">
            <a:extLst>
              <a:ext uri="{FF2B5EF4-FFF2-40B4-BE49-F238E27FC236}">
                <a16:creationId xmlns:a16="http://schemas.microsoft.com/office/drawing/2014/main" id="{43793759-8E69-D146-AD95-2A2082C7D8C6}"/>
              </a:ext>
            </a:extLst>
          </p:cNvPr>
          <p:cNvCxnSpPr>
            <a:cxnSpLocks/>
            <a:endCxn id="18" idx="2"/>
          </p:cNvCxnSpPr>
          <p:nvPr/>
        </p:nvCxnSpPr>
        <p:spPr>
          <a:xfrm flipV="1">
            <a:off x="7393209" y="3748030"/>
            <a:ext cx="1381302" cy="1049122"/>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521B0B5F-438C-6649-9AAF-DC1B94C8D0B3}"/>
              </a:ext>
            </a:extLst>
          </p:cNvPr>
          <p:cNvCxnSpPr>
            <a:cxnSpLocks/>
            <a:endCxn id="16" idx="2"/>
          </p:cNvCxnSpPr>
          <p:nvPr/>
        </p:nvCxnSpPr>
        <p:spPr>
          <a:xfrm flipV="1">
            <a:off x="7393207" y="3741564"/>
            <a:ext cx="3242420" cy="1055588"/>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35" name="Curved Connector 34">
            <a:extLst>
              <a:ext uri="{FF2B5EF4-FFF2-40B4-BE49-F238E27FC236}">
                <a16:creationId xmlns:a16="http://schemas.microsoft.com/office/drawing/2014/main" id="{EAF17A02-677F-2C4F-B672-9F29F2A0FB0E}"/>
              </a:ext>
            </a:extLst>
          </p:cNvPr>
          <p:cNvCxnSpPr>
            <a:cxnSpLocks/>
            <a:stCxn id="16" idx="0"/>
          </p:cNvCxnSpPr>
          <p:nvPr/>
        </p:nvCxnSpPr>
        <p:spPr>
          <a:xfrm rot="16200000" flipV="1">
            <a:off x="8448330" y="1184934"/>
            <a:ext cx="1132176" cy="3242419"/>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27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73DCC4B5-FBE4-ED45-93AB-C350573C35F1}"/>
              </a:ext>
            </a:extLst>
          </p:cNvPr>
          <p:cNvGraphicFramePr>
            <a:graphicFrameLocks noChangeAspect="1"/>
          </p:cNvGraphicFramePr>
          <p:nvPr>
            <p:extLst>
              <p:ext uri="{D42A27DB-BD31-4B8C-83A1-F6EECF244321}">
                <p14:modId xmlns:p14="http://schemas.microsoft.com/office/powerpoint/2010/main" val="1639854587"/>
              </p:ext>
            </p:extLst>
          </p:nvPr>
        </p:nvGraphicFramePr>
        <p:xfrm>
          <a:off x="1775520" y="692696"/>
          <a:ext cx="8903691" cy="5935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a:extLst>
              <a:ext uri="{FF2B5EF4-FFF2-40B4-BE49-F238E27FC236}">
                <a16:creationId xmlns:a16="http://schemas.microsoft.com/office/drawing/2014/main" id="{814173FC-510D-9F4A-80BE-6E053E4DF6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53176" y="3022282"/>
            <a:ext cx="1148380" cy="1142368"/>
          </a:xfrm>
          <a:prstGeom prst="rect">
            <a:avLst/>
          </a:prstGeom>
        </p:spPr>
      </p:pic>
      <p:sp>
        <p:nvSpPr>
          <p:cNvPr id="6" name="TextBox 5">
            <a:extLst>
              <a:ext uri="{FF2B5EF4-FFF2-40B4-BE49-F238E27FC236}">
                <a16:creationId xmlns:a16="http://schemas.microsoft.com/office/drawing/2014/main" id="{45425DB8-90EF-A243-B58B-3D054A2C058B}"/>
              </a:ext>
            </a:extLst>
          </p:cNvPr>
          <p:cNvSpPr txBox="1"/>
          <p:nvPr/>
        </p:nvSpPr>
        <p:spPr>
          <a:xfrm>
            <a:off x="672122" y="5719620"/>
            <a:ext cx="1893467" cy="646331"/>
          </a:xfrm>
          <a:prstGeom prst="rect">
            <a:avLst/>
          </a:prstGeom>
          <a:noFill/>
        </p:spPr>
        <p:txBody>
          <a:bodyPr wrap="none" rtlCol="0">
            <a:spAutoFit/>
          </a:bodyPr>
          <a:lstStyle/>
          <a:p>
            <a:pPr algn="ctr"/>
            <a:r>
              <a:rPr lang="en-US" b="1" dirty="0"/>
              <a:t>DATA FOR AI </a:t>
            </a:r>
            <a:br>
              <a:rPr lang="en-US" b="1" dirty="0"/>
            </a:br>
            <a:r>
              <a:rPr lang="en-US" b="1" dirty="0"/>
              <a:t>DEVELOPMENT</a:t>
            </a:r>
          </a:p>
        </p:txBody>
      </p:sp>
      <p:cxnSp>
        <p:nvCxnSpPr>
          <p:cNvPr id="14" name="Curved Connector 13">
            <a:extLst>
              <a:ext uri="{FF2B5EF4-FFF2-40B4-BE49-F238E27FC236}">
                <a16:creationId xmlns:a16="http://schemas.microsoft.com/office/drawing/2014/main" id="{BE2016C6-E5E5-A24A-B0F8-BBC70B550706}"/>
              </a:ext>
            </a:extLst>
          </p:cNvPr>
          <p:cNvCxnSpPr>
            <a:cxnSpLocks/>
          </p:cNvCxnSpPr>
          <p:nvPr/>
        </p:nvCxnSpPr>
        <p:spPr>
          <a:xfrm rot="5400000" flipH="1" flipV="1">
            <a:off x="1689599" y="4165913"/>
            <a:ext cx="1220423" cy="1361913"/>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88138448-8A6F-E446-85FC-30E7F8B266E3}"/>
              </a:ext>
            </a:extLst>
          </p:cNvPr>
          <p:cNvCxnSpPr>
            <a:cxnSpLocks/>
          </p:cNvCxnSpPr>
          <p:nvPr/>
        </p:nvCxnSpPr>
        <p:spPr>
          <a:xfrm rot="10800000" flipV="1">
            <a:off x="2722258" y="6042785"/>
            <a:ext cx="2496997" cy="1"/>
          </a:xfrm>
          <a:prstGeom prst="curvedConnector3">
            <a:avLst>
              <a:gd name="adj1" fmla="val 50000"/>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61" name="Curved Connector 60">
            <a:extLst>
              <a:ext uri="{FF2B5EF4-FFF2-40B4-BE49-F238E27FC236}">
                <a16:creationId xmlns:a16="http://schemas.microsoft.com/office/drawing/2014/main" id="{46066939-CE51-9842-9CF1-6C37E8496F06}"/>
              </a:ext>
            </a:extLst>
          </p:cNvPr>
          <p:cNvCxnSpPr>
            <a:cxnSpLocks/>
          </p:cNvCxnSpPr>
          <p:nvPr/>
        </p:nvCxnSpPr>
        <p:spPr>
          <a:xfrm>
            <a:off x="4865678" y="4164650"/>
            <a:ext cx="1073656" cy="791967"/>
          </a:xfrm>
          <a:prstGeom prst="curvedConnector3">
            <a:avLst>
              <a:gd name="adj1" fmla="val 89177"/>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8" name="Curved Connector 7">
            <a:extLst>
              <a:ext uri="{FF2B5EF4-FFF2-40B4-BE49-F238E27FC236}">
                <a16:creationId xmlns:a16="http://schemas.microsoft.com/office/drawing/2014/main" id="{683F896B-5786-164F-8519-5391BEDD82CB}"/>
              </a:ext>
            </a:extLst>
          </p:cNvPr>
          <p:cNvCxnSpPr>
            <a:cxnSpLocks/>
            <a:stCxn id="10" idx="0"/>
            <a:endCxn id="9" idx="0"/>
          </p:cNvCxnSpPr>
          <p:nvPr/>
        </p:nvCxnSpPr>
        <p:spPr>
          <a:xfrm rot="5400000" flipH="1" flipV="1">
            <a:off x="3697263" y="-1491778"/>
            <a:ext cx="345628" cy="4714576"/>
          </a:xfrm>
          <a:prstGeom prst="curvedConnector3">
            <a:avLst>
              <a:gd name="adj1" fmla="val 248815"/>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B87E493-2050-5744-B30E-26FC375A3339}"/>
              </a:ext>
            </a:extLst>
          </p:cNvPr>
          <p:cNvSpPr txBox="1"/>
          <p:nvPr/>
        </p:nvSpPr>
        <p:spPr>
          <a:xfrm>
            <a:off x="175724" y="1038324"/>
            <a:ext cx="2674129" cy="646331"/>
          </a:xfrm>
          <a:prstGeom prst="rect">
            <a:avLst/>
          </a:prstGeom>
          <a:noFill/>
        </p:spPr>
        <p:txBody>
          <a:bodyPr wrap="none" rtlCol="0">
            <a:spAutoFit/>
          </a:bodyPr>
          <a:lstStyle/>
          <a:p>
            <a:pPr algn="ctr"/>
            <a:r>
              <a:rPr lang="en-US" b="1" dirty="0"/>
              <a:t>ENERGY GENERATION</a:t>
            </a:r>
            <a:br>
              <a:rPr lang="en-US" b="1" dirty="0"/>
            </a:br>
            <a:r>
              <a:rPr lang="en-US" b="1" dirty="0"/>
              <a:t>&amp; STORAGE</a:t>
            </a:r>
          </a:p>
        </p:txBody>
      </p:sp>
      <p:cxnSp>
        <p:nvCxnSpPr>
          <p:cNvPr id="18" name="Curved Connector 17">
            <a:extLst>
              <a:ext uri="{FF2B5EF4-FFF2-40B4-BE49-F238E27FC236}">
                <a16:creationId xmlns:a16="http://schemas.microsoft.com/office/drawing/2014/main" id="{12E7B7A0-4F5D-5F47-964C-AEAA92714446}"/>
              </a:ext>
            </a:extLst>
          </p:cNvPr>
          <p:cNvCxnSpPr>
            <a:cxnSpLocks/>
            <a:endCxn id="10" idx="2"/>
          </p:cNvCxnSpPr>
          <p:nvPr/>
        </p:nvCxnSpPr>
        <p:spPr>
          <a:xfrm rot="10800000">
            <a:off x="1512790" y="1684656"/>
            <a:ext cx="2494979" cy="1096273"/>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50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10FE630-29FF-A242-B900-B44B921826BE}"/>
              </a:ext>
            </a:extLst>
          </p:cNvPr>
          <p:cNvGrpSpPr/>
          <p:nvPr/>
        </p:nvGrpSpPr>
        <p:grpSpPr>
          <a:xfrm>
            <a:off x="1775520" y="764704"/>
            <a:ext cx="7520384" cy="5013590"/>
            <a:chOff x="2335808" y="1327735"/>
            <a:chExt cx="7520384" cy="5013590"/>
          </a:xfrm>
        </p:grpSpPr>
        <p:graphicFrame>
          <p:nvGraphicFramePr>
            <p:cNvPr id="9" name="Diagram 8">
              <a:extLst>
                <a:ext uri="{FF2B5EF4-FFF2-40B4-BE49-F238E27FC236}">
                  <a16:creationId xmlns:a16="http://schemas.microsoft.com/office/drawing/2014/main" id="{73DCC4B5-FBE4-ED45-93AB-C350573C35F1}"/>
                </a:ext>
              </a:extLst>
            </p:cNvPr>
            <p:cNvGraphicFramePr/>
            <p:nvPr/>
          </p:nvGraphicFramePr>
          <p:xfrm>
            <a:off x="2335808" y="1327735"/>
            <a:ext cx="7520384" cy="501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a:extLst>
                <a:ext uri="{FF2B5EF4-FFF2-40B4-BE49-F238E27FC236}">
                  <a16:creationId xmlns:a16="http://schemas.microsoft.com/office/drawing/2014/main" id="{4E574211-F112-DA43-9510-0361E51741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66035" y="3304565"/>
              <a:ext cx="1059929" cy="1059929"/>
            </a:xfrm>
            <a:prstGeom prst="rect">
              <a:avLst/>
            </a:prstGeom>
          </p:spPr>
        </p:pic>
      </p:grpSp>
      <p:cxnSp>
        <p:nvCxnSpPr>
          <p:cNvPr id="19" name="Curved Connector 18">
            <a:extLst>
              <a:ext uri="{FF2B5EF4-FFF2-40B4-BE49-F238E27FC236}">
                <a16:creationId xmlns:a16="http://schemas.microsoft.com/office/drawing/2014/main" id="{BA144B92-92B5-D246-ADD2-B81D9C697DD6}"/>
              </a:ext>
            </a:extLst>
          </p:cNvPr>
          <p:cNvCxnSpPr>
            <a:cxnSpLocks/>
            <a:endCxn id="36" idx="2"/>
          </p:cNvCxnSpPr>
          <p:nvPr/>
        </p:nvCxnSpPr>
        <p:spPr>
          <a:xfrm rot="16200000" flipH="1">
            <a:off x="8066099" y="1939521"/>
            <a:ext cx="1440188" cy="1040670"/>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CACE57-6363-9C44-A11E-DEA62D94818C}"/>
              </a:ext>
            </a:extLst>
          </p:cNvPr>
          <p:cNvSpPr txBox="1"/>
          <p:nvPr/>
        </p:nvSpPr>
        <p:spPr>
          <a:xfrm>
            <a:off x="7915740" y="4895286"/>
            <a:ext cx="2278188" cy="1323439"/>
          </a:xfrm>
          <a:prstGeom prst="rect">
            <a:avLst/>
          </a:prstGeom>
          <a:noFill/>
        </p:spPr>
        <p:txBody>
          <a:bodyPr wrap="none" rtlCol="0">
            <a:spAutoFit/>
          </a:bodyPr>
          <a:lstStyle/>
          <a:p>
            <a:pPr marL="285750" indent="-285750">
              <a:buFont typeface="Arial" panose="020B0604020202020204" pitchFamily="34" charset="0"/>
              <a:buChar char="•"/>
            </a:pPr>
            <a:r>
              <a:rPr lang="en-US" sz="1600" b="1" dirty="0">
                <a:solidFill>
                  <a:schemeClr val="tx2"/>
                </a:solidFill>
              </a:rPr>
              <a:t>Smart loans</a:t>
            </a:r>
          </a:p>
          <a:p>
            <a:pPr marL="285750" indent="-285750">
              <a:buFont typeface="Arial" panose="020B0604020202020204" pitchFamily="34" charset="0"/>
              <a:buChar char="•"/>
            </a:pPr>
            <a:r>
              <a:rPr lang="en-US" sz="1600" b="1" dirty="0">
                <a:solidFill>
                  <a:schemeClr val="tx2"/>
                </a:solidFill>
              </a:rPr>
              <a:t>E-commerce</a:t>
            </a:r>
          </a:p>
          <a:p>
            <a:pPr marL="285750" indent="-285750">
              <a:buFont typeface="Arial" panose="020B0604020202020204" pitchFamily="34" charset="0"/>
              <a:buChar char="•"/>
            </a:pPr>
            <a:r>
              <a:rPr lang="en-US" sz="1600" b="1" dirty="0">
                <a:solidFill>
                  <a:schemeClr val="tx2"/>
                </a:solidFill>
              </a:rPr>
              <a:t>Inventory mgmt.</a:t>
            </a:r>
          </a:p>
          <a:p>
            <a:pPr marL="285750" indent="-285750">
              <a:buFont typeface="Arial" panose="020B0604020202020204" pitchFamily="34" charset="0"/>
              <a:buChar char="•"/>
            </a:pPr>
            <a:r>
              <a:rPr lang="en-US" sz="1600" b="1" dirty="0">
                <a:solidFill>
                  <a:schemeClr val="tx2"/>
                </a:solidFill>
              </a:rPr>
              <a:t>Payroll</a:t>
            </a:r>
          </a:p>
          <a:p>
            <a:pPr marL="285750" indent="-285750">
              <a:buFont typeface="Arial" panose="020B0604020202020204" pitchFamily="34" charset="0"/>
              <a:buChar char="•"/>
            </a:pPr>
            <a:r>
              <a:rPr lang="en-US" sz="1600" b="1" dirty="0">
                <a:solidFill>
                  <a:schemeClr val="tx2"/>
                </a:solidFill>
              </a:rPr>
              <a:t>Loyalty programs</a:t>
            </a:r>
          </a:p>
        </p:txBody>
      </p:sp>
      <p:sp>
        <p:nvSpPr>
          <p:cNvPr id="36" name="Oval 35">
            <a:extLst>
              <a:ext uri="{FF2B5EF4-FFF2-40B4-BE49-F238E27FC236}">
                <a16:creationId xmlns:a16="http://schemas.microsoft.com/office/drawing/2014/main" id="{20437CE5-2430-4B4C-873F-217D64343FC8}"/>
              </a:ext>
            </a:extLst>
          </p:cNvPr>
          <p:cNvSpPr/>
          <p:nvPr/>
        </p:nvSpPr>
        <p:spPr>
          <a:xfrm>
            <a:off x="9306528" y="2292550"/>
            <a:ext cx="1774800" cy="1774800"/>
          </a:xfrm>
          <a:prstGeom prst="ellipse">
            <a:avLst/>
          </a:prstGeom>
          <a:solidFill>
            <a:srgbClr val="000000"/>
          </a:solidFill>
          <a:ln>
            <a:noFill/>
          </a:ln>
          <a:effectLst/>
        </p:spPr>
        <p:txBody>
          <a:bodyPr spcFirstLastPara="0" vert="horz" wrap="square" lIns="17780" tIns="17780" rIns="17780" bIns="17780" numCol="1" spcCol="1270" anchor="ctr" anchorCtr="0">
            <a:noAutofit/>
          </a:bodyPr>
          <a:lstStyle/>
          <a:p>
            <a:pPr algn="ctr"/>
            <a:r>
              <a:rPr lang="en-US" sz="1400" b="1" dirty="0">
                <a:solidFill>
                  <a:schemeClr val="bg1"/>
                </a:solidFill>
              </a:rPr>
              <a:t>CASH APP </a:t>
            </a:r>
            <a:r>
              <a:rPr lang="en-US" sz="1200" b="1" dirty="0">
                <a:solidFill>
                  <a:schemeClr val="bg1"/>
                </a:solidFill>
              </a:rPr>
              <a:t>(CONSUMERS)</a:t>
            </a:r>
            <a:endParaRPr lang="en-US" sz="1400" b="1" dirty="0">
              <a:solidFill>
                <a:schemeClr val="bg1"/>
              </a:solidFill>
            </a:endParaRPr>
          </a:p>
        </p:txBody>
      </p:sp>
      <p:cxnSp>
        <p:nvCxnSpPr>
          <p:cNvPr id="39" name="Curved Connector 38">
            <a:extLst>
              <a:ext uri="{FF2B5EF4-FFF2-40B4-BE49-F238E27FC236}">
                <a16:creationId xmlns:a16="http://schemas.microsoft.com/office/drawing/2014/main" id="{1F6A24E0-30B4-F64D-AE2D-E0A7BDC123A1}"/>
              </a:ext>
            </a:extLst>
          </p:cNvPr>
          <p:cNvCxnSpPr>
            <a:cxnSpLocks/>
            <a:stCxn id="36" idx="0"/>
          </p:cNvCxnSpPr>
          <p:nvPr/>
        </p:nvCxnSpPr>
        <p:spPr>
          <a:xfrm rot="16200000" flipV="1">
            <a:off x="8786129" y="884751"/>
            <a:ext cx="781910" cy="2033688"/>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F354DAA-9619-2040-BEF9-BAC775671DC6}"/>
              </a:ext>
            </a:extLst>
          </p:cNvPr>
          <p:cNvSpPr txBox="1"/>
          <p:nvPr/>
        </p:nvSpPr>
        <p:spPr>
          <a:xfrm>
            <a:off x="10504264" y="1095142"/>
            <a:ext cx="1492716" cy="830997"/>
          </a:xfrm>
          <a:prstGeom prst="rect">
            <a:avLst/>
          </a:prstGeom>
          <a:noFill/>
        </p:spPr>
        <p:txBody>
          <a:bodyPr wrap="none" rtlCol="0">
            <a:spAutoFit/>
          </a:bodyPr>
          <a:lstStyle/>
          <a:p>
            <a:pPr marL="285750" indent="-285750">
              <a:buFont typeface="Arial" panose="020B0604020202020204" pitchFamily="34" charset="0"/>
              <a:buChar char="•"/>
            </a:pPr>
            <a:r>
              <a:rPr lang="en-US" sz="1600" b="1" dirty="0">
                <a:solidFill>
                  <a:schemeClr val="tx2"/>
                </a:solidFill>
              </a:rPr>
              <a:t>Banking</a:t>
            </a:r>
          </a:p>
          <a:p>
            <a:pPr marL="285750" indent="-285750">
              <a:buFont typeface="Arial" panose="020B0604020202020204" pitchFamily="34" charset="0"/>
              <a:buChar char="•"/>
            </a:pPr>
            <a:r>
              <a:rPr lang="en-US" sz="1600" b="1" dirty="0">
                <a:solidFill>
                  <a:schemeClr val="tx2"/>
                </a:solidFill>
              </a:rPr>
              <a:t>Payments</a:t>
            </a:r>
          </a:p>
          <a:p>
            <a:pPr marL="285750" indent="-285750">
              <a:buFont typeface="Arial" panose="020B0604020202020204" pitchFamily="34" charset="0"/>
              <a:buChar char="•"/>
            </a:pPr>
            <a:r>
              <a:rPr lang="en-US" sz="1600" b="1" dirty="0">
                <a:solidFill>
                  <a:schemeClr val="tx2"/>
                </a:solidFill>
              </a:rPr>
              <a:t>Investing</a:t>
            </a:r>
          </a:p>
        </p:txBody>
      </p:sp>
    </p:spTree>
    <p:extLst>
      <p:ext uri="{BB962C8B-B14F-4D97-AF65-F5344CB8AC3E}">
        <p14:creationId xmlns:p14="http://schemas.microsoft.com/office/powerpoint/2010/main" val="214817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73DCC4B5-FBE4-ED45-93AB-C350573C35F1}"/>
              </a:ext>
            </a:extLst>
          </p:cNvPr>
          <p:cNvGraphicFramePr/>
          <p:nvPr>
            <p:extLst>
              <p:ext uri="{D42A27DB-BD31-4B8C-83A1-F6EECF244321}">
                <p14:modId xmlns:p14="http://schemas.microsoft.com/office/powerpoint/2010/main" val="4244236830"/>
              </p:ext>
            </p:extLst>
          </p:nvPr>
        </p:nvGraphicFramePr>
        <p:xfrm>
          <a:off x="1775520" y="922205"/>
          <a:ext cx="7520384" cy="501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a:extLst>
              <a:ext uri="{FF2B5EF4-FFF2-40B4-BE49-F238E27FC236}">
                <a16:creationId xmlns:a16="http://schemas.microsoft.com/office/drawing/2014/main" id="{0894C57D-30AC-1B44-8DD4-0F97C886E5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19762" y="2997384"/>
            <a:ext cx="2431900" cy="863231"/>
          </a:xfrm>
          <a:prstGeom prst="rect">
            <a:avLst/>
          </a:prstGeom>
        </p:spPr>
      </p:pic>
      <p:sp>
        <p:nvSpPr>
          <p:cNvPr id="24" name="TextBox 23">
            <a:extLst>
              <a:ext uri="{FF2B5EF4-FFF2-40B4-BE49-F238E27FC236}">
                <a16:creationId xmlns:a16="http://schemas.microsoft.com/office/drawing/2014/main" id="{5B3BAFB0-496D-7545-B8F7-EEA879408B6D}"/>
              </a:ext>
            </a:extLst>
          </p:cNvPr>
          <p:cNvSpPr txBox="1"/>
          <p:nvPr/>
        </p:nvSpPr>
        <p:spPr>
          <a:xfrm>
            <a:off x="8028913" y="3094641"/>
            <a:ext cx="2040943" cy="584775"/>
          </a:xfrm>
          <a:prstGeom prst="rect">
            <a:avLst/>
          </a:prstGeom>
          <a:noFill/>
        </p:spPr>
        <p:txBody>
          <a:bodyPr wrap="square" rtlCol="0">
            <a:spAutoFit/>
          </a:bodyPr>
          <a:lstStyle/>
          <a:p>
            <a:pPr algn="ctr"/>
            <a:r>
              <a:rPr lang="en-US" sz="1600" b="1" dirty="0"/>
              <a:t>BETTER MATERIALS</a:t>
            </a:r>
          </a:p>
        </p:txBody>
      </p:sp>
      <p:cxnSp>
        <p:nvCxnSpPr>
          <p:cNvPr id="25" name="Curved Connector 24">
            <a:extLst>
              <a:ext uri="{FF2B5EF4-FFF2-40B4-BE49-F238E27FC236}">
                <a16:creationId xmlns:a16="http://schemas.microsoft.com/office/drawing/2014/main" id="{85BC751E-4889-B54A-A1ED-7ECC923356A3}"/>
              </a:ext>
            </a:extLst>
          </p:cNvPr>
          <p:cNvCxnSpPr>
            <a:cxnSpLocks/>
            <a:endCxn id="24" idx="2"/>
          </p:cNvCxnSpPr>
          <p:nvPr/>
        </p:nvCxnSpPr>
        <p:spPr>
          <a:xfrm flipV="1">
            <a:off x="7940582" y="3679416"/>
            <a:ext cx="1108803" cy="1074862"/>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28" name="Curved Connector 27">
            <a:extLst>
              <a:ext uri="{FF2B5EF4-FFF2-40B4-BE49-F238E27FC236}">
                <a16:creationId xmlns:a16="http://schemas.microsoft.com/office/drawing/2014/main" id="{924C4C92-DA3C-5849-8976-3CB325A33FC5}"/>
              </a:ext>
            </a:extLst>
          </p:cNvPr>
          <p:cNvCxnSpPr>
            <a:cxnSpLocks/>
            <a:stCxn id="24" idx="0"/>
          </p:cNvCxnSpPr>
          <p:nvPr/>
        </p:nvCxnSpPr>
        <p:spPr>
          <a:xfrm rot="16200000" flipV="1">
            <a:off x="8045343" y="2090599"/>
            <a:ext cx="984172" cy="1023912"/>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6849DBF-ED8C-2B44-8010-16924751B601}"/>
              </a:ext>
            </a:extLst>
          </p:cNvPr>
          <p:cNvSpPr txBox="1"/>
          <p:nvPr/>
        </p:nvSpPr>
        <p:spPr>
          <a:xfrm>
            <a:off x="9545617" y="3731388"/>
            <a:ext cx="2040943" cy="338554"/>
          </a:xfrm>
          <a:prstGeom prst="rect">
            <a:avLst/>
          </a:prstGeom>
          <a:noFill/>
        </p:spPr>
        <p:txBody>
          <a:bodyPr wrap="square" rtlCol="0">
            <a:spAutoFit/>
          </a:bodyPr>
          <a:lstStyle/>
          <a:p>
            <a:pPr algn="ctr"/>
            <a:r>
              <a:rPr lang="en-US" sz="1600" b="1" dirty="0"/>
              <a:t>INFRASTRUCTURE</a:t>
            </a:r>
          </a:p>
        </p:txBody>
      </p:sp>
      <p:cxnSp>
        <p:nvCxnSpPr>
          <p:cNvPr id="36" name="Curved Connector 35">
            <a:extLst>
              <a:ext uri="{FF2B5EF4-FFF2-40B4-BE49-F238E27FC236}">
                <a16:creationId xmlns:a16="http://schemas.microsoft.com/office/drawing/2014/main" id="{2D8C636A-F273-BE4E-9770-C2EC802CF6B1}"/>
              </a:ext>
            </a:extLst>
          </p:cNvPr>
          <p:cNvCxnSpPr>
            <a:cxnSpLocks/>
            <a:endCxn id="35" idx="2"/>
          </p:cNvCxnSpPr>
          <p:nvPr/>
        </p:nvCxnSpPr>
        <p:spPr>
          <a:xfrm flipV="1">
            <a:off x="7940582" y="4069942"/>
            <a:ext cx="2625507" cy="684334"/>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37" name="Curved Connector 36">
            <a:extLst>
              <a:ext uri="{FF2B5EF4-FFF2-40B4-BE49-F238E27FC236}">
                <a16:creationId xmlns:a16="http://schemas.microsoft.com/office/drawing/2014/main" id="{C7F274BF-01F0-1E4C-ACB6-37C89F3583A5}"/>
              </a:ext>
            </a:extLst>
          </p:cNvPr>
          <p:cNvCxnSpPr>
            <a:cxnSpLocks/>
            <a:stCxn id="77" idx="0"/>
          </p:cNvCxnSpPr>
          <p:nvPr/>
        </p:nvCxnSpPr>
        <p:spPr>
          <a:xfrm rot="16200000" flipV="1">
            <a:off x="9101614" y="1045391"/>
            <a:ext cx="388335" cy="2540615"/>
          </a:xfrm>
          <a:prstGeom prst="curvedConnector2">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4B3675BE-DEBB-6148-A6C9-A7A1518D5336}"/>
              </a:ext>
            </a:extLst>
          </p:cNvPr>
          <p:cNvSpPr txBox="1"/>
          <p:nvPr/>
        </p:nvSpPr>
        <p:spPr>
          <a:xfrm>
            <a:off x="9619800" y="2509866"/>
            <a:ext cx="1892576" cy="584775"/>
          </a:xfrm>
          <a:prstGeom prst="rect">
            <a:avLst/>
          </a:prstGeom>
          <a:noFill/>
        </p:spPr>
        <p:txBody>
          <a:bodyPr wrap="square" rtlCol="0">
            <a:spAutoFit/>
          </a:bodyPr>
          <a:lstStyle/>
          <a:p>
            <a:pPr algn="ctr"/>
            <a:r>
              <a:rPr lang="en-US" sz="1600" b="1" dirty="0"/>
              <a:t>AFFORDABLE PRICES</a:t>
            </a:r>
          </a:p>
        </p:txBody>
      </p:sp>
      <p:cxnSp>
        <p:nvCxnSpPr>
          <p:cNvPr id="80" name="Curved Connector 79">
            <a:extLst>
              <a:ext uri="{FF2B5EF4-FFF2-40B4-BE49-F238E27FC236}">
                <a16:creationId xmlns:a16="http://schemas.microsoft.com/office/drawing/2014/main" id="{782CDEBD-B07C-1A45-BCC0-59D32BF44645}"/>
              </a:ext>
            </a:extLst>
          </p:cNvPr>
          <p:cNvCxnSpPr>
            <a:cxnSpLocks/>
            <a:stCxn id="35" idx="0"/>
            <a:endCxn id="77" idx="2"/>
          </p:cNvCxnSpPr>
          <p:nvPr/>
        </p:nvCxnSpPr>
        <p:spPr>
          <a:xfrm rot="16200000" flipV="1">
            <a:off x="10247716" y="3413014"/>
            <a:ext cx="636747" cy="1"/>
          </a:xfrm>
          <a:prstGeom prst="curvedConnector3">
            <a:avLst>
              <a:gd name="adj1" fmla="val 50000"/>
            </a:avLst>
          </a:prstGeom>
          <a:ln w="190500">
            <a:solidFill>
              <a:schemeClr val="tx2">
                <a:lumMod val="60000"/>
                <a:lumOff val="40000"/>
              </a:schemeClr>
            </a:solidFill>
            <a:miter lim="800000"/>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613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220C8B9C-A084-E448-9C5E-201A9DF0E5ED}"/>
              </a:ext>
            </a:extLst>
          </p:cNvPr>
          <p:cNvPicPr>
            <a:picLocks noGrp="1" noChangeAspect="1"/>
          </p:cNvPicPr>
          <p:nvPr>
            <p:ph type="pic" sz="quarter" idx="12"/>
          </p:nvPr>
        </p:nvPicPr>
        <p:blipFill>
          <a:blip r:embed="rId2"/>
          <a:srcRect l="44" r="44"/>
          <a:stretch>
            <a:fillRect/>
          </a:stretch>
        </p:blipFill>
        <p:spPr/>
      </p:pic>
      <p:sp>
        <p:nvSpPr>
          <p:cNvPr id="6" name="Text Placeholder 5">
            <a:extLst>
              <a:ext uri="{FF2B5EF4-FFF2-40B4-BE49-F238E27FC236}">
                <a16:creationId xmlns:a16="http://schemas.microsoft.com/office/drawing/2014/main" id="{34E6A4CF-EFF9-3D47-93FE-1F8C0365777A}"/>
              </a:ext>
            </a:extLst>
          </p:cNvPr>
          <p:cNvSpPr>
            <a:spLocks noGrp="1"/>
          </p:cNvSpPr>
          <p:nvPr>
            <p:ph type="body" sz="quarter" idx="11"/>
          </p:nvPr>
        </p:nvSpPr>
        <p:spPr>
          <a:xfrm>
            <a:off x="11501" y="-126776"/>
            <a:ext cx="12192000" cy="6984776"/>
          </a:xfrm>
          <a:gradFill>
            <a:gsLst>
              <a:gs pos="0">
                <a:schemeClr val="accent1">
                  <a:alpha val="60000"/>
                </a:schemeClr>
              </a:gs>
              <a:gs pos="100000">
                <a:srgbClr val="BBBBBB"/>
              </a:gs>
            </a:gsLst>
          </a:gradFill>
        </p:spPr>
        <p:txBody>
          <a:bodyPr/>
          <a:lstStyle/>
          <a:p>
            <a:r>
              <a:rPr lang="en-US" dirty="0"/>
              <a:t>TEMPLATES</a:t>
            </a:r>
          </a:p>
        </p:txBody>
      </p:sp>
      <p:sp>
        <p:nvSpPr>
          <p:cNvPr id="5" name="Picture Placeholder 4">
            <a:extLst>
              <a:ext uri="{FF2B5EF4-FFF2-40B4-BE49-F238E27FC236}">
                <a16:creationId xmlns:a16="http://schemas.microsoft.com/office/drawing/2014/main" id="{91B24863-EE09-6042-81FC-3C2E2C43FB52}"/>
              </a:ext>
            </a:extLst>
          </p:cNvPr>
          <p:cNvSpPr>
            <a:spLocks noGrp="1"/>
          </p:cNvSpPr>
          <p:nvPr>
            <p:ph type="pic" sz="quarter" idx="10"/>
          </p:nvPr>
        </p:nvSpPr>
        <p:spPr/>
      </p:sp>
    </p:spTree>
    <p:extLst>
      <p:ext uri="{BB962C8B-B14F-4D97-AF65-F5344CB8AC3E}">
        <p14:creationId xmlns:p14="http://schemas.microsoft.com/office/powerpoint/2010/main" val="281610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E3FFD5-2F66-E142-A856-BCB84BC75244}"/>
              </a:ext>
            </a:extLst>
          </p:cNvPr>
          <p:cNvPicPr>
            <a:picLocks noChangeAspect="1"/>
          </p:cNvPicPr>
          <p:nvPr/>
        </p:nvPicPr>
        <p:blipFill>
          <a:blip r:embed="rId3">
            <a:alphaModFix amt="80000"/>
          </a:blip>
          <a:srcRect/>
          <a:stretch/>
        </p:blipFill>
        <p:spPr>
          <a:xfrm>
            <a:off x="7905750" y="0"/>
            <a:ext cx="4286250" cy="6858000"/>
          </a:xfrm>
          <a:prstGeom prst="rect">
            <a:avLst/>
          </a:prstGeom>
        </p:spPr>
      </p:pic>
      <p:sp>
        <p:nvSpPr>
          <p:cNvPr id="2" name="Title 1">
            <a:extLst>
              <a:ext uri="{FF2B5EF4-FFF2-40B4-BE49-F238E27FC236}">
                <a16:creationId xmlns:a16="http://schemas.microsoft.com/office/drawing/2014/main" id="{4FE4410C-4B3C-4C4A-95F9-AC7DD82351CC}"/>
              </a:ext>
            </a:extLst>
          </p:cNvPr>
          <p:cNvSpPr>
            <a:spLocks noGrp="1"/>
          </p:cNvSpPr>
          <p:nvPr>
            <p:ph type="title"/>
          </p:nvPr>
        </p:nvSpPr>
        <p:spPr/>
        <p:txBody>
          <a:bodyPr/>
          <a:lstStyle/>
          <a:p>
            <a:r>
              <a:rPr lang="en-US" dirty="0"/>
              <a:t>Table of Contents</a:t>
            </a:r>
          </a:p>
        </p:txBody>
      </p:sp>
      <p:sp>
        <p:nvSpPr>
          <p:cNvPr id="4" name="Text Placeholder 3">
            <a:extLst>
              <a:ext uri="{FF2B5EF4-FFF2-40B4-BE49-F238E27FC236}">
                <a16:creationId xmlns:a16="http://schemas.microsoft.com/office/drawing/2014/main" id="{DAC2A1B1-377F-8F47-87A1-E9A7F750F41A}"/>
              </a:ext>
            </a:extLst>
          </p:cNvPr>
          <p:cNvSpPr>
            <a:spLocks noGrp="1"/>
          </p:cNvSpPr>
          <p:nvPr>
            <p:ph type="body" sz="half" idx="2"/>
          </p:nvPr>
        </p:nvSpPr>
        <p:spPr>
          <a:xfrm>
            <a:off x="551384" y="1772816"/>
            <a:ext cx="6768752" cy="4401184"/>
          </a:xfrm>
        </p:spPr>
        <p:txBody>
          <a:bodyPr>
            <a:normAutofit/>
          </a:bodyPr>
          <a:lstStyle/>
          <a:p>
            <a:pPr marL="463550" indent="-463550"/>
            <a:r>
              <a:rPr lang="en-US" dirty="0"/>
              <a:t>What is a Flywheel?</a:t>
            </a:r>
          </a:p>
          <a:p>
            <a:pPr marL="463550" indent="-463550"/>
            <a:r>
              <a:rPr lang="en-US" dirty="0"/>
              <a:t>How do you use it?</a:t>
            </a:r>
          </a:p>
          <a:p>
            <a:pPr marL="463550" indent="-463550"/>
            <a:r>
              <a:rPr lang="en-US" dirty="0"/>
              <a:t>Examples</a:t>
            </a:r>
          </a:p>
          <a:p>
            <a:pPr marL="463550" indent="-463550"/>
            <a:r>
              <a:rPr lang="en-US" dirty="0"/>
              <a:t>Templates for building your own</a:t>
            </a:r>
          </a:p>
        </p:txBody>
      </p:sp>
    </p:spTree>
    <p:extLst>
      <p:ext uri="{BB962C8B-B14F-4D97-AF65-F5344CB8AC3E}">
        <p14:creationId xmlns:p14="http://schemas.microsoft.com/office/powerpoint/2010/main" val="2541216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B983F08-51E2-FF4E-99B5-B1E03D5867A8}"/>
              </a:ext>
            </a:extLst>
          </p:cNvPr>
          <p:cNvGraphicFramePr>
            <a:graphicFrameLocks noGrp="1" noChangeAspect="1"/>
          </p:cNvGraphicFramePr>
          <p:nvPr>
            <p:ph idx="1"/>
            <p:extLst>
              <p:ext uri="{D42A27DB-BD31-4B8C-83A1-F6EECF244321}">
                <p14:modId xmlns:p14="http://schemas.microsoft.com/office/powerpoint/2010/main" val="295608292"/>
              </p:ext>
            </p:extLst>
          </p:nvPr>
        </p:nvGraphicFramePr>
        <p:xfrm>
          <a:off x="636954" y="1124744"/>
          <a:ext cx="10944225" cy="434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354C668B-17AF-AE46-8BF7-DBA1C5F043E7}"/>
              </a:ext>
            </a:extLst>
          </p:cNvPr>
          <p:cNvSpPr>
            <a:spLocks noGrp="1"/>
          </p:cNvSpPr>
          <p:nvPr>
            <p:ph type="title"/>
          </p:nvPr>
        </p:nvSpPr>
        <p:spPr/>
        <p:txBody>
          <a:bodyPr/>
          <a:lstStyle/>
          <a:p>
            <a:r>
              <a:rPr lang="en-US" dirty="0"/>
              <a:t>How the process works</a:t>
            </a:r>
          </a:p>
        </p:txBody>
      </p:sp>
      <p:sp>
        <p:nvSpPr>
          <p:cNvPr id="6" name="TextBox 5">
            <a:extLst>
              <a:ext uri="{FF2B5EF4-FFF2-40B4-BE49-F238E27FC236}">
                <a16:creationId xmlns:a16="http://schemas.microsoft.com/office/drawing/2014/main" id="{CD2A0A37-532F-554D-949F-861CBEF7DF69}"/>
              </a:ext>
            </a:extLst>
          </p:cNvPr>
          <p:cNvSpPr txBox="1"/>
          <p:nvPr/>
        </p:nvSpPr>
        <p:spPr>
          <a:xfrm>
            <a:off x="-77063" y="4822113"/>
            <a:ext cx="3600400" cy="646331"/>
          </a:xfrm>
          <a:prstGeom prst="rect">
            <a:avLst/>
          </a:prstGeom>
          <a:noFill/>
        </p:spPr>
        <p:txBody>
          <a:bodyPr wrap="square" rtlCol="0">
            <a:spAutoFit/>
          </a:bodyPr>
          <a:lstStyle/>
          <a:p>
            <a:pPr algn="ctr"/>
            <a:r>
              <a:rPr lang="en-US" b="1" dirty="0">
                <a:solidFill>
                  <a:schemeClr val="tx2"/>
                </a:solidFill>
              </a:rPr>
              <a:t>The Product-Market-</a:t>
            </a:r>
            <a:br>
              <a:rPr lang="en-US" b="1" dirty="0">
                <a:solidFill>
                  <a:schemeClr val="tx2"/>
                </a:solidFill>
              </a:rPr>
            </a:br>
            <a:r>
              <a:rPr lang="en-US" b="1" dirty="0">
                <a:solidFill>
                  <a:schemeClr val="tx2"/>
                </a:solidFill>
              </a:rPr>
              <a:t>Channel-Model Canvas</a:t>
            </a:r>
          </a:p>
        </p:txBody>
      </p:sp>
      <p:sp>
        <p:nvSpPr>
          <p:cNvPr id="7" name="TextBox 6">
            <a:extLst>
              <a:ext uri="{FF2B5EF4-FFF2-40B4-BE49-F238E27FC236}">
                <a16:creationId xmlns:a16="http://schemas.microsoft.com/office/drawing/2014/main" id="{2A6249C1-078E-4D41-AA2E-B5552A7B0E72}"/>
              </a:ext>
            </a:extLst>
          </p:cNvPr>
          <p:cNvSpPr txBox="1"/>
          <p:nvPr/>
        </p:nvSpPr>
        <p:spPr>
          <a:xfrm>
            <a:off x="4387433" y="4822114"/>
            <a:ext cx="3600400" cy="646331"/>
          </a:xfrm>
          <a:prstGeom prst="rect">
            <a:avLst/>
          </a:prstGeom>
          <a:noFill/>
        </p:spPr>
        <p:txBody>
          <a:bodyPr wrap="square" rtlCol="0">
            <a:spAutoFit/>
          </a:bodyPr>
          <a:lstStyle/>
          <a:p>
            <a:pPr algn="ctr"/>
            <a:r>
              <a:rPr lang="en-US" b="1" dirty="0">
                <a:solidFill>
                  <a:schemeClr val="tx2"/>
                </a:solidFill>
              </a:rPr>
              <a:t>The Ten Types of </a:t>
            </a:r>
            <a:br>
              <a:rPr lang="en-US" b="1" dirty="0">
                <a:solidFill>
                  <a:schemeClr val="tx2"/>
                </a:solidFill>
              </a:rPr>
            </a:br>
            <a:r>
              <a:rPr lang="en-US" b="1" dirty="0">
                <a:solidFill>
                  <a:schemeClr val="tx2"/>
                </a:solidFill>
              </a:rPr>
              <a:t>Innovation Framework</a:t>
            </a:r>
          </a:p>
        </p:txBody>
      </p:sp>
      <p:sp>
        <p:nvSpPr>
          <p:cNvPr id="8" name="TextBox 7">
            <a:extLst>
              <a:ext uri="{FF2B5EF4-FFF2-40B4-BE49-F238E27FC236}">
                <a16:creationId xmlns:a16="http://schemas.microsoft.com/office/drawing/2014/main" id="{4EB1A819-1CD1-F941-A8D7-EF7C1BC0D3D3}"/>
              </a:ext>
            </a:extLst>
          </p:cNvPr>
          <p:cNvSpPr txBox="1"/>
          <p:nvPr/>
        </p:nvSpPr>
        <p:spPr>
          <a:xfrm>
            <a:off x="8857231" y="4822113"/>
            <a:ext cx="3287441" cy="646331"/>
          </a:xfrm>
          <a:prstGeom prst="rect">
            <a:avLst/>
          </a:prstGeom>
          <a:noFill/>
        </p:spPr>
        <p:txBody>
          <a:bodyPr wrap="square" rtlCol="0">
            <a:spAutoFit/>
          </a:bodyPr>
          <a:lstStyle/>
          <a:p>
            <a:pPr algn="ctr"/>
            <a:r>
              <a:rPr lang="en-US" b="1" dirty="0">
                <a:solidFill>
                  <a:schemeClr val="tx2"/>
                </a:solidFill>
              </a:rPr>
              <a:t>The Flywheel of </a:t>
            </a:r>
            <a:br>
              <a:rPr lang="en-US" b="1" dirty="0">
                <a:solidFill>
                  <a:schemeClr val="tx2"/>
                </a:solidFill>
              </a:rPr>
            </a:br>
            <a:r>
              <a:rPr lang="en-US" b="1" dirty="0">
                <a:solidFill>
                  <a:schemeClr val="tx2"/>
                </a:solidFill>
              </a:rPr>
              <a:t>Growth Template</a:t>
            </a:r>
          </a:p>
        </p:txBody>
      </p:sp>
      <p:sp>
        <p:nvSpPr>
          <p:cNvPr id="17" name="Circular Arrow 16">
            <a:extLst>
              <a:ext uri="{FF2B5EF4-FFF2-40B4-BE49-F238E27FC236}">
                <a16:creationId xmlns:a16="http://schemas.microsoft.com/office/drawing/2014/main" id="{99D172DF-09AA-1944-9EFF-E77FFFD08089}"/>
              </a:ext>
            </a:extLst>
          </p:cNvPr>
          <p:cNvSpPr/>
          <p:nvPr/>
        </p:nvSpPr>
        <p:spPr>
          <a:xfrm rot="15865906" flipV="1">
            <a:off x="5864341" y="1316716"/>
            <a:ext cx="4882697" cy="5328593"/>
          </a:xfrm>
          <a:prstGeom prst="circularArrow">
            <a:avLst>
              <a:gd name="adj1" fmla="val 5078"/>
              <a:gd name="adj2" fmla="val 755275"/>
              <a:gd name="adj3" fmla="val 585060"/>
              <a:gd name="adj4" fmla="val 19625557"/>
              <a:gd name="adj5" fmla="val 7805"/>
            </a:avLst>
          </a:prstGeom>
          <a:solidFill>
            <a:schemeClr val="tx2">
              <a:lumMod val="60000"/>
              <a:lumOff val="4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A2F8C5F3-E0C0-B546-8E31-5CA9CA9925A0}"/>
              </a:ext>
            </a:extLst>
          </p:cNvPr>
          <p:cNvSpPr txBox="1"/>
          <p:nvPr/>
        </p:nvSpPr>
        <p:spPr>
          <a:xfrm>
            <a:off x="7683563" y="1147043"/>
            <a:ext cx="1244251" cy="369332"/>
          </a:xfrm>
          <a:prstGeom prst="rect">
            <a:avLst/>
          </a:prstGeom>
          <a:noFill/>
        </p:spPr>
        <p:txBody>
          <a:bodyPr wrap="none" rtlCol="0">
            <a:spAutoFit/>
          </a:bodyPr>
          <a:lstStyle/>
          <a:p>
            <a:r>
              <a:rPr lang="en-US" b="1" dirty="0"/>
              <a:t>4. Iterate</a:t>
            </a:r>
          </a:p>
        </p:txBody>
      </p:sp>
    </p:spTree>
    <p:extLst>
      <p:ext uri="{BB962C8B-B14F-4D97-AF65-F5344CB8AC3E}">
        <p14:creationId xmlns:p14="http://schemas.microsoft.com/office/powerpoint/2010/main" val="3070845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3ED39-744E-BA49-B16C-0D98496053EE}"/>
              </a:ext>
            </a:extLst>
          </p:cNvPr>
          <p:cNvSpPr>
            <a:spLocks noGrp="1"/>
          </p:cNvSpPr>
          <p:nvPr>
            <p:ph type="title"/>
          </p:nvPr>
        </p:nvSpPr>
        <p:spPr>
          <a:xfrm>
            <a:off x="551384" y="188640"/>
            <a:ext cx="6120680" cy="1327735"/>
          </a:xfrm>
          <a:prstGeom prst="rect">
            <a:avLst/>
          </a:prstGeom>
        </p:spPr>
        <p:txBody>
          <a:bodyPr anchor="ctr">
            <a:normAutofit/>
          </a:bodyPr>
          <a:lstStyle/>
          <a:p>
            <a:r>
              <a:rPr lang="en-US" dirty="0"/>
              <a:t>1. The Product-Market-Channel-Model canvas</a:t>
            </a:r>
          </a:p>
        </p:txBody>
      </p:sp>
      <p:pic>
        <p:nvPicPr>
          <p:cNvPr id="5" name="Picture Placeholder 4">
            <a:extLst>
              <a:ext uri="{FF2B5EF4-FFF2-40B4-BE49-F238E27FC236}">
                <a16:creationId xmlns:a16="http://schemas.microsoft.com/office/drawing/2014/main" id="{B14A9145-5B22-B747-9CD3-88D02E7536B8}"/>
              </a:ext>
            </a:extLst>
          </p:cNvPr>
          <p:cNvPicPr>
            <a:picLocks noGrp="1" noChangeAspect="1"/>
          </p:cNvPicPr>
          <p:nvPr>
            <p:ph type="pic" idx="1"/>
          </p:nvPr>
        </p:nvPicPr>
        <p:blipFill rotWithShape="1">
          <a:blip r:embed="rId3">
            <a:alphaModFix amt="70000"/>
          </a:blip>
          <a:srcRect r="59450"/>
          <a:stretch/>
        </p:blipFill>
        <p:spPr>
          <a:xfrm>
            <a:off x="7248128" y="10"/>
            <a:ext cx="4943872" cy="6857990"/>
          </a:xfrm>
          <a:prstGeom prst="rect">
            <a:avLst/>
          </a:prstGeom>
          <a:noFill/>
        </p:spPr>
      </p:pic>
      <p:sp>
        <p:nvSpPr>
          <p:cNvPr id="8" name="Text Placeholder 7">
            <a:extLst>
              <a:ext uri="{FF2B5EF4-FFF2-40B4-BE49-F238E27FC236}">
                <a16:creationId xmlns:a16="http://schemas.microsoft.com/office/drawing/2014/main" id="{54E72062-9E36-6C40-A5D1-93D2A1773B3E}"/>
              </a:ext>
            </a:extLst>
          </p:cNvPr>
          <p:cNvSpPr>
            <a:spLocks noGrp="1"/>
          </p:cNvSpPr>
          <p:nvPr>
            <p:ph type="body" sz="half" idx="2"/>
          </p:nvPr>
        </p:nvSpPr>
        <p:spPr>
          <a:xfrm>
            <a:off x="551384" y="1772816"/>
            <a:ext cx="6120680" cy="4401184"/>
          </a:xfrm>
          <a:prstGeom prst="rect">
            <a:avLst/>
          </a:prstGeom>
        </p:spPr>
        <p:txBody>
          <a:bodyPr>
            <a:normAutofit fontScale="92500" lnSpcReduction="10000"/>
          </a:bodyPr>
          <a:lstStyle/>
          <a:p>
            <a:pPr>
              <a:lnSpc>
                <a:spcPct val="120000"/>
              </a:lnSpc>
              <a:buFont typeface="Arial" panose="020B0604020202020204" pitchFamily="34" charset="0"/>
              <a:buChar char="•"/>
            </a:pPr>
            <a:r>
              <a:rPr lang="en-US" sz="1500" dirty="0"/>
              <a:t>First introduced by Brian Balfour in his </a:t>
            </a:r>
            <a:r>
              <a:rPr lang="en-US" sz="1500" dirty="0">
                <a:hlinkClick r:id="rId4"/>
              </a:rPr>
              <a:t>blog</a:t>
            </a:r>
            <a:endParaRPr lang="en-US" sz="1500" dirty="0"/>
          </a:p>
          <a:p>
            <a:pPr>
              <a:lnSpc>
                <a:spcPct val="120000"/>
              </a:lnSpc>
              <a:buFont typeface="Arial" panose="020B0604020202020204" pitchFamily="34" charset="0"/>
              <a:buChar char="•"/>
            </a:pPr>
            <a:r>
              <a:rPr lang="en-US" sz="1500" dirty="0"/>
              <a:t>The “Where will we play?” part of your strategy</a:t>
            </a:r>
          </a:p>
          <a:p>
            <a:pPr>
              <a:lnSpc>
                <a:spcPct val="120000"/>
              </a:lnSpc>
              <a:buFont typeface="Arial" panose="020B0604020202020204" pitchFamily="34" charset="0"/>
              <a:buChar char="•"/>
            </a:pPr>
            <a:r>
              <a:rPr lang="en-US" sz="1500" dirty="0"/>
              <a:t>The purpose of the PMCM is to plan, visualize, and communicate your model for growth in a concise way</a:t>
            </a:r>
          </a:p>
          <a:p>
            <a:pPr>
              <a:lnSpc>
                <a:spcPct val="120000"/>
              </a:lnSpc>
              <a:buFont typeface="Arial" panose="020B0604020202020204" pitchFamily="34" charset="0"/>
              <a:buChar char="•"/>
            </a:pPr>
            <a:r>
              <a:rPr lang="en-US" sz="1500" dirty="0"/>
              <a:t>If all of the pieces aren’t aligned with each other, growth will be difficult to achieve, and you will struggle to build a Flywheel</a:t>
            </a:r>
          </a:p>
          <a:p>
            <a:pPr>
              <a:lnSpc>
                <a:spcPct val="120000"/>
              </a:lnSpc>
              <a:buFont typeface="Arial" panose="020B0604020202020204" pitchFamily="34" charset="0"/>
              <a:buChar char="•"/>
            </a:pPr>
            <a:r>
              <a:rPr lang="en-US" sz="1500" dirty="0"/>
              <a:t>Thus, you should either innovate to align the pieces together, or if they already are, find ways to reinforce them with a Flywheel</a:t>
            </a:r>
          </a:p>
          <a:p>
            <a:pPr>
              <a:lnSpc>
                <a:spcPct val="120000"/>
              </a:lnSpc>
              <a:buFont typeface="Arial" panose="020B0604020202020204" pitchFamily="34" charset="0"/>
              <a:buChar char="•"/>
            </a:pPr>
            <a:r>
              <a:rPr lang="en-US" sz="1500" dirty="0"/>
              <a:t>PMCM fit, thus, is a </a:t>
            </a:r>
            <a:r>
              <a:rPr lang="en-US" sz="1500" u="sng" dirty="0"/>
              <a:t>PREREQUISITE FOR THE FLYWHEEL</a:t>
            </a:r>
            <a:r>
              <a:rPr lang="en-US" sz="1500" dirty="0"/>
              <a:t> to take off</a:t>
            </a:r>
          </a:p>
          <a:p>
            <a:pPr>
              <a:lnSpc>
                <a:spcPct val="120000"/>
              </a:lnSpc>
              <a:buFont typeface="Arial" panose="020B0604020202020204" pitchFamily="34" charset="0"/>
              <a:buChar char="•"/>
            </a:pPr>
            <a:r>
              <a:rPr lang="en-US" sz="1500" dirty="0"/>
              <a:t>Remember that </a:t>
            </a:r>
            <a:r>
              <a:rPr lang="en-US" sz="1500" u="sng" dirty="0"/>
              <a:t>this model can, and will, change as the market evolves</a:t>
            </a:r>
            <a:r>
              <a:rPr lang="en-US" sz="1500" dirty="0"/>
              <a:t> with time! And the same applies for the Flywheel as well.</a:t>
            </a:r>
          </a:p>
        </p:txBody>
      </p:sp>
      <p:sp>
        <p:nvSpPr>
          <p:cNvPr id="14" name="Picture Placeholder 4">
            <a:extLst>
              <a:ext uri="{FF2B5EF4-FFF2-40B4-BE49-F238E27FC236}">
                <a16:creationId xmlns:a16="http://schemas.microsoft.com/office/drawing/2014/main" id="{CB29A7EA-78D9-4887-8DD3-CCC470702B2B}"/>
              </a:ext>
            </a:extLst>
          </p:cNvPr>
          <p:cNvSpPr>
            <a:spLocks noGrp="1"/>
          </p:cNvSpPr>
          <p:nvPr>
            <p:ph type="pic" sz="quarter" idx="10"/>
          </p:nvPr>
        </p:nvSpPr>
        <p:spPr>
          <a:xfrm>
            <a:off x="10440000" y="6174000"/>
            <a:ext cx="1400400" cy="496799"/>
          </a:xfrm>
        </p:spPr>
      </p:sp>
    </p:spTree>
    <p:extLst>
      <p:ext uri="{BB962C8B-B14F-4D97-AF65-F5344CB8AC3E}">
        <p14:creationId xmlns:p14="http://schemas.microsoft.com/office/powerpoint/2010/main" val="1040460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EC4E47C-4AFD-7047-BCE4-12C3F668569B}"/>
              </a:ext>
            </a:extLst>
          </p:cNvPr>
          <p:cNvGraphicFramePr/>
          <p:nvPr>
            <p:extLst>
              <p:ext uri="{D42A27DB-BD31-4B8C-83A1-F6EECF244321}">
                <p14:modId xmlns:p14="http://schemas.microsoft.com/office/powerpoint/2010/main" val="1919258905"/>
              </p:ext>
            </p:extLst>
          </p:nvPr>
        </p:nvGraphicFramePr>
        <p:xfrm>
          <a:off x="2032000" y="69269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Up-Down Arrow 11">
            <a:extLst>
              <a:ext uri="{FF2B5EF4-FFF2-40B4-BE49-F238E27FC236}">
                <a16:creationId xmlns:a16="http://schemas.microsoft.com/office/drawing/2014/main" id="{D57ED743-439F-FF45-B29E-9AA83B20F344}"/>
              </a:ext>
            </a:extLst>
          </p:cNvPr>
          <p:cNvSpPr/>
          <p:nvPr/>
        </p:nvSpPr>
        <p:spPr>
          <a:xfrm>
            <a:off x="5591944" y="2978378"/>
            <a:ext cx="234000" cy="704426"/>
          </a:xfrm>
          <a:prstGeom prst="upDownArrow">
            <a:avLst/>
          </a:prstGeom>
          <a:solidFill>
            <a:schemeClr val="tx2">
              <a:lumMod val="20000"/>
              <a:lumOff val="80000"/>
            </a:schemeClr>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3" name="Up-Down Arrow 12">
            <a:extLst>
              <a:ext uri="{FF2B5EF4-FFF2-40B4-BE49-F238E27FC236}">
                <a16:creationId xmlns:a16="http://schemas.microsoft.com/office/drawing/2014/main" id="{E7645D27-2A45-F344-83E5-99BF8520F1D3}"/>
              </a:ext>
            </a:extLst>
          </p:cNvPr>
          <p:cNvSpPr/>
          <p:nvPr/>
        </p:nvSpPr>
        <p:spPr>
          <a:xfrm rot="16200000">
            <a:off x="5979000" y="3428757"/>
            <a:ext cx="234000" cy="704426"/>
          </a:xfrm>
          <a:prstGeom prst="upDownArrow">
            <a:avLst/>
          </a:prstGeom>
          <a:solidFill>
            <a:schemeClr val="tx2">
              <a:lumMod val="20000"/>
              <a:lumOff val="80000"/>
            </a:schemeClr>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379F8F38-F1DC-3D44-B618-0567897A8BF8}"/>
              </a:ext>
            </a:extLst>
          </p:cNvPr>
          <p:cNvSpPr txBox="1"/>
          <p:nvPr/>
        </p:nvSpPr>
        <p:spPr>
          <a:xfrm>
            <a:off x="513750" y="3473468"/>
            <a:ext cx="2880000" cy="2520000"/>
          </a:xfrm>
          <a:prstGeom prst="round2SameRect">
            <a:avLst>
              <a:gd name="adj1" fmla="val 0"/>
              <a:gd name="adj2" fmla="val 9687"/>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en-US" sz="1200" dirty="0"/>
              <a:t>Find the right business model to capture some of the value created</a:t>
            </a:r>
          </a:p>
          <a:p>
            <a:pPr marL="285750" indent="-285750">
              <a:buFont typeface="Arial" panose="020B0604020202020204" pitchFamily="34" charset="0"/>
              <a:buChar char="•"/>
            </a:pPr>
            <a:r>
              <a:rPr lang="en-US" sz="1200" dirty="0"/>
              <a:t>Aim is </a:t>
            </a:r>
            <a:r>
              <a:rPr lang="en-US" sz="1200" b="1" dirty="0"/>
              <a:t>NOT to maximize value capture, but to maximize total value created</a:t>
            </a:r>
          </a:p>
          <a:p>
            <a:pPr marL="285750" indent="-285750">
              <a:buFont typeface="Arial" panose="020B0604020202020204" pitchFamily="34" charset="0"/>
              <a:buChar char="•"/>
            </a:pPr>
            <a:r>
              <a:rPr lang="en-US" sz="1200" dirty="0"/>
              <a:t>A business model might sometimes not be required right away if funding for growth is secured, but is still recommended as it helps fuel future growth and ensures the business is sustainable</a:t>
            </a:r>
          </a:p>
        </p:txBody>
      </p:sp>
      <p:sp>
        <p:nvSpPr>
          <p:cNvPr id="16" name="TextBox 15">
            <a:extLst>
              <a:ext uri="{FF2B5EF4-FFF2-40B4-BE49-F238E27FC236}">
                <a16:creationId xmlns:a16="http://schemas.microsoft.com/office/drawing/2014/main" id="{084DEF90-7130-604D-B851-E2C5C82D538F}"/>
              </a:ext>
            </a:extLst>
          </p:cNvPr>
          <p:cNvSpPr txBox="1"/>
          <p:nvPr/>
        </p:nvSpPr>
        <p:spPr>
          <a:xfrm>
            <a:off x="491258" y="805253"/>
            <a:ext cx="2880000" cy="2520000"/>
          </a:xfrm>
          <a:prstGeom prst="round2SameRect">
            <a:avLst>
              <a:gd name="adj1" fmla="val 13727"/>
              <a:gd name="adj2" fmla="val 0"/>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en-US" sz="1200" b="1" dirty="0"/>
              <a:t>START HERE</a:t>
            </a:r>
          </a:p>
          <a:p>
            <a:pPr marL="285750" indent="-285750">
              <a:buFont typeface="Arial" panose="020B0604020202020204" pitchFamily="34" charset="0"/>
              <a:buChar char="•"/>
            </a:pPr>
            <a:r>
              <a:rPr lang="en-US" sz="1200" b="1" dirty="0"/>
              <a:t>Use these boxes to describe your choices</a:t>
            </a:r>
          </a:p>
          <a:p>
            <a:pPr marL="285750" indent="-285750">
              <a:buFont typeface="Arial" panose="020B0604020202020204" pitchFamily="34" charset="0"/>
              <a:buChar char="•"/>
            </a:pPr>
            <a:r>
              <a:rPr lang="en-US" sz="1200" dirty="0"/>
              <a:t>As one part changes, others will have to adapt to accommodate these changes</a:t>
            </a:r>
            <a:endParaRPr lang="en-US" sz="1200" b="1" dirty="0"/>
          </a:p>
          <a:p>
            <a:pPr marL="285750" indent="-285750">
              <a:buFont typeface="Arial" panose="020B0604020202020204" pitchFamily="34" charset="0"/>
              <a:buChar char="•"/>
            </a:pPr>
            <a:r>
              <a:rPr lang="en-US" sz="1200" dirty="0"/>
              <a:t>First, make sure there’s a real market with demand…</a:t>
            </a:r>
          </a:p>
        </p:txBody>
      </p:sp>
      <p:sp>
        <p:nvSpPr>
          <p:cNvPr id="11" name="TextBox 10">
            <a:extLst>
              <a:ext uri="{FF2B5EF4-FFF2-40B4-BE49-F238E27FC236}">
                <a16:creationId xmlns:a16="http://schemas.microsoft.com/office/drawing/2014/main" id="{0DDEA8B3-4BE7-7842-B204-EAF6B75166BE}"/>
              </a:ext>
            </a:extLst>
          </p:cNvPr>
          <p:cNvSpPr txBox="1"/>
          <p:nvPr/>
        </p:nvSpPr>
        <p:spPr>
          <a:xfrm>
            <a:off x="8720000" y="3473468"/>
            <a:ext cx="2880000" cy="2520000"/>
          </a:xfrm>
          <a:prstGeom prst="round2SameRect">
            <a:avLst>
              <a:gd name="adj1" fmla="val 0"/>
              <a:gd name="adj2" fmla="val 9687"/>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en-US" sz="1200" dirty="0"/>
              <a:t>Find the right channels to reach the buyers in a scalable and cost-effective way</a:t>
            </a:r>
          </a:p>
        </p:txBody>
      </p:sp>
      <p:sp>
        <p:nvSpPr>
          <p:cNvPr id="14" name="TextBox 13">
            <a:extLst>
              <a:ext uri="{FF2B5EF4-FFF2-40B4-BE49-F238E27FC236}">
                <a16:creationId xmlns:a16="http://schemas.microsoft.com/office/drawing/2014/main" id="{A440BF37-73E8-DA4A-A60A-8ED05990AC65}"/>
              </a:ext>
            </a:extLst>
          </p:cNvPr>
          <p:cNvSpPr txBox="1"/>
          <p:nvPr/>
        </p:nvSpPr>
        <p:spPr>
          <a:xfrm>
            <a:off x="8720000" y="810591"/>
            <a:ext cx="2880000" cy="2520000"/>
          </a:xfrm>
          <a:prstGeom prst="round2SameRect">
            <a:avLst>
              <a:gd name="adj1" fmla="val 13727"/>
              <a:gd name="adj2" fmla="val 0"/>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en-US" sz="1200" dirty="0"/>
              <a:t>…then create a product that matches the needs of the market and creates real value for customers</a:t>
            </a:r>
          </a:p>
        </p:txBody>
      </p:sp>
    </p:spTree>
    <p:extLst>
      <p:ext uri="{BB962C8B-B14F-4D97-AF65-F5344CB8AC3E}">
        <p14:creationId xmlns:p14="http://schemas.microsoft.com/office/powerpoint/2010/main" val="7768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8EEE0F-4C35-9E41-A09B-990AB5DC3D1B}"/>
              </a:ext>
            </a:extLst>
          </p:cNvPr>
          <p:cNvSpPr>
            <a:spLocks noGrp="1"/>
          </p:cNvSpPr>
          <p:nvPr>
            <p:ph type="title"/>
          </p:nvPr>
        </p:nvSpPr>
        <p:spPr>
          <a:xfrm>
            <a:off x="595455" y="0"/>
            <a:ext cx="11089232" cy="1098208"/>
          </a:xfrm>
        </p:spPr>
        <p:txBody>
          <a:bodyPr/>
          <a:lstStyle/>
          <a:p>
            <a:r>
              <a:rPr lang="en-US" dirty="0"/>
              <a:t>2. Elements of the Flywheel – Ten Types of Innovation</a:t>
            </a:r>
          </a:p>
        </p:txBody>
      </p:sp>
      <p:grpSp>
        <p:nvGrpSpPr>
          <p:cNvPr id="7" name="Group 6">
            <a:extLst>
              <a:ext uri="{FF2B5EF4-FFF2-40B4-BE49-F238E27FC236}">
                <a16:creationId xmlns:a16="http://schemas.microsoft.com/office/drawing/2014/main" id="{4828646C-6C06-BB43-8165-26D4D32295C0}"/>
              </a:ext>
            </a:extLst>
          </p:cNvPr>
          <p:cNvGrpSpPr/>
          <p:nvPr/>
        </p:nvGrpSpPr>
        <p:grpSpPr>
          <a:xfrm>
            <a:off x="769671" y="1196752"/>
            <a:ext cx="10652657" cy="5301009"/>
            <a:chOff x="914400" y="766931"/>
            <a:chExt cx="10652657" cy="5301009"/>
          </a:xfrm>
        </p:grpSpPr>
        <p:grpSp>
          <p:nvGrpSpPr>
            <p:cNvPr id="8" name="Group 7">
              <a:extLst>
                <a:ext uri="{FF2B5EF4-FFF2-40B4-BE49-F238E27FC236}">
                  <a16:creationId xmlns:a16="http://schemas.microsoft.com/office/drawing/2014/main" id="{27ED0CBA-2D55-8445-AE8A-B9F211657D2D}"/>
                </a:ext>
              </a:extLst>
            </p:cNvPr>
            <p:cNvGrpSpPr/>
            <p:nvPr/>
          </p:nvGrpSpPr>
          <p:grpSpPr>
            <a:xfrm>
              <a:off x="1027855" y="2530161"/>
              <a:ext cx="10136289" cy="1797677"/>
              <a:chOff x="736051" y="2332206"/>
              <a:chExt cx="10136289" cy="1797677"/>
            </a:xfrm>
          </p:grpSpPr>
          <p:sp>
            <p:nvSpPr>
              <p:cNvPr id="43" name="Rectangle 42">
                <a:extLst>
                  <a:ext uri="{FF2B5EF4-FFF2-40B4-BE49-F238E27FC236}">
                    <a16:creationId xmlns:a16="http://schemas.microsoft.com/office/drawing/2014/main" id="{04F7E731-5821-034B-947D-6E51600F6473}"/>
                  </a:ext>
                </a:extLst>
              </p:cNvPr>
              <p:cNvSpPr/>
              <p:nvPr/>
            </p:nvSpPr>
            <p:spPr>
              <a:xfrm>
                <a:off x="736051" y="4053683"/>
                <a:ext cx="394297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grpSp>
            <p:nvGrpSpPr>
              <p:cNvPr id="44" name="Group 43">
                <a:extLst>
                  <a:ext uri="{FF2B5EF4-FFF2-40B4-BE49-F238E27FC236}">
                    <a16:creationId xmlns:a16="http://schemas.microsoft.com/office/drawing/2014/main" id="{72A40FAB-9040-6D4F-9FC6-9B60CBDE1487}"/>
                  </a:ext>
                </a:extLst>
              </p:cNvPr>
              <p:cNvGrpSpPr/>
              <p:nvPr/>
            </p:nvGrpSpPr>
            <p:grpSpPr>
              <a:xfrm>
                <a:off x="736051" y="2332206"/>
                <a:ext cx="4954663" cy="1146243"/>
                <a:chOff x="736051" y="2332206"/>
                <a:chExt cx="4954663" cy="1146243"/>
              </a:xfrm>
            </p:grpSpPr>
            <p:sp>
              <p:nvSpPr>
                <p:cNvPr id="66" name="Rectangle 65">
                  <a:extLst>
                    <a:ext uri="{FF2B5EF4-FFF2-40B4-BE49-F238E27FC236}">
                      <a16:creationId xmlns:a16="http://schemas.microsoft.com/office/drawing/2014/main" id="{91A447C3-B33C-7844-8AD5-768F347B9CBA}"/>
                    </a:ext>
                  </a:extLst>
                </p:cNvPr>
                <p:cNvSpPr/>
                <p:nvPr/>
              </p:nvSpPr>
              <p:spPr>
                <a:xfrm>
                  <a:off x="736051" y="2335449"/>
                  <a:ext cx="9144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7" name="Rectangle 66">
                  <a:extLst>
                    <a:ext uri="{FF2B5EF4-FFF2-40B4-BE49-F238E27FC236}">
                      <a16:creationId xmlns:a16="http://schemas.microsoft.com/office/drawing/2014/main" id="{17E3D7E0-662C-5842-979E-CB4D9024D7A9}"/>
                    </a:ext>
                  </a:extLst>
                </p:cNvPr>
                <p:cNvSpPr/>
                <p:nvPr/>
              </p:nvSpPr>
              <p:spPr>
                <a:xfrm>
                  <a:off x="1754217" y="2332206"/>
                  <a:ext cx="9144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8" name="Rectangle 67">
                  <a:extLst>
                    <a:ext uri="{FF2B5EF4-FFF2-40B4-BE49-F238E27FC236}">
                      <a16:creationId xmlns:a16="http://schemas.microsoft.com/office/drawing/2014/main" id="{F107D570-BA9F-D14E-92ED-1E6F5510604E}"/>
                    </a:ext>
                  </a:extLst>
                </p:cNvPr>
                <p:cNvSpPr/>
                <p:nvPr/>
              </p:nvSpPr>
              <p:spPr>
                <a:xfrm>
                  <a:off x="2754586" y="2332206"/>
                  <a:ext cx="9144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9" name="Rectangle 68">
                  <a:extLst>
                    <a:ext uri="{FF2B5EF4-FFF2-40B4-BE49-F238E27FC236}">
                      <a16:creationId xmlns:a16="http://schemas.microsoft.com/office/drawing/2014/main" id="{684A7F46-F177-A64E-8004-74492CF9BDD7}"/>
                    </a:ext>
                  </a:extLst>
                </p:cNvPr>
                <p:cNvSpPr/>
                <p:nvPr/>
              </p:nvSpPr>
              <p:spPr>
                <a:xfrm>
                  <a:off x="3771142" y="2332206"/>
                  <a:ext cx="9144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0" name="Rectangle 69">
                  <a:extLst>
                    <a:ext uri="{FF2B5EF4-FFF2-40B4-BE49-F238E27FC236}">
                      <a16:creationId xmlns:a16="http://schemas.microsoft.com/office/drawing/2014/main" id="{76517362-EBBA-7F46-9C5E-BD27DB82EE8F}"/>
                    </a:ext>
                  </a:extLst>
                </p:cNvPr>
                <p:cNvSpPr/>
                <p:nvPr/>
              </p:nvSpPr>
              <p:spPr>
                <a:xfrm>
                  <a:off x="4776314" y="2332206"/>
                  <a:ext cx="914400" cy="1143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grpSp>
            <p:nvGrpSpPr>
              <p:cNvPr id="45" name="Group 44">
                <a:extLst>
                  <a:ext uri="{FF2B5EF4-FFF2-40B4-BE49-F238E27FC236}">
                    <a16:creationId xmlns:a16="http://schemas.microsoft.com/office/drawing/2014/main" id="{E2A873BC-0E92-2143-8758-03FC1B1192ED}"/>
                  </a:ext>
                </a:extLst>
              </p:cNvPr>
              <p:cNvGrpSpPr/>
              <p:nvPr/>
            </p:nvGrpSpPr>
            <p:grpSpPr>
              <a:xfrm>
                <a:off x="5797699" y="2332206"/>
                <a:ext cx="4954663" cy="1146243"/>
                <a:chOff x="736051" y="2332206"/>
                <a:chExt cx="4954663" cy="1146243"/>
              </a:xfrm>
            </p:grpSpPr>
            <p:sp>
              <p:nvSpPr>
                <p:cNvPr id="61" name="Rectangle 60">
                  <a:extLst>
                    <a:ext uri="{FF2B5EF4-FFF2-40B4-BE49-F238E27FC236}">
                      <a16:creationId xmlns:a16="http://schemas.microsoft.com/office/drawing/2014/main" id="{4850BCCF-205F-3C49-B737-FA429827B15A}"/>
                    </a:ext>
                  </a:extLst>
                </p:cNvPr>
                <p:cNvSpPr/>
                <p:nvPr/>
              </p:nvSpPr>
              <p:spPr>
                <a:xfrm>
                  <a:off x="736051" y="2335449"/>
                  <a:ext cx="914400" cy="1143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2" name="Rectangle 61">
                  <a:extLst>
                    <a:ext uri="{FF2B5EF4-FFF2-40B4-BE49-F238E27FC236}">
                      <a16:creationId xmlns:a16="http://schemas.microsoft.com/office/drawing/2014/main" id="{B25D5D1D-71A8-9248-A81B-4706217CF777}"/>
                    </a:ext>
                  </a:extLst>
                </p:cNvPr>
                <p:cNvSpPr/>
                <p:nvPr/>
              </p:nvSpPr>
              <p:spPr>
                <a:xfrm>
                  <a:off x="1754217" y="2332206"/>
                  <a:ext cx="9144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3" name="Rectangle 62">
                  <a:extLst>
                    <a:ext uri="{FF2B5EF4-FFF2-40B4-BE49-F238E27FC236}">
                      <a16:creationId xmlns:a16="http://schemas.microsoft.com/office/drawing/2014/main" id="{C72CC76E-3535-7D4B-A7F9-42A6A503D1B9}"/>
                    </a:ext>
                  </a:extLst>
                </p:cNvPr>
                <p:cNvSpPr/>
                <p:nvPr/>
              </p:nvSpPr>
              <p:spPr>
                <a:xfrm>
                  <a:off x="2754586" y="2332206"/>
                  <a:ext cx="9144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4" name="Rectangle 63">
                  <a:extLst>
                    <a:ext uri="{FF2B5EF4-FFF2-40B4-BE49-F238E27FC236}">
                      <a16:creationId xmlns:a16="http://schemas.microsoft.com/office/drawing/2014/main" id="{9DDEBDE9-5000-E344-B32C-111A75812D3E}"/>
                    </a:ext>
                  </a:extLst>
                </p:cNvPr>
                <p:cNvSpPr/>
                <p:nvPr/>
              </p:nvSpPr>
              <p:spPr>
                <a:xfrm>
                  <a:off x="3771142" y="2332206"/>
                  <a:ext cx="9144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5" name="Rectangle 64">
                  <a:extLst>
                    <a:ext uri="{FF2B5EF4-FFF2-40B4-BE49-F238E27FC236}">
                      <a16:creationId xmlns:a16="http://schemas.microsoft.com/office/drawing/2014/main" id="{5719C86B-645E-214D-B35D-A038C56AF454}"/>
                    </a:ext>
                  </a:extLst>
                </p:cNvPr>
                <p:cNvSpPr/>
                <p:nvPr/>
              </p:nvSpPr>
              <p:spPr>
                <a:xfrm>
                  <a:off x="4776314" y="2332206"/>
                  <a:ext cx="9144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sp>
            <p:nvSpPr>
              <p:cNvPr id="46" name="Rectangle 45">
                <a:extLst>
                  <a:ext uri="{FF2B5EF4-FFF2-40B4-BE49-F238E27FC236}">
                    <a16:creationId xmlns:a16="http://schemas.microsoft.com/office/drawing/2014/main" id="{4D9AA7E9-599C-E94F-BD3F-D9D159C231F0}"/>
                  </a:ext>
                </a:extLst>
              </p:cNvPr>
              <p:cNvSpPr/>
              <p:nvPr/>
            </p:nvSpPr>
            <p:spPr>
              <a:xfrm>
                <a:off x="6809388" y="4053683"/>
                <a:ext cx="394297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47" name="Rectangle 46">
                <a:extLst>
                  <a:ext uri="{FF2B5EF4-FFF2-40B4-BE49-F238E27FC236}">
                    <a16:creationId xmlns:a16="http://schemas.microsoft.com/office/drawing/2014/main" id="{14C6EE4A-BD43-C249-9F43-AB00E039427B}"/>
                  </a:ext>
                </a:extLst>
              </p:cNvPr>
              <p:cNvSpPr/>
              <p:nvPr/>
            </p:nvSpPr>
            <p:spPr>
              <a:xfrm>
                <a:off x="4776314" y="4056926"/>
                <a:ext cx="1935785" cy="729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48" name="Rectangle 47">
                <a:extLst>
                  <a:ext uri="{FF2B5EF4-FFF2-40B4-BE49-F238E27FC236}">
                    <a16:creationId xmlns:a16="http://schemas.microsoft.com/office/drawing/2014/main" id="{9C8D34FF-3A64-FB46-B9E7-049F44342611}"/>
                  </a:ext>
                </a:extLst>
              </p:cNvPr>
              <p:cNvSpPr/>
              <p:nvPr/>
            </p:nvSpPr>
            <p:spPr>
              <a:xfrm>
                <a:off x="1861608" y="3581400"/>
                <a:ext cx="1795684" cy="369332"/>
              </a:xfrm>
              <a:prstGeom prst="rect">
                <a:avLst/>
              </a:prstGeom>
            </p:spPr>
            <p:txBody>
              <a:bodyPr wrap="none">
                <a:spAutoFit/>
              </a:bodyPr>
              <a:lstStyle/>
              <a:p>
                <a:pPr algn="ctr"/>
                <a:r>
                  <a:rPr lang="en-US" b="1" dirty="0">
                    <a:solidFill>
                      <a:schemeClr val="accent1"/>
                    </a:solidFill>
                  </a:rPr>
                  <a:t>Configuration</a:t>
                </a:r>
              </a:p>
            </p:txBody>
          </p:sp>
          <p:sp>
            <p:nvSpPr>
              <p:cNvPr id="49" name="Rectangle 48">
                <a:extLst>
                  <a:ext uri="{FF2B5EF4-FFF2-40B4-BE49-F238E27FC236}">
                    <a16:creationId xmlns:a16="http://schemas.microsoft.com/office/drawing/2014/main" id="{76D13B37-99E8-CD47-BB01-DB44503BFA3E}"/>
                  </a:ext>
                </a:extLst>
              </p:cNvPr>
              <p:cNvSpPr/>
              <p:nvPr/>
            </p:nvSpPr>
            <p:spPr>
              <a:xfrm>
                <a:off x="8108873" y="3581400"/>
                <a:ext cx="1447833" cy="369332"/>
              </a:xfrm>
              <a:prstGeom prst="rect">
                <a:avLst/>
              </a:prstGeom>
            </p:spPr>
            <p:txBody>
              <a:bodyPr wrap="none">
                <a:spAutoFit/>
              </a:bodyPr>
              <a:lstStyle/>
              <a:p>
                <a:pPr algn="ctr"/>
                <a:r>
                  <a:rPr lang="en-US" b="1" dirty="0">
                    <a:solidFill>
                      <a:schemeClr val="accent3"/>
                    </a:solidFill>
                  </a:rPr>
                  <a:t>Experience</a:t>
                </a:r>
              </a:p>
            </p:txBody>
          </p:sp>
          <p:sp>
            <p:nvSpPr>
              <p:cNvPr id="50" name="Rectangle 49">
                <a:extLst>
                  <a:ext uri="{FF2B5EF4-FFF2-40B4-BE49-F238E27FC236}">
                    <a16:creationId xmlns:a16="http://schemas.microsoft.com/office/drawing/2014/main" id="{7D363C9E-A284-F742-A50B-9D747F44151A}"/>
                  </a:ext>
                </a:extLst>
              </p:cNvPr>
              <p:cNvSpPr/>
              <p:nvPr/>
            </p:nvSpPr>
            <p:spPr>
              <a:xfrm>
                <a:off x="5217275" y="3581400"/>
                <a:ext cx="1157689" cy="369332"/>
              </a:xfrm>
              <a:prstGeom prst="rect">
                <a:avLst/>
              </a:prstGeom>
            </p:spPr>
            <p:txBody>
              <a:bodyPr wrap="none">
                <a:spAutoFit/>
              </a:bodyPr>
              <a:lstStyle/>
              <a:p>
                <a:pPr algn="ctr"/>
                <a:r>
                  <a:rPr lang="en-US" b="1" dirty="0">
                    <a:solidFill>
                      <a:schemeClr val="accent5"/>
                    </a:solidFill>
                  </a:rPr>
                  <a:t>Offering</a:t>
                </a:r>
              </a:p>
            </p:txBody>
          </p:sp>
          <p:sp>
            <p:nvSpPr>
              <p:cNvPr id="51" name="Rectangle 50">
                <a:extLst>
                  <a:ext uri="{FF2B5EF4-FFF2-40B4-BE49-F238E27FC236}">
                    <a16:creationId xmlns:a16="http://schemas.microsoft.com/office/drawing/2014/main" id="{1BD23E78-CD63-C54D-90B4-8490C2B338AE}"/>
                  </a:ext>
                </a:extLst>
              </p:cNvPr>
              <p:cNvSpPr/>
              <p:nvPr/>
            </p:nvSpPr>
            <p:spPr>
              <a:xfrm>
                <a:off x="736051" y="2426653"/>
                <a:ext cx="914033" cy="492443"/>
              </a:xfrm>
              <a:prstGeom prst="rect">
                <a:avLst/>
              </a:prstGeom>
            </p:spPr>
            <p:txBody>
              <a:bodyPr wrap="none">
                <a:spAutoFit/>
              </a:bodyPr>
              <a:lstStyle/>
              <a:p>
                <a:r>
                  <a:rPr lang="en-US" sz="1300" b="1" dirty="0">
                    <a:solidFill>
                      <a:schemeClr val="bg1"/>
                    </a:solidFill>
                  </a:rPr>
                  <a:t>Business</a:t>
                </a:r>
              </a:p>
              <a:p>
                <a:r>
                  <a:rPr lang="en-US" sz="1300" b="1" dirty="0">
                    <a:solidFill>
                      <a:schemeClr val="bg1"/>
                    </a:solidFill>
                  </a:rPr>
                  <a:t>Model</a:t>
                </a:r>
              </a:p>
            </p:txBody>
          </p:sp>
          <p:sp>
            <p:nvSpPr>
              <p:cNvPr id="52" name="Rectangle 51">
                <a:extLst>
                  <a:ext uri="{FF2B5EF4-FFF2-40B4-BE49-F238E27FC236}">
                    <a16:creationId xmlns:a16="http://schemas.microsoft.com/office/drawing/2014/main" id="{2BDBEC6A-BA98-BC4A-A368-555910DBBB09}"/>
                  </a:ext>
                </a:extLst>
              </p:cNvPr>
              <p:cNvSpPr/>
              <p:nvPr/>
            </p:nvSpPr>
            <p:spPr>
              <a:xfrm>
                <a:off x="1700453" y="2426653"/>
                <a:ext cx="997389" cy="292388"/>
              </a:xfrm>
              <a:prstGeom prst="rect">
                <a:avLst/>
              </a:prstGeom>
            </p:spPr>
            <p:txBody>
              <a:bodyPr wrap="none">
                <a:spAutoFit/>
              </a:bodyPr>
              <a:lstStyle/>
              <a:p>
                <a:r>
                  <a:rPr lang="en-US" sz="1300" b="1" dirty="0">
                    <a:solidFill>
                      <a:schemeClr val="bg1"/>
                    </a:solidFill>
                  </a:rPr>
                  <a:t>Networks</a:t>
                </a:r>
              </a:p>
            </p:txBody>
          </p:sp>
          <p:sp>
            <p:nvSpPr>
              <p:cNvPr id="53" name="Rectangle 52">
                <a:extLst>
                  <a:ext uri="{FF2B5EF4-FFF2-40B4-BE49-F238E27FC236}">
                    <a16:creationId xmlns:a16="http://schemas.microsoft.com/office/drawing/2014/main" id="{B092107B-750F-A245-B847-3BE738E0E513}"/>
                  </a:ext>
                </a:extLst>
              </p:cNvPr>
              <p:cNvSpPr/>
              <p:nvPr/>
            </p:nvSpPr>
            <p:spPr>
              <a:xfrm>
                <a:off x="2715773" y="2426652"/>
                <a:ext cx="1039182" cy="492443"/>
              </a:xfrm>
              <a:prstGeom prst="rect">
                <a:avLst/>
              </a:prstGeom>
            </p:spPr>
            <p:txBody>
              <a:bodyPr wrap="square">
                <a:spAutoFit/>
              </a:bodyPr>
              <a:lstStyle/>
              <a:p>
                <a:r>
                  <a:rPr lang="en-US" sz="1300" b="1" dirty="0">
                    <a:solidFill>
                      <a:schemeClr val="bg1"/>
                    </a:solidFill>
                  </a:rPr>
                  <a:t>Org.</a:t>
                </a:r>
                <a:br>
                  <a:rPr lang="en-US" sz="1300" b="1" dirty="0">
                    <a:solidFill>
                      <a:schemeClr val="bg1"/>
                    </a:solidFill>
                  </a:rPr>
                </a:br>
                <a:r>
                  <a:rPr lang="en-US" sz="1300" b="1" dirty="0">
                    <a:solidFill>
                      <a:schemeClr val="bg1"/>
                    </a:solidFill>
                  </a:rPr>
                  <a:t>Structure</a:t>
                </a:r>
              </a:p>
            </p:txBody>
          </p:sp>
          <p:sp>
            <p:nvSpPr>
              <p:cNvPr id="54" name="Rectangle 53">
                <a:extLst>
                  <a:ext uri="{FF2B5EF4-FFF2-40B4-BE49-F238E27FC236}">
                    <a16:creationId xmlns:a16="http://schemas.microsoft.com/office/drawing/2014/main" id="{8FAD7469-A7D7-9A40-9A4C-03AED5D6D679}"/>
                  </a:ext>
                </a:extLst>
              </p:cNvPr>
              <p:cNvSpPr/>
              <p:nvPr/>
            </p:nvSpPr>
            <p:spPr>
              <a:xfrm>
                <a:off x="3754955" y="2426652"/>
                <a:ext cx="971741" cy="292388"/>
              </a:xfrm>
              <a:prstGeom prst="rect">
                <a:avLst/>
              </a:prstGeom>
            </p:spPr>
            <p:txBody>
              <a:bodyPr wrap="square">
                <a:spAutoFit/>
              </a:bodyPr>
              <a:lstStyle/>
              <a:p>
                <a:r>
                  <a:rPr lang="en-US" sz="1300" b="1" dirty="0">
                    <a:solidFill>
                      <a:schemeClr val="bg1"/>
                    </a:solidFill>
                  </a:rPr>
                  <a:t>Process</a:t>
                </a:r>
              </a:p>
            </p:txBody>
          </p:sp>
          <p:sp>
            <p:nvSpPr>
              <p:cNvPr id="55" name="Rectangle 54">
                <a:extLst>
                  <a:ext uri="{FF2B5EF4-FFF2-40B4-BE49-F238E27FC236}">
                    <a16:creationId xmlns:a16="http://schemas.microsoft.com/office/drawing/2014/main" id="{C4ED1627-5643-3548-85EE-5979E61BCE07}"/>
                  </a:ext>
                </a:extLst>
              </p:cNvPr>
              <p:cNvSpPr/>
              <p:nvPr/>
            </p:nvSpPr>
            <p:spPr>
              <a:xfrm>
                <a:off x="4771511" y="2426652"/>
                <a:ext cx="1039182" cy="692497"/>
              </a:xfrm>
              <a:prstGeom prst="rect">
                <a:avLst/>
              </a:prstGeom>
            </p:spPr>
            <p:txBody>
              <a:bodyPr wrap="square">
                <a:spAutoFit/>
              </a:bodyPr>
              <a:lstStyle/>
              <a:p>
                <a:r>
                  <a:rPr lang="en-US" sz="1300" b="1" dirty="0">
                    <a:solidFill>
                      <a:schemeClr val="bg1"/>
                    </a:solidFill>
                  </a:rPr>
                  <a:t>Product </a:t>
                </a:r>
              </a:p>
              <a:p>
                <a:r>
                  <a:rPr lang="en-US" sz="1300" b="1" dirty="0" err="1">
                    <a:solidFill>
                      <a:schemeClr val="bg1"/>
                    </a:solidFill>
                  </a:rPr>
                  <a:t>Perfor-mance</a:t>
                </a:r>
                <a:endParaRPr lang="en-US" sz="1300" b="1" dirty="0">
                  <a:solidFill>
                    <a:schemeClr val="bg1"/>
                  </a:solidFill>
                </a:endParaRPr>
              </a:p>
            </p:txBody>
          </p:sp>
          <p:sp>
            <p:nvSpPr>
              <p:cNvPr id="56" name="Rectangle 55">
                <a:extLst>
                  <a:ext uri="{FF2B5EF4-FFF2-40B4-BE49-F238E27FC236}">
                    <a16:creationId xmlns:a16="http://schemas.microsoft.com/office/drawing/2014/main" id="{04299AAD-D38D-8342-BC98-881E53AEFF31}"/>
                  </a:ext>
                </a:extLst>
              </p:cNvPr>
              <p:cNvSpPr/>
              <p:nvPr/>
            </p:nvSpPr>
            <p:spPr>
              <a:xfrm>
                <a:off x="5780009" y="2426651"/>
                <a:ext cx="945084" cy="492443"/>
              </a:xfrm>
              <a:prstGeom prst="rect">
                <a:avLst/>
              </a:prstGeom>
            </p:spPr>
            <p:txBody>
              <a:bodyPr wrap="square">
                <a:spAutoFit/>
              </a:bodyPr>
              <a:lstStyle/>
              <a:p>
                <a:r>
                  <a:rPr lang="en-US" sz="1300" b="1" dirty="0">
                    <a:solidFill>
                      <a:schemeClr val="bg1"/>
                    </a:solidFill>
                  </a:rPr>
                  <a:t>Product </a:t>
                </a:r>
              </a:p>
              <a:p>
                <a:r>
                  <a:rPr lang="en-US" sz="1300" b="1" dirty="0">
                    <a:solidFill>
                      <a:schemeClr val="bg1"/>
                    </a:solidFill>
                  </a:rPr>
                  <a:t>System</a:t>
                </a:r>
              </a:p>
            </p:txBody>
          </p:sp>
          <p:sp>
            <p:nvSpPr>
              <p:cNvPr id="57" name="Rectangle 56">
                <a:extLst>
                  <a:ext uri="{FF2B5EF4-FFF2-40B4-BE49-F238E27FC236}">
                    <a16:creationId xmlns:a16="http://schemas.microsoft.com/office/drawing/2014/main" id="{72546632-6B42-F24E-8108-F6F855D6C626}"/>
                  </a:ext>
                </a:extLst>
              </p:cNvPr>
              <p:cNvSpPr/>
              <p:nvPr/>
            </p:nvSpPr>
            <p:spPr>
              <a:xfrm>
                <a:off x="6807919" y="2426650"/>
                <a:ext cx="945084" cy="292388"/>
              </a:xfrm>
              <a:prstGeom prst="rect">
                <a:avLst/>
              </a:prstGeom>
            </p:spPr>
            <p:txBody>
              <a:bodyPr wrap="square">
                <a:spAutoFit/>
              </a:bodyPr>
              <a:lstStyle/>
              <a:p>
                <a:r>
                  <a:rPr lang="en-US" sz="1300" b="1" dirty="0">
                    <a:solidFill>
                      <a:schemeClr val="bg1"/>
                    </a:solidFill>
                  </a:rPr>
                  <a:t>Service</a:t>
                </a:r>
              </a:p>
            </p:txBody>
          </p:sp>
          <p:sp>
            <p:nvSpPr>
              <p:cNvPr id="58" name="Rectangle 57">
                <a:extLst>
                  <a:ext uri="{FF2B5EF4-FFF2-40B4-BE49-F238E27FC236}">
                    <a16:creationId xmlns:a16="http://schemas.microsoft.com/office/drawing/2014/main" id="{2BC43549-53EB-EB4E-84FA-5966874AE5EB}"/>
                  </a:ext>
                </a:extLst>
              </p:cNvPr>
              <p:cNvSpPr/>
              <p:nvPr/>
            </p:nvSpPr>
            <p:spPr>
              <a:xfrm>
                <a:off x="7805049" y="2426650"/>
                <a:ext cx="945084" cy="292388"/>
              </a:xfrm>
              <a:prstGeom prst="rect">
                <a:avLst/>
              </a:prstGeom>
            </p:spPr>
            <p:txBody>
              <a:bodyPr wrap="square">
                <a:spAutoFit/>
              </a:bodyPr>
              <a:lstStyle/>
              <a:p>
                <a:r>
                  <a:rPr lang="en-US" sz="1300" b="1" dirty="0">
                    <a:solidFill>
                      <a:schemeClr val="bg1"/>
                    </a:solidFill>
                  </a:rPr>
                  <a:t>Channel</a:t>
                </a:r>
              </a:p>
            </p:txBody>
          </p:sp>
          <p:sp>
            <p:nvSpPr>
              <p:cNvPr id="59" name="Rectangle 58">
                <a:extLst>
                  <a:ext uri="{FF2B5EF4-FFF2-40B4-BE49-F238E27FC236}">
                    <a16:creationId xmlns:a16="http://schemas.microsoft.com/office/drawing/2014/main" id="{2EBB75FC-515A-4B4C-AF20-7F0B8C49AEE3}"/>
                  </a:ext>
                </a:extLst>
              </p:cNvPr>
              <p:cNvSpPr/>
              <p:nvPr/>
            </p:nvSpPr>
            <p:spPr>
              <a:xfrm>
                <a:off x="8793865" y="2419072"/>
                <a:ext cx="945084" cy="292388"/>
              </a:xfrm>
              <a:prstGeom prst="rect">
                <a:avLst/>
              </a:prstGeom>
            </p:spPr>
            <p:txBody>
              <a:bodyPr wrap="square">
                <a:spAutoFit/>
              </a:bodyPr>
              <a:lstStyle/>
              <a:p>
                <a:r>
                  <a:rPr lang="en-US" sz="1300" b="1" dirty="0">
                    <a:solidFill>
                      <a:schemeClr val="bg1"/>
                    </a:solidFill>
                  </a:rPr>
                  <a:t>Brand</a:t>
                </a:r>
              </a:p>
            </p:txBody>
          </p:sp>
          <p:sp>
            <p:nvSpPr>
              <p:cNvPr id="60" name="Rectangle 59">
                <a:extLst>
                  <a:ext uri="{FF2B5EF4-FFF2-40B4-BE49-F238E27FC236}">
                    <a16:creationId xmlns:a16="http://schemas.microsoft.com/office/drawing/2014/main" id="{6E5A8DAF-F0C9-874E-9A73-AF168B9BA54A}"/>
                  </a:ext>
                </a:extLst>
              </p:cNvPr>
              <p:cNvSpPr/>
              <p:nvPr/>
            </p:nvSpPr>
            <p:spPr>
              <a:xfrm>
                <a:off x="9802179" y="2419072"/>
                <a:ext cx="1070161" cy="692497"/>
              </a:xfrm>
              <a:prstGeom prst="rect">
                <a:avLst/>
              </a:prstGeom>
            </p:spPr>
            <p:txBody>
              <a:bodyPr wrap="square">
                <a:spAutoFit/>
              </a:bodyPr>
              <a:lstStyle/>
              <a:p>
                <a:r>
                  <a:rPr lang="en-US" sz="1300" b="1" dirty="0">
                    <a:solidFill>
                      <a:schemeClr val="bg1"/>
                    </a:solidFill>
                  </a:rPr>
                  <a:t>Customer</a:t>
                </a:r>
              </a:p>
              <a:p>
                <a:r>
                  <a:rPr lang="en-US" sz="1300" b="1" dirty="0">
                    <a:solidFill>
                      <a:schemeClr val="bg1"/>
                    </a:solidFill>
                  </a:rPr>
                  <a:t>Engage-</a:t>
                </a:r>
              </a:p>
              <a:p>
                <a:r>
                  <a:rPr lang="en-US" sz="1300" b="1" dirty="0" err="1">
                    <a:solidFill>
                      <a:schemeClr val="bg1"/>
                    </a:solidFill>
                  </a:rPr>
                  <a:t>ment</a:t>
                </a:r>
                <a:endParaRPr lang="en-US" sz="1300" b="1" dirty="0">
                  <a:solidFill>
                    <a:schemeClr val="bg1"/>
                  </a:solidFill>
                </a:endParaRPr>
              </a:p>
            </p:txBody>
          </p:sp>
        </p:grpSp>
        <p:grpSp>
          <p:nvGrpSpPr>
            <p:cNvPr id="9" name="Group 8">
              <a:extLst>
                <a:ext uri="{FF2B5EF4-FFF2-40B4-BE49-F238E27FC236}">
                  <a16:creationId xmlns:a16="http://schemas.microsoft.com/office/drawing/2014/main" id="{947CD5D8-C7F2-AE4C-8F12-BA377EDF2EC4}"/>
                </a:ext>
              </a:extLst>
            </p:cNvPr>
            <p:cNvGrpSpPr/>
            <p:nvPr/>
          </p:nvGrpSpPr>
          <p:grpSpPr>
            <a:xfrm>
              <a:off x="914400" y="4875795"/>
              <a:ext cx="9677400" cy="1192145"/>
              <a:chOff x="941109" y="4749183"/>
              <a:chExt cx="9677400" cy="1192145"/>
            </a:xfrm>
          </p:grpSpPr>
          <p:sp>
            <p:nvSpPr>
              <p:cNvPr id="33" name="Rectangle 32">
                <a:extLst>
                  <a:ext uri="{FF2B5EF4-FFF2-40B4-BE49-F238E27FC236}">
                    <a16:creationId xmlns:a16="http://schemas.microsoft.com/office/drawing/2014/main" id="{46C33E58-8A4B-A74F-8AE0-D0DED2A59948}"/>
                  </a:ext>
                </a:extLst>
              </p:cNvPr>
              <p:cNvSpPr/>
              <p:nvPr/>
            </p:nvSpPr>
            <p:spPr>
              <a:xfrm>
                <a:off x="941110" y="4756878"/>
                <a:ext cx="1588497" cy="307777"/>
              </a:xfrm>
              <a:prstGeom prst="rect">
                <a:avLst/>
              </a:prstGeom>
            </p:spPr>
            <p:txBody>
              <a:bodyPr wrap="square">
                <a:spAutoFit/>
              </a:bodyPr>
              <a:lstStyle/>
              <a:p>
                <a:r>
                  <a:rPr lang="en-US" sz="1400" b="1" dirty="0"/>
                  <a:t>Business Model</a:t>
                </a:r>
              </a:p>
            </p:txBody>
          </p:sp>
          <p:sp>
            <p:nvSpPr>
              <p:cNvPr id="34" name="Rectangle 33">
                <a:extLst>
                  <a:ext uri="{FF2B5EF4-FFF2-40B4-BE49-F238E27FC236}">
                    <a16:creationId xmlns:a16="http://schemas.microsoft.com/office/drawing/2014/main" id="{3A63F473-5A9D-CB4C-B908-2E56EBCA503B}"/>
                  </a:ext>
                </a:extLst>
              </p:cNvPr>
              <p:cNvSpPr/>
              <p:nvPr/>
            </p:nvSpPr>
            <p:spPr>
              <a:xfrm>
                <a:off x="2923133" y="4749183"/>
                <a:ext cx="1518058" cy="307777"/>
              </a:xfrm>
              <a:prstGeom prst="rect">
                <a:avLst/>
              </a:prstGeom>
            </p:spPr>
            <p:txBody>
              <a:bodyPr wrap="square">
                <a:spAutoFit/>
              </a:bodyPr>
              <a:lstStyle/>
              <a:p>
                <a:r>
                  <a:rPr lang="en-US" sz="1400" b="1" dirty="0"/>
                  <a:t>Org. Structure</a:t>
                </a:r>
              </a:p>
            </p:txBody>
          </p:sp>
          <p:sp>
            <p:nvSpPr>
              <p:cNvPr id="35" name="Rectangle 34">
                <a:extLst>
                  <a:ext uri="{FF2B5EF4-FFF2-40B4-BE49-F238E27FC236}">
                    <a16:creationId xmlns:a16="http://schemas.microsoft.com/office/drawing/2014/main" id="{05182995-9DAF-E743-94E2-4A1966CB81C4}"/>
                  </a:ext>
                </a:extLst>
              </p:cNvPr>
              <p:cNvSpPr/>
              <p:nvPr/>
            </p:nvSpPr>
            <p:spPr>
              <a:xfrm>
                <a:off x="5018500" y="4761742"/>
                <a:ext cx="1421089" cy="523220"/>
              </a:xfrm>
              <a:prstGeom prst="rect">
                <a:avLst/>
              </a:prstGeom>
            </p:spPr>
            <p:txBody>
              <a:bodyPr wrap="square">
                <a:spAutoFit/>
              </a:bodyPr>
              <a:lstStyle/>
              <a:p>
                <a:r>
                  <a:rPr lang="en-US" sz="1400" b="1" dirty="0"/>
                  <a:t>Product Performance</a:t>
                </a:r>
              </a:p>
            </p:txBody>
          </p:sp>
          <p:sp>
            <p:nvSpPr>
              <p:cNvPr id="36" name="Rectangle 35">
                <a:extLst>
                  <a:ext uri="{FF2B5EF4-FFF2-40B4-BE49-F238E27FC236}">
                    <a16:creationId xmlns:a16="http://schemas.microsoft.com/office/drawing/2014/main" id="{CD8DEBBB-200D-0E46-991C-FAD15929C387}"/>
                  </a:ext>
                </a:extLst>
              </p:cNvPr>
              <p:cNvSpPr/>
              <p:nvPr/>
            </p:nvSpPr>
            <p:spPr>
              <a:xfrm>
                <a:off x="7016898" y="4756877"/>
                <a:ext cx="1005172" cy="307777"/>
              </a:xfrm>
              <a:prstGeom prst="rect">
                <a:avLst/>
              </a:prstGeom>
            </p:spPr>
            <p:txBody>
              <a:bodyPr wrap="square">
                <a:spAutoFit/>
              </a:bodyPr>
              <a:lstStyle/>
              <a:p>
                <a:r>
                  <a:rPr lang="en-US" sz="1400" b="1" dirty="0"/>
                  <a:t>Service</a:t>
                </a:r>
              </a:p>
            </p:txBody>
          </p:sp>
          <p:sp>
            <p:nvSpPr>
              <p:cNvPr id="37" name="Rectangle 36">
                <a:extLst>
                  <a:ext uri="{FF2B5EF4-FFF2-40B4-BE49-F238E27FC236}">
                    <a16:creationId xmlns:a16="http://schemas.microsoft.com/office/drawing/2014/main" id="{24588683-BEBE-7947-B098-51B2B78D1DFD}"/>
                  </a:ext>
                </a:extLst>
              </p:cNvPr>
              <p:cNvSpPr/>
              <p:nvPr/>
            </p:nvSpPr>
            <p:spPr>
              <a:xfrm>
                <a:off x="9085669" y="4756876"/>
                <a:ext cx="1421089" cy="307777"/>
              </a:xfrm>
              <a:prstGeom prst="rect">
                <a:avLst/>
              </a:prstGeom>
            </p:spPr>
            <p:txBody>
              <a:bodyPr wrap="square">
                <a:spAutoFit/>
              </a:bodyPr>
              <a:lstStyle/>
              <a:p>
                <a:r>
                  <a:rPr lang="en-US" sz="1400" b="1" dirty="0"/>
                  <a:t>Brand</a:t>
                </a:r>
              </a:p>
            </p:txBody>
          </p:sp>
          <p:sp>
            <p:nvSpPr>
              <p:cNvPr id="38" name="Rectangle 37">
                <a:extLst>
                  <a:ext uri="{FF2B5EF4-FFF2-40B4-BE49-F238E27FC236}">
                    <a16:creationId xmlns:a16="http://schemas.microsoft.com/office/drawing/2014/main" id="{59164B28-36CF-0247-AA8D-AA751225468E}"/>
                  </a:ext>
                </a:extLst>
              </p:cNvPr>
              <p:cNvSpPr/>
              <p:nvPr/>
            </p:nvSpPr>
            <p:spPr>
              <a:xfrm>
                <a:off x="941109" y="5032810"/>
                <a:ext cx="1431311" cy="692497"/>
              </a:xfrm>
              <a:prstGeom prst="rect">
                <a:avLst/>
              </a:prstGeom>
            </p:spPr>
            <p:txBody>
              <a:bodyPr wrap="square">
                <a:spAutoFit/>
              </a:bodyPr>
              <a:lstStyle/>
              <a:p>
                <a:r>
                  <a:rPr lang="en-US" sz="1300" dirty="0">
                    <a:solidFill>
                      <a:schemeClr val="tx1">
                        <a:lumMod val="50000"/>
                        <a:lumOff val="50000"/>
                      </a:schemeClr>
                    </a:solidFill>
                  </a:rPr>
                  <a:t>The way in </a:t>
                </a:r>
              </a:p>
              <a:p>
                <a:r>
                  <a:rPr lang="en-US" sz="1300" dirty="0">
                    <a:solidFill>
                      <a:schemeClr val="tx1">
                        <a:lumMod val="50000"/>
                        <a:lumOff val="50000"/>
                      </a:schemeClr>
                    </a:solidFill>
                  </a:rPr>
                  <a:t>which you </a:t>
                </a:r>
              </a:p>
              <a:p>
                <a:r>
                  <a:rPr lang="en-US" sz="1300" dirty="0">
                    <a:solidFill>
                      <a:schemeClr val="tx1">
                        <a:lumMod val="50000"/>
                        <a:lumOff val="50000"/>
                      </a:schemeClr>
                    </a:solidFill>
                  </a:rPr>
                  <a:t>make money</a:t>
                </a:r>
              </a:p>
            </p:txBody>
          </p:sp>
          <p:sp>
            <p:nvSpPr>
              <p:cNvPr id="39" name="Rectangle 38">
                <a:extLst>
                  <a:ext uri="{FF2B5EF4-FFF2-40B4-BE49-F238E27FC236}">
                    <a16:creationId xmlns:a16="http://schemas.microsoft.com/office/drawing/2014/main" id="{BDF5AEA6-F9EF-804A-99C8-57E55F2C4435}"/>
                  </a:ext>
                </a:extLst>
              </p:cNvPr>
              <p:cNvSpPr/>
              <p:nvPr/>
            </p:nvSpPr>
            <p:spPr>
              <a:xfrm>
                <a:off x="2923133" y="5032809"/>
                <a:ext cx="1431311" cy="692497"/>
              </a:xfrm>
              <a:prstGeom prst="rect">
                <a:avLst/>
              </a:prstGeom>
            </p:spPr>
            <p:txBody>
              <a:bodyPr wrap="square">
                <a:spAutoFit/>
              </a:bodyPr>
              <a:lstStyle/>
              <a:p>
                <a:r>
                  <a:rPr lang="en-US" sz="1300" dirty="0">
                    <a:solidFill>
                      <a:schemeClr val="tx1">
                        <a:lumMod val="50000"/>
                        <a:lumOff val="50000"/>
                      </a:schemeClr>
                    </a:solidFill>
                  </a:rPr>
                  <a:t>Alignment of your talent </a:t>
                </a:r>
              </a:p>
              <a:p>
                <a:r>
                  <a:rPr lang="en-US" sz="1300" dirty="0">
                    <a:solidFill>
                      <a:schemeClr val="tx1">
                        <a:lumMod val="50000"/>
                        <a:lumOff val="50000"/>
                      </a:schemeClr>
                    </a:solidFill>
                  </a:rPr>
                  <a:t>and assets</a:t>
                </a:r>
              </a:p>
            </p:txBody>
          </p:sp>
          <p:sp>
            <p:nvSpPr>
              <p:cNvPr id="40" name="Rectangle 39">
                <a:extLst>
                  <a:ext uri="{FF2B5EF4-FFF2-40B4-BE49-F238E27FC236}">
                    <a16:creationId xmlns:a16="http://schemas.microsoft.com/office/drawing/2014/main" id="{509037B9-4C54-1C40-BED8-F70E7A7D4463}"/>
                  </a:ext>
                </a:extLst>
              </p:cNvPr>
              <p:cNvSpPr/>
              <p:nvPr/>
            </p:nvSpPr>
            <p:spPr>
              <a:xfrm>
                <a:off x="5013388" y="5248831"/>
                <a:ext cx="1431311" cy="692497"/>
              </a:xfrm>
              <a:prstGeom prst="rect">
                <a:avLst/>
              </a:prstGeom>
            </p:spPr>
            <p:txBody>
              <a:bodyPr wrap="square">
                <a:spAutoFit/>
              </a:bodyPr>
              <a:lstStyle/>
              <a:p>
                <a:r>
                  <a:rPr lang="en-US" sz="1300" dirty="0">
                    <a:solidFill>
                      <a:schemeClr val="tx1">
                        <a:lumMod val="50000"/>
                        <a:lumOff val="50000"/>
                      </a:schemeClr>
                    </a:solidFill>
                  </a:rPr>
                  <a:t>Distinguishing features and </a:t>
                </a:r>
              </a:p>
              <a:p>
                <a:r>
                  <a:rPr lang="en-US" sz="1300" dirty="0">
                    <a:solidFill>
                      <a:schemeClr val="tx1">
                        <a:lumMod val="50000"/>
                        <a:lumOff val="50000"/>
                      </a:schemeClr>
                    </a:solidFill>
                  </a:rPr>
                  <a:t>functionality</a:t>
                </a:r>
              </a:p>
            </p:txBody>
          </p:sp>
          <p:sp>
            <p:nvSpPr>
              <p:cNvPr id="41" name="Rectangle 40">
                <a:extLst>
                  <a:ext uri="{FF2B5EF4-FFF2-40B4-BE49-F238E27FC236}">
                    <a16:creationId xmlns:a16="http://schemas.microsoft.com/office/drawing/2014/main" id="{156E6792-7151-6E47-B82E-6B47C739A805}"/>
                  </a:ext>
                </a:extLst>
              </p:cNvPr>
              <p:cNvSpPr/>
              <p:nvPr/>
            </p:nvSpPr>
            <p:spPr>
              <a:xfrm>
                <a:off x="7010745" y="5032808"/>
                <a:ext cx="1431311" cy="892552"/>
              </a:xfrm>
              <a:prstGeom prst="rect">
                <a:avLst/>
              </a:prstGeom>
            </p:spPr>
            <p:txBody>
              <a:bodyPr wrap="square">
                <a:spAutoFit/>
              </a:bodyPr>
              <a:lstStyle/>
              <a:p>
                <a:r>
                  <a:rPr lang="en-US" sz="1300" dirty="0">
                    <a:solidFill>
                      <a:schemeClr val="tx1">
                        <a:lumMod val="50000"/>
                        <a:lumOff val="50000"/>
                      </a:schemeClr>
                    </a:solidFill>
                  </a:rPr>
                  <a:t>Support enhancements that surround your offerings</a:t>
                </a:r>
              </a:p>
            </p:txBody>
          </p:sp>
          <p:sp>
            <p:nvSpPr>
              <p:cNvPr id="42" name="Rectangle 41">
                <a:extLst>
                  <a:ext uri="{FF2B5EF4-FFF2-40B4-BE49-F238E27FC236}">
                    <a16:creationId xmlns:a16="http://schemas.microsoft.com/office/drawing/2014/main" id="{8F10C0AA-0E07-7742-8AB0-D0D37EF8C9E2}"/>
                  </a:ext>
                </a:extLst>
              </p:cNvPr>
              <p:cNvSpPr/>
              <p:nvPr/>
            </p:nvSpPr>
            <p:spPr>
              <a:xfrm>
                <a:off x="9095890" y="5032807"/>
                <a:ext cx="1522619" cy="692497"/>
              </a:xfrm>
              <a:prstGeom prst="rect">
                <a:avLst/>
              </a:prstGeom>
            </p:spPr>
            <p:txBody>
              <a:bodyPr wrap="square">
                <a:spAutoFit/>
              </a:bodyPr>
              <a:lstStyle/>
              <a:p>
                <a:r>
                  <a:rPr lang="en-US" sz="1300" dirty="0">
                    <a:solidFill>
                      <a:schemeClr val="tx1">
                        <a:lumMod val="50000"/>
                        <a:lumOff val="50000"/>
                      </a:schemeClr>
                    </a:solidFill>
                  </a:rPr>
                  <a:t>Representation of your offerings and business</a:t>
                </a:r>
              </a:p>
            </p:txBody>
          </p:sp>
        </p:grpSp>
        <p:grpSp>
          <p:nvGrpSpPr>
            <p:cNvPr id="10" name="Group 9">
              <a:extLst>
                <a:ext uri="{FF2B5EF4-FFF2-40B4-BE49-F238E27FC236}">
                  <a16:creationId xmlns:a16="http://schemas.microsoft.com/office/drawing/2014/main" id="{F5034B88-60E0-FA4D-A900-6CAD13A4954F}"/>
                </a:ext>
              </a:extLst>
            </p:cNvPr>
            <p:cNvGrpSpPr/>
            <p:nvPr/>
          </p:nvGrpSpPr>
          <p:grpSpPr>
            <a:xfrm>
              <a:off x="2044410" y="766931"/>
              <a:ext cx="9522647" cy="1223587"/>
              <a:chOff x="941109" y="4749183"/>
              <a:chExt cx="9522647" cy="1223587"/>
            </a:xfrm>
          </p:grpSpPr>
          <p:sp>
            <p:nvSpPr>
              <p:cNvPr id="23" name="Rectangle 22">
                <a:extLst>
                  <a:ext uri="{FF2B5EF4-FFF2-40B4-BE49-F238E27FC236}">
                    <a16:creationId xmlns:a16="http://schemas.microsoft.com/office/drawing/2014/main" id="{0ECF2A14-359A-D040-AFAA-6E4AACBEBEF6}"/>
                  </a:ext>
                </a:extLst>
              </p:cNvPr>
              <p:cNvSpPr/>
              <p:nvPr/>
            </p:nvSpPr>
            <p:spPr>
              <a:xfrm>
                <a:off x="941110" y="4756878"/>
                <a:ext cx="1421089" cy="307777"/>
              </a:xfrm>
              <a:prstGeom prst="rect">
                <a:avLst/>
              </a:prstGeom>
            </p:spPr>
            <p:txBody>
              <a:bodyPr wrap="square">
                <a:spAutoFit/>
              </a:bodyPr>
              <a:lstStyle/>
              <a:p>
                <a:r>
                  <a:rPr lang="en-US" sz="1400" b="1" dirty="0"/>
                  <a:t>Networks</a:t>
                </a:r>
              </a:p>
            </p:txBody>
          </p:sp>
          <p:sp>
            <p:nvSpPr>
              <p:cNvPr id="24" name="Rectangle 23">
                <a:extLst>
                  <a:ext uri="{FF2B5EF4-FFF2-40B4-BE49-F238E27FC236}">
                    <a16:creationId xmlns:a16="http://schemas.microsoft.com/office/drawing/2014/main" id="{7CD9DFA8-C208-944D-B18D-3731715ED044}"/>
                  </a:ext>
                </a:extLst>
              </p:cNvPr>
              <p:cNvSpPr/>
              <p:nvPr/>
            </p:nvSpPr>
            <p:spPr>
              <a:xfrm>
                <a:off x="2923133" y="4749183"/>
                <a:ext cx="1421089" cy="307777"/>
              </a:xfrm>
              <a:prstGeom prst="rect">
                <a:avLst/>
              </a:prstGeom>
            </p:spPr>
            <p:txBody>
              <a:bodyPr wrap="square">
                <a:spAutoFit/>
              </a:bodyPr>
              <a:lstStyle/>
              <a:p>
                <a:r>
                  <a:rPr lang="en-US" sz="1400" b="1" dirty="0"/>
                  <a:t>Process</a:t>
                </a:r>
              </a:p>
            </p:txBody>
          </p:sp>
          <p:sp>
            <p:nvSpPr>
              <p:cNvPr id="25" name="Rectangle 24">
                <a:extLst>
                  <a:ext uri="{FF2B5EF4-FFF2-40B4-BE49-F238E27FC236}">
                    <a16:creationId xmlns:a16="http://schemas.microsoft.com/office/drawing/2014/main" id="{88112939-1F14-B848-BC82-8FCB5FC02B66}"/>
                  </a:ext>
                </a:extLst>
              </p:cNvPr>
              <p:cNvSpPr/>
              <p:nvPr/>
            </p:nvSpPr>
            <p:spPr>
              <a:xfrm>
                <a:off x="4933100" y="4762500"/>
                <a:ext cx="1421089" cy="523220"/>
              </a:xfrm>
              <a:prstGeom prst="rect">
                <a:avLst/>
              </a:prstGeom>
            </p:spPr>
            <p:txBody>
              <a:bodyPr wrap="square">
                <a:spAutoFit/>
              </a:bodyPr>
              <a:lstStyle/>
              <a:p>
                <a:r>
                  <a:rPr lang="en-US" sz="1400" b="1" dirty="0"/>
                  <a:t>Product System</a:t>
                </a:r>
              </a:p>
            </p:txBody>
          </p:sp>
          <p:sp>
            <p:nvSpPr>
              <p:cNvPr id="26" name="Rectangle 25">
                <a:extLst>
                  <a:ext uri="{FF2B5EF4-FFF2-40B4-BE49-F238E27FC236}">
                    <a16:creationId xmlns:a16="http://schemas.microsoft.com/office/drawing/2014/main" id="{F63C6F8F-8085-1F47-9DE0-42957B6999F2}"/>
                  </a:ext>
                </a:extLst>
              </p:cNvPr>
              <p:cNvSpPr/>
              <p:nvPr/>
            </p:nvSpPr>
            <p:spPr>
              <a:xfrm>
                <a:off x="6956929" y="4756877"/>
                <a:ext cx="1005172" cy="307777"/>
              </a:xfrm>
              <a:prstGeom prst="rect">
                <a:avLst/>
              </a:prstGeom>
            </p:spPr>
            <p:txBody>
              <a:bodyPr wrap="square">
                <a:spAutoFit/>
              </a:bodyPr>
              <a:lstStyle/>
              <a:p>
                <a:r>
                  <a:rPr lang="en-US" sz="1400" b="1" dirty="0"/>
                  <a:t>Channel</a:t>
                </a:r>
              </a:p>
            </p:txBody>
          </p:sp>
          <p:sp>
            <p:nvSpPr>
              <p:cNvPr id="27" name="Rectangle 26">
                <a:extLst>
                  <a:ext uri="{FF2B5EF4-FFF2-40B4-BE49-F238E27FC236}">
                    <a16:creationId xmlns:a16="http://schemas.microsoft.com/office/drawing/2014/main" id="{925084E2-66EC-D541-8E8D-FC9B3B264D97}"/>
                  </a:ext>
                </a:extLst>
              </p:cNvPr>
              <p:cNvSpPr/>
              <p:nvPr/>
            </p:nvSpPr>
            <p:spPr>
              <a:xfrm>
                <a:off x="9042667" y="4756876"/>
                <a:ext cx="1421089" cy="523220"/>
              </a:xfrm>
              <a:prstGeom prst="rect">
                <a:avLst/>
              </a:prstGeom>
            </p:spPr>
            <p:txBody>
              <a:bodyPr wrap="square">
                <a:spAutoFit/>
              </a:bodyPr>
              <a:lstStyle/>
              <a:p>
                <a:r>
                  <a:rPr lang="en-US" sz="1400" b="1" dirty="0"/>
                  <a:t>Customer</a:t>
                </a:r>
              </a:p>
              <a:p>
                <a:r>
                  <a:rPr lang="en-US" sz="1400" b="1" dirty="0"/>
                  <a:t>Engagement</a:t>
                </a:r>
              </a:p>
            </p:txBody>
          </p:sp>
          <p:sp>
            <p:nvSpPr>
              <p:cNvPr id="28" name="Rectangle 27">
                <a:extLst>
                  <a:ext uri="{FF2B5EF4-FFF2-40B4-BE49-F238E27FC236}">
                    <a16:creationId xmlns:a16="http://schemas.microsoft.com/office/drawing/2014/main" id="{037F3C85-982F-F648-AF9D-629969AE74AE}"/>
                  </a:ext>
                </a:extLst>
              </p:cNvPr>
              <p:cNvSpPr/>
              <p:nvPr/>
            </p:nvSpPr>
            <p:spPr>
              <a:xfrm>
                <a:off x="941109" y="5037217"/>
                <a:ext cx="1232189" cy="892552"/>
              </a:xfrm>
              <a:prstGeom prst="rect">
                <a:avLst/>
              </a:prstGeom>
            </p:spPr>
            <p:txBody>
              <a:bodyPr wrap="square">
                <a:spAutoFit/>
              </a:bodyPr>
              <a:lstStyle/>
              <a:p>
                <a:r>
                  <a:rPr lang="en-US" sz="1300" dirty="0">
                    <a:solidFill>
                      <a:schemeClr val="tx1">
                        <a:lumMod val="50000"/>
                        <a:lumOff val="50000"/>
                      </a:schemeClr>
                    </a:solidFill>
                  </a:rPr>
                  <a:t>Connections with others to create value</a:t>
                </a:r>
              </a:p>
            </p:txBody>
          </p:sp>
          <p:sp>
            <p:nvSpPr>
              <p:cNvPr id="29" name="Rectangle 28">
                <a:extLst>
                  <a:ext uri="{FF2B5EF4-FFF2-40B4-BE49-F238E27FC236}">
                    <a16:creationId xmlns:a16="http://schemas.microsoft.com/office/drawing/2014/main" id="{848933A8-27DF-E744-A731-F19068BBF0EE}"/>
                  </a:ext>
                </a:extLst>
              </p:cNvPr>
              <p:cNvSpPr/>
              <p:nvPr/>
            </p:nvSpPr>
            <p:spPr>
              <a:xfrm>
                <a:off x="2923133" y="5037216"/>
                <a:ext cx="1524207" cy="892552"/>
              </a:xfrm>
              <a:prstGeom prst="rect">
                <a:avLst/>
              </a:prstGeom>
            </p:spPr>
            <p:txBody>
              <a:bodyPr wrap="square">
                <a:spAutoFit/>
              </a:bodyPr>
              <a:lstStyle/>
              <a:p>
                <a:r>
                  <a:rPr lang="en-US" sz="1300" dirty="0">
                    <a:solidFill>
                      <a:schemeClr val="tx1">
                        <a:lumMod val="50000"/>
                        <a:lumOff val="50000"/>
                      </a:schemeClr>
                    </a:solidFill>
                  </a:rPr>
                  <a:t>Signature or superior methods for doing your work</a:t>
                </a:r>
              </a:p>
            </p:txBody>
          </p:sp>
          <p:sp>
            <p:nvSpPr>
              <p:cNvPr id="30" name="Rectangle 29">
                <a:extLst>
                  <a:ext uri="{FF2B5EF4-FFF2-40B4-BE49-F238E27FC236}">
                    <a16:creationId xmlns:a16="http://schemas.microsoft.com/office/drawing/2014/main" id="{88CA766B-8631-EA4F-ACF6-8CD8C8CD5DC3}"/>
                  </a:ext>
                </a:extLst>
              </p:cNvPr>
              <p:cNvSpPr/>
              <p:nvPr/>
            </p:nvSpPr>
            <p:spPr>
              <a:xfrm>
                <a:off x="4927990" y="5280273"/>
                <a:ext cx="1524207" cy="692497"/>
              </a:xfrm>
              <a:prstGeom prst="rect">
                <a:avLst/>
              </a:prstGeom>
            </p:spPr>
            <p:txBody>
              <a:bodyPr wrap="square">
                <a:spAutoFit/>
              </a:bodyPr>
              <a:lstStyle/>
              <a:p>
                <a:r>
                  <a:rPr lang="en-US" sz="1300" dirty="0">
                    <a:solidFill>
                      <a:schemeClr val="tx1">
                        <a:lumMod val="50000"/>
                        <a:lumOff val="50000"/>
                      </a:schemeClr>
                    </a:solidFill>
                  </a:rPr>
                  <a:t>Complementary products and services</a:t>
                </a:r>
              </a:p>
            </p:txBody>
          </p:sp>
          <p:sp>
            <p:nvSpPr>
              <p:cNvPr id="31" name="Rectangle 30">
                <a:extLst>
                  <a:ext uri="{FF2B5EF4-FFF2-40B4-BE49-F238E27FC236}">
                    <a16:creationId xmlns:a16="http://schemas.microsoft.com/office/drawing/2014/main" id="{06F0BA70-952C-A14B-B46D-CEB483A3ADD9}"/>
                  </a:ext>
                </a:extLst>
              </p:cNvPr>
              <p:cNvSpPr/>
              <p:nvPr/>
            </p:nvSpPr>
            <p:spPr>
              <a:xfrm>
                <a:off x="6950775" y="5037215"/>
                <a:ext cx="1734461" cy="892552"/>
              </a:xfrm>
              <a:prstGeom prst="rect">
                <a:avLst/>
              </a:prstGeom>
            </p:spPr>
            <p:txBody>
              <a:bodyPr wrap="square">
                <a:spAutoFit/>
              </a:bodyPr>
              <a:lstStyle/>
              <a:p>
                <a:r>
                  <a:rPr lang="en-US" sz="1300" dirty="0">
                    <a:solidFill>
                      <a:schemeClr val="tx1">
                        <a:lumMod val="50000"/>
                        <a:lumOff val="50000"/>
                      </a:schemeClr>
                    </a:solidFill>
                  </a:rPr>
                  <a:t>How your offerings are delivered to customers and users</a:t>
                </a:r>
              </a:p>
            </p:txBody>
          </p:sp>
          <p:sp>
            <p:nvSpPr>
              <p:cNvPr id="32" name="Rectangle 31">
                <a:extLst>
                  <a:ext uri="{FF2B5EF4-FFF2-40B4-BE49-F238E27FC236}">
                    <a16:creationId xmlns:a16="http://schemas.microsoft.com/office/drawing/2014/main" id="{9C5D87B3-F131-924C-976B-32F71104CF37}"/>
                  </a:ext>
                </a:extLst>
              </p:cNvPr>
              <p:cNvSpPr/>
              <p:nvPr/>
            </p:nvSpPr>
            <p:spPr>
              <a:xfrm>
                <a:off x="9032446" y="5253239"/>
                <a:ext cx="1312484" cy="692497"/>
              </a:xfrm>
              <a:prstGeom prst="rect">
                <a:avLst/>
              </a:prstGeom>
            </p:spPr>
            <p:txBody>
              <a:bodyPr wrap="square">
                <a:spAutoFit/>
              </a:bodyPr>
              <a:lstStyle/>
              <a:p>
                <a:r>
                  <a:rPr lang="en-US" sz="1300" dirty="0">
                    <a:solidFill>
                      <a:schemeClr val="tx1">
                        <a:lumMod val="50000"/>
                        <a:lumOff val="50000"/>
                      </a:schemeClr>
                    </a:solidFill>
                  </a:rPr>
                  <a:t>Distinctive interactions you foster</a:t>
                </a:r>
              </a:p>
            </p:txBody>
          </p:sp>
        </p:grpSp>
        <p:grpSp>
          <p:nvGrpSpPr>
            <p:cNvPr id="11" name="Group 10">
              <a:extLst>
                <a:ext uri="{FF2B5EF4-FFF2-40B4-BE49-F238E27FC236}">
                  <a16:creationId xmlns:a16="http://schemas.microsoft.com/office/drawing/2014/main" id="{D2B28A41-6E4B-5E47-B4E5-9F0F8D8D6A91}"/>
                </a:ext>
              </a:extLst>
            </p:cNvPr>
            <p:cNvGrpSpPr/>
            <p:nvPr/>
          </p:nvGrpSpPr>
          <p:grpSpPr>
            <a:xfrm>
              <a:off x="1031098" y="4382333"/>
              <a:ext cx="8135229" cy="366850"/>
              <a:chOff x="1031098" y="4382333"/>
              <a:chExt cx="8135229" cy="366850"/>
            </a:xfrm>
          </p:grpSpPr>
          <p:cxnSp>
            <p:nvCxnSpPr>
              <p:cNvPr id="18" name="Straight Connector 17">
                <a:extLst>
                  <a:ext uri="{FF2B5EF4-FFF2-40B4-BE49-F238E27FC236}">
                    <a16:creationId xmlns:a16="http://schemas.microsoft.com/office/drawing/2014/main" id="{2567EE66-8AB7-364C-AE38-F8A5D91865AA}"/>
                  </a:ext>
                </a:extLst>
              </p:cNvPr>
              <p:cNvCxnSpPr>
                <a:cxnSpLocks/>
              </p:cNvCxnSpPr>
              <p:nvPr/>
            </p:nvCxnSpPr>
            <p:spPr>
              <a:xfrm>
                <a:off x="1031098"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EB4283-8273-194B-860A-77CA376D50D6}"/>
                  </a:ext>
                </a:extLst>
              </p:cNvPr>
              <p:cNvCxnSpPr>
                <a:cxnSpLocks/>
              </p:cNvCxnSpPr>
              <p:nvPr/>
            </p:nvCxnSpPr>
            <p:spPr>
              <a:xfrm>
                <a:off x="3046390"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BD18966-4B30-214D-AEA7-C27F4953302F}"/>
                  </a:ext>
                </a:extLst>
              </p:cNvPr>
              <p:cNvCxnSpPr>
                <a:cxnSpLocks/>
              </p:cNvCxnSpPr>
              <p:nvPr/>
            </p:nvCxnSpPr>
            <p:spPr>
              <a:xfrm>
                <a:off x="5063315"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5BC954-D602-7D4F-848F-BBA5F380C96C}"/>
                  </a:ext>
                </a:extLst>
              </p:cNvPr>
              <p:cNvCxnSpPr>
                <a:cxnSpLocks/>
              </p:cNvCxnSpPr>
              <p:nvPr/>
            </p:nvCxnSpPr>
            <p:spPr>
              <a:xfrm>
                <a:off x="7107669"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246B06-9A58-B049-BA1E-24AE6F0F05D5}"/>
                  </a:ext>
                </a:extLst>
              </p:cNvPr>
              <p:cNvCxnSpPr>
                <a:cxnSpLocks/>
              </p:cNvCxnSpPr>
              <p:nvPr/>
            </p:nvCxnSpPr>
            <p:spPr>
              <a:xfrm>
                <a:off x="9166327"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2A8CB7D-D4DA-204C-8B03-4A87E78562F8}"/>
                </a:ext>
              </a:extLst>
            </p:cNvPr>
            <p:cNvGrpSpPr/>
            <p:nvPr/>
          </p:nvGrpSpPr>
          <p:grpSpPr>
            <a:xfrm>
              <a:off x="2070851" y="2063603"/>
              <a:ext cx="8108789" cy="366850"/>
              <a:chOff x="1057538" y="4382333"/>
              <a:chExt cx="8108789" cy="366850"/>
            </a:xfrm>
          </p:grpSpPr>
          <p:cxnSp>
            <p:nvCxnSpPr>
              <p:cNvPr id="13" name="Straight Connector 12">
                <a:extLst>
                  <a:ext uri="{FF2B5EF4-FFF2-40B4-BE49-F238E27FC236}">
                    <a16:creationId xmlns:a16="http://schemas.microsoft.com/office/drawing/2014/main" id="{9659227D-7D82-5344-B09E-CD53CE42E077}"/>
                  </a:ext>
                </a:extLst>
              </p:cNvPr>
              <p:cNvCxnSpPr>
                <a:cxnSpLocks/>
              </p:cNvCxnSpPr>
              <p:nvPr/>
            </p:nvCxnSpPr>
            <p:spPr>
              <a:xfrm>
                <a:off x="1057538"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47F700-C1C3-4241-B04C-DB446EEB6667}"/>
                  </a:ext>
                </a:extLst>
              </p:cNvPr>
              <p:cNvCxnSpPr>
                <a:cxnSpLocks/>
              </p:cNvCxnSpPr>
              <p:nvPr/>
            </p:nvCxnSpPr>
            <p:spPr>
              <a:xfrm>
                <a:off x="3072830"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ABAFF84-5009-564A-9CD3-750445F06BBE}"/>
                  </a:ext>
                </a:extLst>
              </p:cNvPr>
              <p:cNvCxnSpPr>
                <a:cxnSpLocks/>
              </p:cNvCxnSpPr>
              <p:nvPr/>
            </p:nvCxnSpPr>
            <p:spPr>
              <a:xfrm>
                <a:off x="5089986"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6ADA28-44FF-DC49-987D-0BC7108B627B}"/>
                  </a:ext>
                </a:extLst>
              </p:cNvPr>
              <p:cNvCxnSpPr>
                <a:cxnSpLocks/>
              </p:cNvCxnSpPr>
              <p:nvPr/>
            </p:nvCxnSpPr>
            <p:spPr>
              <a:xfrm>
                <a:off x="7107669"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00846FF-307B-2544-B72F-BBEF86C315AC}"/>
                  </a:ext>
                </a:extLst>
              </p:cNvPr>
              <p:cNvCxnSpPr>
                <a:cxnSpLocks/>
              </p:cNvCxnSpPr>
              <p:nvPr/>
            </p:nvCxnSpPr>
            <p:spPr>
              <a:xfrm>
                <a:off x="9166327" y="4382333"/>
                <a:ext cx="0" cy="366850"/>
              </a:xfrm>
              <a:prstGeom prst="line">
                <a:avLst/>
              </a:prstGeom>
              <a:ln w="28575">
                <a:solidFill>
                  <a:srgbClr val="999999"/>
                </a:solidFill>
                <a:prstDash val="sysDot"/>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DE042D63-EFE1-0949-8EF2-725E3312139E}"/>
              </a:ext>
            </a:extLst>
          </p:cNvPr>
          <p:cNvSpPr txBox="1"/>
          <p:nvPr/>
        </p:nvSpPr>
        <p:spPr>
          <a:xfrm>
            <a:off x="188865" y="6502380"/>
            <a:ext cx="1151277" cy="261610"/>
          </a:xfrm>
          <a:prstGeom prst="rect">
            <a:avLst/>
          </a:prstGeom>
          <a:noFill/>
        </p:spPr>
        <p:txBody>
          <a:bodyPr wrap="none" rtlCol="0">
            <a:spAutoFit/>
          </a:bodyPr>
          <a:lstStyle/>
          <a:p>
            <a:r>
              <a:rPr lang="en-US" sz="1100" dirty="0">
                <a:solidFill>
                  <a:schemeClr val="tx2"/>
                </a:solidFill>
              </a:rPr>
              <a:t>Source: Doblin</a:t>
            </a:r>
          </a:p>
        </p:txBody>
      </p:sp>
    </p:spTree>
    <p:extLst>
      <p:ext uri="{BB962C8B-B14F-4D97-AF65-F5344CB8AC3E}">
        <p14:creationId xmlns:p14="http://schemas.microsoft.com/office/powerpoint/2010/main" val="1788422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3ED39-744E-BA49-B16C-0D98496053EE}"/>
              </a:ext>
            </a:extLst>
          </p:cNvPr>
          <p:cNvSpPr>
            <a:spLocks noGrp="1"/>
          </p:cNvSpPr>
          <p:nvPr>
            <p:ph type="title"/>
          </p:nvPr>
        </p:nvSpPr>
        <p:spPr>
          <a:xfrm>
            <a:off x="5663952" y="0"/>
            <a:ext cx="6176448" cy="1327735"/>
          </a:xfrm>
          <a:prstGeom prst="rect">
            <a:avLst/>
          </a:prstGeom>
        </p:spPr>
        <p:txBody>
          <a:bodyPr anchor="ctr">
            <a:normAutofit/>
          </a:bodyPr>
          <a:lstStyle/>
          <a:p>
            <a:r>
              <a:rPr lang="en-US" dirty="0"/>
              <a:t>3. The Flywheel of Growth</a:t>
            </a:r>
          </a:p>
        </p:txBody>
      </p:sp>
      <p:sp>
        <p:nvSpPr>
          <p:cNvPr id="8" name="Text Placeholder 7">
            <a:extLst>
              <a:ext uri="{FF2B5EF4-FFF2-40B4-BE49-F238E27FC236}">
                <a16:creationId xmlns:a16="http://schemas.microsoft.com/office/drawing/2014/main" id="{54E72062-9E36-6C40-A5D1-93D2A1773B3E}"/>
              </a:ext>
            </a:extLst>
          </p:cNvPr>
          <p:cNvSpPr>
            <a:spLocks noGrp="1"/>
          </p:cNvSpPr>
          <p:nvPr>
            <p:ph type="body" sz="half" idx="2"/>
          </p:nvPr>
        </p:nvSpPr>
        <p:spPr>
          <a:xfrm>
            <a:off x="5663952" y="1052736"/>
            <a:ext cx="6176448" cy="5400600"/>
          </a:xfrm>
          <a:prstGeom prst="rect">
            <a:avLst/>
          </a:prstGeom>
        </p:spPr>
        <p:txBody>
          <a:bodyPr>
            <a:normAutofit fontScale="85000" lnSpcReduction="20000"/>
          </a:bodyPr>
          <a:lstStyle/>
          <a:p>
            <a:pPr marL="342900" indent="-342900">
              <a:lnSpc>
                <a:spcPct val="110000"/>
              </a:lnSpc>
              <a:buFont typeface="Arial" panose="020B0604020202020204" pitchFamily="34" charset="0"/>
              <a:buChar char="•"/>
            </a:pPr>
            <a:r>
              <a:rPr lang="en-US" sz="1400" dirty="0">
                <a:solidFill>
                  <a:srgbClr val="777777"/>
                </a:solidFill>
              </a:rPr>
              <a:t>When the basic elements of the business are in place (PMCM fit), the Flywheel of Growth is what will drive sustainably fast growth</a:t>
            </a:r>
          </a:p>
          <a:p>
            <a:pPr marL="342900" indent="-342900">
              <a:lnSpc>
                <a:spcPct val="110000"/>
              </a:lnSpc>
              <a:buFont typeface="Arial" panose="020B0604020202020204" pitchFamily="34" charset="0"/>
              <a:buChar char="•"/>
            </a:pPr>
            <a:r>
              <a:rPr lang="en-US" sz="1400" dirty="0"/>
              <a:t>The “How do we win?” part of your strategy</a:t>
            </a:r>
            <a:endParaRPr lang="en-US" sz="1400" dirty="0">
              <a:solidFill>
                <a:srgbClr val="777777"/>
              </a:solidFill>
            </a:endParaRPr>
          </a:p>
          <a:p>
            <a:pPr marL="342900" indent="-342900">
              <a:lnSpc>
                <a:spcPct val="110000"/>
              </a:lnSpc>
              <a:buFont typeface="Arial" panose="020B0604020202020204" pitchFamily="34" charset="0"/>
              <a:buChar char="•"/>
            </a:pPr>
            <a:r>
              <a:rPr lang="en-US" sz="1400" u="sng" dirty="0">
                <a:solidFill>
                  <a:srgbClr val="777777"/>
                </a:solidFill>
              </a:rPr>
              <a:t>The Flywheel is your competitive advantage</a:t>
            </a:r>
            <a:r>
              <a:rPr lang="en-US" sz="1400" dirty="0">
                <a:solidFill>
                  <a:srgbClr val="777777"/>
                </a:solidFill>
              </a:rPr>
              <a:t>, you should always look for ways to get it moving and then further accelerate it</a:t>
            </a:r>
          </a:p>
          <a:p>
            <a:pPr marL="342900" indent="-342900">
              <a:lnSpc>
                <a:spcPct val="110000"/>
              </a:lnSpc>
              <a:buFont typeface="Arial" panose="020B0604020202020204" pitchFamily="34" charset="0"/>
              <a:buChar char="•"/>
            </a:pPr>
            <a:r>
              <a:rPr lang="en-US" sz="1400" dirty="0">
                <a:solidFill>
                  <a:srgbClr val="777777"/>
                </a:solidFill>
              </a:rPr>
              <a:t>It’s a great way to </a:t>
            </a:r>
            <a:r>
              <a:rPr lang="en-US" sz="1400" u="sng" dirty="0">
                <a:solidFill>
                  <a:srgbClr val="777777"/>
                </a:solidFill>
              </a:rPr>
              <a:t>plan, visualize and communicate your strategy</a:t>
            </a:r>
          </a:p>
          <a:p>
            <a:pPr marL="342900" indent="-342900">
              <a:lnSpc>
                <a:spcPct val="110000"/>
              </a:lnSpc>
              <a:buFont typeface="Arial" panose="020B0604020202020204" pitchFamily="34" charset="0"/>
              <a:buChar char="•"/>
            </a:pPr>
            <a:r>
              <a:rPr lang="en-US" sz="1400" dirty="0">
                <a:solidFill>
                  <a:srgbClr val="777777"/>
                </a:solidFill>
              </a:rPr>
              <a:t>It </a:t>
            </a:r>
            <a:r>
              <a:rPr lang="en-US" sz="1400" u="sng" dirty="0">
                <a:solidFill>
                  <a:srgbClr val="777777"/>
                </a:solidFill>
              </a:rPr>
              <a:t>helps focus efforts towards what matters</a:t>
            </a:r>
            <a:r>
              <a:rPr lang="en-US" sz="1400" dirty="0">
                <a:solidFill>
                  <a:srgbClr val="777777"/>
                </a:solidFill>
              </a:rPr>
              <a:t> and should serve as the guiding principle for your innovation efforts</a:t>
            </a:r>
          </a:p>
          <a:p>
            <a:pPr marL="342900" indent="-342900">
              <a:lnSpc>
                <a:spcPct val="110000"/>
              </a:lnSpc>
              <a:buFont typeface="Arial" panose="020B0604020202020204" pitchFamily="34" charset="0"/>
              <a:buChar char="•"/>
            </a:pPr>
            <a:r>
              <a:rPr lang="en-US" sz="1400" dirty="0">
                <a:solidFill>
                  <a:srgbClr val="777777"/>
                </a:solidFill>
              </a:rPr>
              <a:t>Remember that a</a:t>
            </a:r>
            <a:r>
              <a:rPr lang="en-US" sz="1400" u="sng" dirty="0">
                <a:solidFill>
                  <a:srgbClr val="777777"/>
                </a:solidFill>
              </a:rPr>
              <a:t> Flywheel is only as strong as its weakest part</a:t>
            </a:r>
            <a:r>
              <a:rPr lang="en-US" sz="1400" dirty="0">
                <a:solidFill>
                  <a:srgbClr val="777777"/>
                </a:solidFill>
              </a:rPr>
              <a:t>. So, build the Flywheel on your strengths, but make sure that every part of it is strong enough!</a:t>
            </a:r>
          </a:p>
          <a:p>
            <a:pPr marL="342900" indent="-342900">
              <a:lnSpc>
                <a:spcPct val="110000"/>
              </a:lnSpc>
              <a:buFont typeface="Arial" panose="020B0604020202020204" pitchFamily="34" charset="0"/>
              <a:buChar char="•"/>
            </a:pPr>
            <a:r>
              <a:rPr lang="en-US" sz="1400" dirty="0">
                <a:solidFill>
                  <a:srgbClr val="777777"/>
                </a:solidFill>
              </a:rPr>
              <a:t>Once you have a strong Flywheel, build additional Flywheels and reinforcing loops to further accelerate growth. Sustained and disciplined effort leads to superior results!</a:t>
            </a:r>
          </a:p>
          <a:p>
            <a:pPr marL="342900" indent="-342900">
              <a:lnSpc>
                <a:spcPct val="110000"/>
              </a:lnSpc>
              <a:buFont typeface="Arial" panose="020B0604020202020204" pitchFamily="34" charset="0"/>
              <a:buChar char="•"/>
            </a:pPr>
            <a:r>
              <a:rPr lang="en-US" sz="1400" dirty="0">
                <a:solidFill>
                  <a:srgbClr val="777777"/>
                </a:solidFill>
              </a:rPr>
              <a:t>Multiple Flywheels and reinforcing loops make the system more robust to changes that could slow down or break it, giving you more time to react to unforeseen events. However, remember that discipline and focus are key. </a:t>
            </a:r>
            <a:r>
              <a:rPr lang="en-US" sz="1400" u="sng" dirty="0">
                <a:solidFill>
                  <a:srgbClr val="777777"/>
                </a:solidFill>
              </a:rPr>
              <a:t>One strong Flywheel is always far superior to multiple mediocre ones</a:t>
            </a:r>
            <a:r>
              <a:rPr lang="en-US" sz="1400" dirty="0">
                <a:solidFill>
                  <a:srgbClr val="777777"/>
                </a:solidFill>
              </a:rPr>
              <a:t>!</a:t>
            </a:r>
          </a:p>
          <a:p>
            <a:pPr marL="342900" indent="-342900">
              <a:lnSpc>
                <a:spcPct val="110000"/>
              </a:lnSpc>
              <a:buFont typeface="Arial" panose="020B0604020202020204" pitchFamily="34" charset="0"/>
              <a:buChar char="•"/>
            </a:pPr>
            <a:r>
              <a:rPr lang="en-US" sz="1400" dirty="0">
                <a:solidFill>
                  <a:srgbClr val="777777"/>
                </a:solidFill>
              </a:rPr>
              <a:t>You can use the Ten Types of Innovation framework (by Doblin, see previous slide) for identifying elements that could be great fits with your Flywheel. More information available in presenter notes.</a:t>
            </a:r>
          </a:p>
          <a:p>
            <a:pPr marL="342900" indent="-342900">
              <a:lnSpc>
                <a:spcPct val="110000"/>
              </a:lnSpc>
              <a:buFont typeface="Arial" panose="020B0604020202020204" pitchFamily="34" charset="0"/>
              <a:buChar char="•"/>
            </a:pPr>
            <a:r>
              <a:rPr lang="en-US" sz="1400" dirty="0">
                <a:solidFill>
                  <a:srgbClr val="777777"/>
                </a:solidFill>
              </a:rPr>
              <a:t>Your first attempt at the Flywheel might not work, but that’s completely normal. It always takes time for the results to materialize. Treat it as </a:t>
            </a:r>
            <a:r>
              <a:rPr lang="en-US" sz="1400" u="sng" dirty="0">
                <a:solidFill>
                  <a:srgbClr val="777777"/>
                </a:solidFill>
              </a:rPr>
              <a:t>an iterative process! </a:t>
            </a:r>
          </a:p>
        </p:txBody>
      </p:sp>
      <p:pic>
        <p:nvPicPr>
          <p:cNvPr id="17" name="Picture Placeholder 16">
            <a:extLst>
              <a:ext uri="{FF2B5EF4-FFF2-40B4-BE49-F238E27FC236}">
                <a16:creationId xmlns:a16="http://schemas.microsoft.com/office/drawing/2014/main" id="{538B2C70-9A01-7448-A6D3-DE5B29E91ACC}"/>
              </a:ext>
            </a:extLst>
          </p:cNvPr>
          <p:cNvPicPr>
            <a:picLocks noGrp="1" noChangeAspect="1"/>
          </p:cNvPicPr>
          <p:nvPr>
            <p:ph type="pic" idx="1"/>
          </p:nvPr>
        </p:nvPicPr>
        <p:blipFill>
          <a:blip r:embed="rId3"/>
          <a:srcRect t="3757" b="3757"/>
          <a:stretch>
            <a:fillRect/>
          </a:stretch>
        </p:blipFill>
        <p:spPr/>
      </p:pic>
    </p:spTree>
    <p:extLst>
      <p:ext uri="{BB962C8B-B14F-4D97-AF65-F5344CB8AC3E}">
        <p14:creationId xmlns:p14="http://schemas.microsoft.com/office/powerpoint/2010/main" val="793363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6D0034-0E55-7246-9400-73520C3371A9}"/>
              </a:ext>
            </a:extLst>
          </p:cNvPr>
          <p:cNvGrpSpPr/>
          <p:nvPr/>
        </p:nvGrpSpPr>
        <p:grpSpPr>
          <a:xfrm>
            <a:off x="2335808" y="791114"/>
            <a:ext cx="7520384" cy="5013590"/>
            <a:chOff x="14072" y="1315866"/>
            <a:chExt cx="7520384" cy="5013590"/>
          </a:xfrm>
        </p:grpSpPr>
        <p:graphicFrame>
          <p:nvGraphicFramePr>
            <p:cNvPr id="9" name="Diagram 8">
              <a:extLst>
                <a:ext uri="{FF2B5EF4-FFF2-40B4-BE49-F238E27FC236}">
                  <a16:creationId xmlns:a16="http://schemas.microsoft.com/office/drawing/2014/main" id="{73DCC4B5-FBE4-ED45-93AB-C350573C35F1}"/>
                </a:ext>
              </a:extLst>
            </p:cNvPr>
            <p:cNvGraphicFramePr/>
            <p:nvPr/>
          </p:nvGraphicFramePr>
          <p:xfrm>
            <a:off x="14072" y="1315866"/>
            <a:ext cx="7520384" cy="501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7D8F4DD-9B76-F74E-A461-CCFE628FDC15}"/>
                </a:ext>
              </a:extLst>
            </p:cNvPr>
            <p:cNvSpPr txBox="1"/>
            <p:nvPr/>
          </p:nvSpPr>
          <p:spPr>
            <a:xfrm>
              <a:off x="2991838" y="3494435"/>
              <a:ext cx="1564852" cy="646331"/>
            </a:xfrm>
            <a:prstGeom prst="rect">
              <a:avLst/>
            </a:prstGeom>
            <a:noFill/>
          </p:spPr>
          <p:txBody>
            <a:bodyPr wrap="none" rtlCol="0">
              <a:spAutoFit/>
            </a:bodyPr>
            <a:lstStyle/>
            <a:p>
              <a:pPr algn="ctr"/>
              <a:r>
                <a:rPr lang="en-US" b="1" dirty="0"/>
                <a:t>YOUR LOGO</a:t>
              </a:r>
              <a:br>
                <a:rPr lang="en-US" b="1" dirty="0"/>
              </a:br>
              <a:r>
                <a:rPr lang="en-US" b="1" dirty="0"/>
                <a:t>HERE</a:t>
              </a:r>
            </a:p>
          </p:txBody>
        </p:sp>
      </p:grpSp>
      <p:sp>
        <p:nvSpPr>
          <p:cNvPr id="10" name="TextBox 9">
            <a:extLst>
              <a:ext uri="{FF2B5EF4-FFF2-40B4-BE49-F238E27FC236}">
                <a16:creationId xmlns:a16="http://schemas.microsoft.com/office/drawing/2014/main" id="{11D41165-974C-3B4F-AFA2-1028786D3F93}"/>
              </a:ext>
            </a:extLst>
          </p:cNvPr>
          <p:cNvSpPr txBox="1"/>
          <p:nvPr/>
        </p:nvSpPr>
        <p:spPr>
          <a:xfrm>
            <a:off x="455509" y="764704"/>
            <a:ext cx="2880000" cy="2520000"/>
          </a:xfrm>
          <a:prstGeom prst="round2SameRect">
            <a:avLst>
              <a:gd name="adj1" fmla="val 13727"/>
              <a:gd name="adj2" fmla="val 0"/>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en-US" sz="1200" b="1" dirty="0"/>
              <a:t>START HERE</a:t>
            </a:r>
          </a:p>
          <a:p>
            <a:pPr marL="285750" indent="-285750">
              <a:buFont typeface="Arial" panose="020B0604020202020204" pitchFamily="34" charset="0"/>
              <a:buChar char="•"/>
            </a:pPr>
            <a:r>
              <a:rPr lang="en-US" sz="1200" dirty="0"/>
              <a:t>Use the circles to illustrate each element in your Flywheel</a:t>
            </a:r>
          </a:p>
          <a:p>
            <a:pPr marL="285750" indent="-285750">
              <a:buFont typeface="Arial" panose="020B0604020202020204" pitchFamily="34" charset="0"/>
              <a:buChar char="•"/>
            </a:pPr>
            <a:r>
              <a:rPr lang="en-US" sz="1200" dirty="0"/>
              <a:t>Use the previously illustrated examples, your Product-Market-Channel-Model, as well as the Ten Types of Innovation inspiration on elements you could choose</a:t>
            </a:r>
          </a:p>
        </p:txBody>
      </p:sp>
      <p:sp>
        <p:nvSpPr>
          <p:cNvPr id="12" name="TextBox 11">
            <a:extLst>
              <a:ext uri="{FF2B5EF4-FFF2-40B4-BE49-F238E27FC236}">
                <a16:creationId xmlns:a16="http://schemas.microsoft.com/office/drawing/2014/main" id="{E06F4ECA-855E-4F41-8099-64B5289FDC51}"/>
              </a:ext>
            </a:extLst>
          </p:cNvPr>
          <p:cNvSpPr txBox="1"/>
          <p:nvPr/>
        </p:nvSpPr>
        <p:spPr>
          <a:xfrm>
            <a:off x="455509" y="3514213"/>
            <a:ext cx="2880000" cy="2520000"/>
          </a:xfrm>
          <a:prstGeom prst="round2SameRect">
            <a:avLst>
              <a:gd name="adj1" fmla="val 0"/>
              <a:gd name="adj2" fmla="val 9687"/>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en-US" sz="1200" dirty="0"/>
              <a:t>Once you have the basics in place, you can start looking for ways to innovate and add additional reinforcing loops to the system, check the earlier examples for inspiration</a:t>
            </a:r>
          </a:p>
        </p:txBody>
      </p:sp>
      <p:sp>
        <p:nvSpPr>
          <p:cNvPr id="13" name="TextBox 12">
            <a:extLst>
              <a:ext uri="{FF2B5EF4-FFF2-40B4-BE49-F238E27FC236}">
                <a16:creationId xmlns:a16="http://schemas.microsoft.com/office/drawing/2014/main" id="{25B3FED5-3C3D-8B46-B998-E0896D360414}"/>
              </a:ext>
            </a:extLst>
          </p:cNvPr>
          <p:cNvSpPr txBox="1"/>
          <p:nvPr/>
        </p:nvSpPr>
        <p:spPr>
          <a:xfrm>
            <a:off x="8856491" y="764704"/>
            <a:ext cx="2880000" cy="2520000"/>
          </a:xfrm>
          <a:prstGeom prst="round2SameRect">
            <a:avLst>
              <a:gd name="adj1" fmla="val 13727"/>
              <a:gd name="adj2" fmla="val 0"/>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en-US" sz="1200" dirty="0"/>
              <a:t>Each element of the Flywheel should automatically lead to benefits in at least one other part so that a virtuous cycle can be created</a:t>
            </a:r>
          </a:p>
        </p:txBody>
      </p:sp>
      <p:sp>
        <p:nvSpPr>
          <p:cNvPr id="14" name="TextBox 13">
            <a:extLst>
              <a:ext uri="{FF2B5EF4-FFF2-40B4-BE49-F238E27FC236}">
                <a16:creationId xmlns:a16="http://schemas.microsoft.com/office/drawing/2014/main" id="{1765F54D-50F8-E447-BD85-D53F2565CCB7}"/>
              </a:ext>
            </a:extLst>
          </p:cNvPr>
          <p:cNvSpPr txBox="1"/>
          <p:nvPr/>
        </p:nvSpPr>
        <p:spPr>
          <a:xfrm>
            <a:off x="8856491" y="3514214"/>
            <a:ext cx="2880000" cy="2520000"/>
          </a:xfrm>
          <a:prstGeom prst="round2SameRect">
            <a:avLst>
              <a:gd name="adj1" fmla="val 0"/>
              <a:gd name="adj2" fmla="val 9687"/>
            </a:avLst>
          </a:prstGeom>
          <a:solidFill>
            <a:schemeClr val="bg1">
              <a:lumMod val="95000"/>
            </a:schemeClr>
          </a:solidFill>
          <a:ln>
            <a:noFill/>
          </a:ln>
        </p:spPr>
        <p:txBody>
          <a:bodyPr wrap="square" rtlCol="0">
            <a:spAutoFit/>
          </a:bodyPr>
          <a:lstStyle/>
          <a:p>
            <a:pPr marL="285750" indent="-285750">
              <a:buFont typeface="Arial" panose="020B0604020202020204" pitchFamily="34" charset="0"/>
              <a:buChar char="•"/>
            </a:pPr>
            <a:r>
              <a:rPr lang="en-US" sz="1200" dirty="0"/>
              <a:t>The idea is that each additional input to the Flywheel should create more value than the previous through some form of economies of scale</a:t>
            </a:r>
          </a:p>
        </p:txBody>
      </p:sp>
    </p:spTree>
    <p:extLst>
      <p:ext uri="{BB962C8B-B14F-4D97-AF65-F5344CB8AC3E}">
        <p14:creationId xmlns:p14="http://schemas.microsoft.com/office/powerpoint/2010/main" val="126377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23E5-328B-4F6A-A1EA-1F923F2BD878}"/>
              </a:ext>
            </a:extLst>
          </p:cNvPr>
          <p:cNvSpPr>
            <a:spLocks noGrp="1"/>
          </p:cNvSpPr>
          <p:nvPr>
            <p:ph type="title"/>
          </p:nvPr>
        </p:nvSpPr>
        <p:spPr>
          <a:xfrm>
            <a:off x="767408" y="278393"/>
            <a:ext cx="5791471" cy="1325563"/>
          </a:xfrm>
        </p:spPr>
        <p:txBody>
          <a:bodyPr/>
          <a:lstStyle/>
          <a:p>
            <a:r>
              <a:rPr lang="en-US" dirty="0"/>
              <a:t>About Viima</a:t>
            </a:r>
          </a:p>
        </p:txBody>
      </p:sp>
      <p:sp>
        <p:nvSpPr>
          <p:cNvPr id="3" name="Text Placeholder 2">
            <a:extLst>
              <a:ext uri="{FF2B5EF4-FFF2-40B4-BE49-F238E27FC236}">
                <a16:creationId xmlns:a16="http://schemas.microsoft.com/office/drawing/2014/main" id="{F5B1F90B-BFA4-45A7-BF40-F76FB823FC0C}"/>
              </a:ext>
            </a:extLst>
          </p:cNvPr>
          <p:cNvSpPr>
            <a:spLocks noGrp="1"/>
          </p:cNvSpPr>
          <p:nvPr>
            <p:ph type="body" sz="quarter" idx="10"/>
          </p:nvPr>
        </p:nvSpPr>
        <p:spPr>
          <a:xfrm>
            <a:off x="767408" y="1556792"/>
            <a:ext cx="5791471" cy="4402622"/>
          </a:xfrm>
        </p:spPr>
        <p:txBody>
          <a:bodyPr>
            <a:normAutofit/>
          </a:bodyPr>
          <a:lstStyle/>
          <a:p>
            <a:r>
              <a:rPr lang="en-US" sz="1600" dirty="0"/>
              <a:t>We’re on a mission to help organizations to make more innovation happen.</a:t>
            </a:r>
          </a:p>
          <a:p>
            <a:r>
              <a:rPr lang="en-US" sz="1600" b="1" dirty="0"/>
              <a:t>Viima is the all-in-one innovation platform that helps you go from ideas to innovations</a:t>
            </a:r>
            <a:r>
              <a:rPr lang="en-US" sz="1600" dirty="0"/>
              <a:t>, every step of the way.</a:t>
            </a:r>
          </a:p>
          <a:p>
            <a:r>
              <a:rPr lang="en-US" sz="1600" dirty="0"/>
              <a:t>Getting started is fast and easy and the best part is that Viima is completely free for an unlimited number of users!</a:t>
            </a:r>
          </a:p>
          <a:p>
            <a:r>
              <a:rPr lang="en-US" sz="1600" dirty="0"/>
              <a:t>So, If you’re looking for a tool that will help you make more innovation happen, you can get started in as little as 5 minutes at </a:t>
            </a:r>
            <a:r>
              <a:rPr lang="en-US" sz="1600" dirty="0">
                <a:hlinkClick r:id="rId2"/>
              </a:rPr>
              <a:t>viima.com</a:t>
            </a:r>
            <a:r>
              <a:rPr lang="en-US" sz="1600" dirty="0"/>
              <a:t>.</a:t>
            </a:r>
          </a:p>
        </p:txBody>
      </p:sp>
      <p:sp>
        <p:nvSpPr>
          <p:cNvPr id="7" name="Rounded Rectangle 6">
            <a:hlinkClick r:id="rId2"/>
            <a:extLst>
              <a:ext uri="{FF2B5EF4-FFF2-40B4-BE49-F238E27FC236}">
                <a16:creationId xmlns:a16="http://schemas.microsoft.com/office/drawing/2014/main" id="{ABE7CDB6-836D-0B4D-8246-E88E186F9170}"/>
              </a:ext>
            </a:extLst>
          </p:cNvPr>
          <p:cNvSpPr/>
          <p:nvPr/>
        </p:nvSpPr>
        <p:spPr>
          <a:xfrm>
            <a:off x="767408" y="4437112"/>
            <a:ext cx="3168352" cy="7200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50" dirty="0"/>
              <a:t>START FOR FREE</a:t>
            </a:r>
          </a:p>
        </p:txBody>
      </p:sp>
    </p:spTree>
    <p:extLst>
      <p:ext uri="{BB962C8B-B14F-4D97-AF65-F5344CB8AC3E}">
        <p14:creationId xmlns:p14="http://schemas.microsoft.com/office/powerpoint/2010/main" val="884420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220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EFA745A3-3E88-F44E-9699-30478155D680}"/>
              </a:ext>
            </a:extLst>
          </p:cNvPr>
          <p:cNvPicPr>
            <a:picLocks noGrp="1" noChangeAspect="1"/>
          </p:cNvPicPr>
          <p:nvPr>
            <p:ph type="pic" sz="quarter" idx="12"/>
          </p:nvPr>
        </p:nvPicPr>
        <p:blipFill rotWithShape="1">
          <a:blip r:embed="rId2"/>
          <a:srcRect/>
          <a:stretch/>
        </p:blipFill>
        <p:spPr>
          <a:xfrm>
            <a:off x="20" y="10"/>
            <a:ext cx="12191980" cy="6857990"/>
          </a:xfrm>
          <a:prstGeom prst="rect">
            <a:avLst/>
          </a:prstGeom>
          <a:noFill/>
        </p:spPr>
      </p:pic>
      <p:sp>
        <p:nvSpPr>
          <p:cNvPr id="6" name="Text Placeholder 5">
            <a:extLst>
              <a:ext uri="{FF2B5EF4-FFF2-40B4-BE49-F238E27FC236}">
                <a16:creationId xmlns:a16="http://schemas.microsoft.com/office/drawing/2014/main" id="{34E6A4CF-EFF9-3D47-93FE-1F8C0365777A}"/>
              </a:ext>
            </a:extLst>
          </p:cNvPr>
          <p:cNvSpPr>
            <a:spLocks noGrp="1"/>
          </p:cNvSpPr>
          <p:nvPr>
            <p:ph type="body" sz="quarter" idx="11"/>
          </p:nvPr>
        </p:nvSpPr>
        <p:spPr>
          <a:xfrm>
            <a:off x="0" y="-1"/>
            <a:ext cx="12192000" cy="6857999"/>
          </a:xfrm>
          <a:prstGeom prst="rect">
            <a:avLst/>
          </a:prstGeom>
          <a:gradFill>
            <a:gsLst>
              <a:gs pos="0">
                <a:schemeClr val="accent1">
                  <a:alpha val="50000"/>
                </a:schemeClr>
              </a:gs>
              <a:gs pos="100000">
                <a:srgbClr val="BBBBBB"/>
              </a:gs>
            </a:gsLst>
            <a:lin ang="13500000" scaled="1"/>
          </a:gradFill>
        </p:spPr>
        <p:txBody>
          <a:bodyPr anchor="ctr">
            <a:normAutofit/>
          </a:bodyPr>
          <a:lstStyle/>
          <a:p>
            <a:r>
              <a:rPr lang="en-US" dirty="0"/>
              <a:t>INTRO</a:t>
            </a:r>
          </a:p>
        </p:txBody>
      </p:sp>
      <p:sp>
        <p:nvSpPr>
          <p:cNvPr id="23" name="Picture Placeholder 3">
            <a:extLst>
              <a:ext uri="{FF2B5EF4-FFF2-40B4-BE49-F238E27FC236}">
                <a16:creationId xmlns:a16="http://schemas.microsoft.com/office/drawing/2014/main" id="{7A346BE1-D4AC-4FAF-B408-933C2D453DC6}"/>
              </a:ext>
            </a:extLst>
          </p:cNvPr>
          <p:cNvSpPr>
            <a:spLocks noGrp="1"/>
          </p:cNvSpPr>
          <p:nvPr>
            <p:ph type="pic" sz="quarter" idx="10"/>
          </p:nvPr>
        </p:nvSpPr>
        <p:spPr>
          <a:xfrm>
            <a:off x="10440000" y="6174000"/>
            <a:ext cx="1400400" cy="496799"/>
          </a:xfrm>
        </p:spPr>
      </p:sp>
    </p:spTree>
    <p:extLst>
      <p:ext uri="{BB962C8B-B14F-4D97-AF65-F5344CB8AC3E}">
        <p14:creationId xmlns:p14="http://schemas.microsoft.com/office/powerpoint/2010/main" val="2129198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3ED39-744E-BA49-B16C-0D98496053EE}"/>
              </a:ext>
            </a:extLst>
          </p:cNvPr>
          <p:cNvSpPr>
            <a:spLocks noGrp="1"/>
          </p:cNvSpPr>
          <p:nvPr>
            <p:ph type="title"/>
          </p:nvPr>
        </p:nvSpPr>
        <p:spPr>
          <a:xfrm>
            <a:off x="551384" y="188640"/>
            <a:ext cx="6120680" cy="1327735"/>
          </a:xfrm>
          <a:prstGeom prst="rect">
            <a:avLst/>
          </a:prstGeom>
        </p:spPr>
        <p:txBody>
          <a:bodyPr anchor="ctr">
            <a:normAutofit/>
          </a:bodyPr>
          <a:lstStyle/>
          <a:p>
            <a:r>
              <a:rPr lang="en-US" dirty="0"/>
              <a:t>What is strategy?</a:t>
            </a:r>
          </a:p>
        </p:txBody>
      </p:sp>
      <p:sp>
        <p:nvSpPr>
          <p:cNvPr id="8" name="Text Placeholder 7">
            <a:extLst>
              <a:ext uri="{FF2B5EF4-FFF2-40B4-BE49-F238E27FC236}">
                <a16:creationId xmlns:a16="http://schemas.microsoft.com/office/drawing/2014/main" id="{54E72062-9E36-6C40-A5D1-93D2A1773B3E}"/>
              </a:ext>
            </a:extLst>
          </p:cNvPr>
          <p:cNvSpPr>
            <a:spLocks noGrp="1"/>
          </p:cNvSpPr>
          <p:nvPr>
            <p:ph type="body" sz="half" idx="2"/>
          </p:nvPr>
        </p:nvSpPr>
        <p:spPr>
          <a:xfrm>
            <a:off x="551384" y="1772816"/>
            <a:ext cx="6120680" cy="4401184"/>
          </a:xfrm>
          <a:prstGeom prst="rect">
            <a:avLst/>
          </a:prstGeom>
        </p:spPr>
        <p:txBody>
          <a:bodyPr>
            <a:normAutofit/>
          </a:bodyPr>
          <a:lstStyle/>
          <a:p>
            <a:pPr marL="285750" indent="-285750">
              <a:lnSpc>
                <a:spcPct val="120000"/>
              </a:lnSpc>
              <a:buFont typeface="Arial" panose="020B0604020202020204" pitchFamily="34" charset="0"/>
              <a:buChar char="•"/>
            </a:pPr>
            <a:r>
              <a:rPr lang="en-US" sz="1600" dirty="0"/>
              <a:t>In essence, the answer to these two questions</a:t>
            </a:r>
            <a:r>
              <a:rPr lang="en-US" sz="1600" b="0" dirty="0"/>
              <a:t>:</a:t>
            </a:r>
            <a:br>
              <a:rPr lang="en-US" sz="1600" b="0" dirty="0"/>
            </a:br>
            <a:br>
              <a:rPr lang="en-US" sz="2000" i="1" dirty="0"/>
            </a:br>
            <a:r>
              <a:rPr lang="en-US" sz="2000" i="1" dirty="0"/>
              <a:t>“Where will we play, and how do we win?</a:t>
            </a:r>
            <a:r>
              <a:rPr lang="en-US" sz="2000" i="1" baseline="30000" dirty="0"/>
              <a:t>”</a:t>
            </a:r>
            <a:br>
              <a:rPr lang="en-US" sz="1400" b="0" i="1" dirty="0"/>
            </a:br>
            <a:endParaRPr lang="en-US" sz="1400" b="0" i="1" dirty="0"/>
          </a:p>
          <a:p>
            <a:pPr marL="285750" indent="-285750">
              <a:lnSpc>
                <a:spcPct val="120000"/>
              </a:lnSpc>
              <a:buFont typeface="Arial" panose="020B0604020202020204" pitchFamily="34" charset="0"/>
              <a:buChar char="•"/>
            </a:pPr>
            <a:r>
              <a:rPr lang="en-US" sz="1600" dirty="0"/>
              <a:t>The templates in this workbook will help you visualize your answers to each of them.</a:t>
            </a:r>
          </a:p>
        </p:txBody>
      </p:sp>
      <p:sp>
        <p:nvSpPr>
          <p:cNvPr id="14" name="Picture Placeholder 4">
            <a:extLst>
              <a:ext uri="{FF2B5EF4-FFF2-40B4-BE49-F238E27FC236}">
                <a16:creationId xmlns:a16="http://schemas.microsoft.com/office/drawing/2014/main" id="{CB29A7EA-78D9-4887-8DD3-CCC470702B2B}"/>
              </a:ext>
            </a:extLst>
          </p:cNvPr>
          <p:cNvSpPr>
            <a:spLocks noGrp="1"/>
          </p:cNvSpPr>
          <p:nvPr>
            <p:ph type="pic" sz="quarter" idx="10"/>
          </p:nvPr>
        </p:nvSpPr>
        <p:spPr>
          <a:xfrm>
            <a:off x="10440000" y="6174000"/>
            <a:ext cx="1400400" cy="496799"/>
          </a:xfrm>
        </p:spPr>
      </p:sp>
      <p:pic>
        <p:nvPicPr>
          <p:cNvPr id="13" name="Picture Placeholder 12">
            <a:extLst>
              <a:ext uri="{FF2B5EF4-FFF2-40B4-BE49-F238E27FC236}">
                <a16:creationId xmlns:a16="http://schemas.microsoft.com/office/drawing/2014/main" id="{7CB3F55A-4E64-8249-87E1-D6E505A51E63}"/>
              </a:ext>
            </a:extLst>
          </p:cNvPr>
          <p:cNvPicPr>
            <a:picLocks noGrp="1" noChangeAspect="1"/>
          </p:cNvPicPr>
          <p:nvPr>
            <p:ph type="pic" idx="1"/>
          </p:nvPr>
        </p:nvPicPr>
        <p:blipFill>
          <a:blip r:embed="rId3"/>
          <a:srcRect l="29745" r="29745"/>
          <a:stretch>
            <a:fillRect/>
          </a:stretch>
        </p:blipFill>
        <p:spPr/>
      </p:pic>
      <p:sp>
        <p:nvSpPr>
          <p:cNvPr id="2" name="TextBox 1">
            <a:extLst>
              <a:ext uri="{FF2B5EF4-FFF2-40B4-BE49-F238E27FC236}">
                <a16:creationId xmlns:a16="http://schemas.microsoft.com/office/drawing/2014/main" id="{B1DD6491-E985-5A48-B4F9-61EE16CDC36D}"/>
              </a:ext>
            </a:extLst>
          </p:cNvPr>
          <p:cNvSpPr txBox="1"/>
          <p:nvPr/>
        </p:nvSpPr>
        <p:spPr>
          <a:xfrm>
            <a:off x="551384" y="6430441"/>
            <a:ext cx="3863558" cy="276999"/>
          </a:xfrm>
          <a:prstGeom prst="rect">
            <a:avLst/>
          </a:prstGeom>
          <a:noFill/>
        </p:spPr>
        <p:txBody>
          <a:bodyPr wrap="none" rtlCol="0">
            <a:spAutoFit/>
          </a:bodyPr>
          <a:lstStyle/>
          <a:p>
            <a:r>
              <a:rPr lang="en-US" sz="1200" dirty="0">
                <a:solidFill>
                  <a:schemeClr val="tx2"/>
                </a:solidFill>
              </a:rPr>
              <a:t>* Playing to Win: How Strategy Really Works (2013)</a:t>
            </a:r>
          </a:p>
        </p:txBody>
      </p:sp>
    </p:spTree>
    <p:extLst>
      <p:ext uri="{BB962C8B-B14F-4D97-AF65-F5344CB8AC3E}">
        <p14:creationId xmlns:p14="http://schemas.microsoft.com/office/powerpoint/2010/main" val="104357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DE37FF6-8DA0-2D44-95F1-7C691015860D}"/>
              </a:ext>
            </a:extLst>
          </p:cNvPr>
          <p:cNvSpPr txBox="1"/>
          <p:nvPr/>
        </p:nvSpPr>
        <p:spPr>
          <a:xfrm>
            <a:off x="3116659" y="1412776"/>
            <a:ext cx="5958682" cy="400110"/>
          </a:xfrm>
          <a:prstGeom prst="rect">
            <a:avLst/>
          </a:prstGeom>
          <a:noFill/>
        </p:spPr>
        <p:txBody>
          <a:bodyPr wrap="none" rtlCol="0">
            <a:spAutoFit/>
          </a:bodyPr>
          <a:lstStyle/>
          <a:p>
            <a:r>
              <a:rPr lang="en-US" sz="2000" b="1" dirty="0">
                <a:solidFill>
                  <a:schemeClr val="tx2"/>
                </a:solidFill>
              </a:rPr>
              <a:t>What makes for a great innovation strategy?</a:t>
            </a:r>
          </a:p>
        </p:txBody>
      </p:sp>
      <p:sp>
        <p:nvSpPr>
          <p:cNvPr id="13" name="&quot;No&quot; Symbol 12">
            <a:extLst>
              <a:ext uri="{FF2B5EF4-FFF2-40B4-BE49-F238E27FC236}">
                <a16:creationId xmlns:a16="http://schemas.microsoft.com/office/drawing/2014/main" id="{5C7DDFA0-A39B-0B4B-87A7-65020E5E3287}"/>
              </a:ext>
            </a:extLst>
          </p:cNvPr>
          <p:cNvSpPr/>
          <p:nvPr/>
        </p:nvSpPr>
        <p:spPr>
          <a:xfrm>
            <a:off x="5231904" y="748735"/>
            <a:ext cx="1728192" cy="1728192"/>
          </a:xfrm>
          <a:prstGeom prst="noSmoking">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13F1D195-F37B-EB41-8FD6-E1658E39FB14}"/>
              </a:ext>
            </a:extLst>
          </p:cNvPr>
          <p:cNvSpPr txBox="1"/>
          <p:nvPr/>
        </p:nvSpPr>
        <p:spPr>
          <a:xfrm>
            <a:off x="1543311" y="3645024"/>
            <a:ext cx="9105378" cy="461665"/>
          </a:xfrm>
          <a:prstGeom prst="rect">
            <a:avLst/>
          </a:prstGeom>
          <a:noFill/>
        </p:spPr>
        <p:txBody>
          <a:bodyPr wrap="none" rtlCol="0">
            <a:spAutoFit/>
          </a:bodyPr>
          <a:lstStyle/>
          <a:p>
            <a:r>
              <a:rPr lang="en-US" sz="2400" dirty="0"/>
              <a:t>What makes for a </a:t>
            </a:r>
            <a:r>
              <a:rPr lang="en-US" sz="2400" b="1" dirty="0"/>
              <a:t>great strategy in the age of innovation?</a:t>
            </a:r>
          </a:p>
        </p:txBody>
      </p:sp>
    </p:spTree>
    <p:extLst>
      <p:ext uri="{BB962C8B-B14F-4D97-AF65-F5344CB8AC3E}">
        <p14:creationId xmlns:p14="http://schemas.microsoft.com/office/powerpoint/2010/main" val="358957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410C-4B3C-4C4A-95F9-AC7DD82351CC}"/>
              </a:ext>
            </a:extLst>
          </p:cNvPr>
          <p:cNvSpPr>
            <a:spLocks noGrp="1"/>
          </p:cNvSpPr>
          <p:nvPr>
            <p:ph type="title"/>
          </p:nvPr>
        </p:nvSpPr>
        <p:spPr>
          <a:xfrm>
            <a:off x="191344" y="2765132"/>
            <a:ext cx="6120680" cy="1327735"/>
          </a:xfrm>
        </p:spPr>
        <p:txBody>
          <a:bodyPr>
            <a:normAutofit/>
          </a:bodyPr>
          <a:lstStyle/>
          <a:p>
            <a:r>
              <a:rPr lang="en-US" dirty="0"/>
              <a:t>Competitive Advantage in the Age of Innovation</a:t>
            </a:r>
          </a:p>
        </p:txBody>
      </p:sp>
      <p:sp>
        <p:nvSpPr>
          <p:cNvPr id="5" name="Picture Placeholder 4">
            <a:extLst>
              <a:ext uri="{FF2B5EF4-FFF2-40B4-BE49-F238E27FC236}">
                <a16:creationId xmlns:a16="http://schemas.microsoft.com/office/drawing/2014/main" id="{83AD6266-5A68-D243-82F8-13216178986C}"/>
              </a:ext>
            </a:extLst>
          </p:cNvPr>
          <p:cNvSpPr>
            <a:spLocks noGrp="1"/>
          </p:cNvSpPr>
          <p:nvPr>
            <p:ph type="pic" sz="quarter" idx="10"/>
          </p:nvPr>
        </p:nvSpPr>
        <p:spPr/>
      </p:sp>
      <p:graphicFrame>
        <p:nvGraphicFramePr>
          <p:cNvPr id="3" name="Diagram 2">
            <a:extLst>
              <a:ext uri="{FF2B5EF4-FFF2-40B4-BE49-F238E27FC236}">
                <a16:creationId xmlns:a16="http://schemas.microsoft.com/office/drawing/2014/main" id="{056A7F1D-73B2-6B4C-A170-B2FAC3B383AB}"/>
              </a:ext>
            </a:extLst>
          </p:cNvPr>
          <p:cNvGraphicFramePr/>
          <p:nvPr>
            <p:extLst>
              <p:ext uri="{D42A27DB-BD31-4B8C-83A1-F6EECF244321}">
                <p14:modId xmlns:p14="http://schemas.microsoft.com/office/powerpoint/2010/main" val="3625953267"/>
              </p:ext>
            </p:extLst>
          </p:nvPr>
        </p:nvGraphicFramePr>
        <p:xfrm>
          <a:off x="4871864" y="50703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0826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3ED39-744E-BA49-B16C-0D98496053EE}"/>
              </a:ext>
            </a:extLst>
          </p:cNvPr>
          <p:cNvSpPr>
            <a:spLocks noGrp="1"/>
          </p:cNvSpPr>
          <p:nvPr>
            <p:ph type="title"/>
          </p:nvPr>
        </p:nvSpPr>
        <p:spPr/>
        <p:txBody>
          <a:bodyPr/>
          <a:lstStyle/>
          <a:p>
            <a:r>
              <a:rPr lang="en-US" dirty="0"/>
              <a:t>What is a Flywheel?</a:t>
            </a:r>
          </a:p>
        </p:txBody>
      </p:sp>
      <p:pic>
        <p:nvPicPr>
          <p:cNvPr id="11" name="Picture Placeholder 10">
            <a:extLst>
              <a:ext uri="{FF2B5EF4-FFF2-40B4-BE49-F238E27FC236}">
                <a16:creationId xmlns:a16="http://schemas.microsoft.com/office/drawing/2014/main" id="{7949C744-A350-E04B-8E68-ABF03E7AE8FC}"/>
              </a:ext>
            </a:extLst>
          </p:cNvPr>
          <p:cNvPicPr>
            <a:picLocks noGrp="1" noChangeAspect="1"/>
          </p:cNvPicPr>
          <p:nvPr>
            <p:ph type="pic" idx="1"/>
          </p:nvPr>
        </p:nvPicPr>
        <p:blipFill>
          <a:blip r:embed="rId3"/>
          <a:srcRect l="13958" r="13958"/>
          <a:stretch>
            <a:fillRect/>
          </a:stretch>
        </p:blipFill>
        <p:spPr/>
      </p:pic>
      <p:sp>
        <p:nvSpPr>
          <p:cNvPr id="8" name="Text Placeholder 7">
            <a:extLst>
              <a:ext uri="{FF2B5EF4-FFF2-40B4-BE49-F238E27FC236}">
                <a16:creationId xmlns:a16="http://schemas.microsoft.com/office/drawing/2014/main" id="{54E72062-9E36-6C40-A5D1-93D2A1773B3E}"/>
              </a:ext>
            </a:extLst>
          </p:cNvPr>
          <p:cNvSpPr>
            <a:spLocks noGrp="1"/>
          </p:cNvSpPr>
          <p:nvPr>
            <p:ph type="body" sz="half" idx="2"/>
          </p:nvPr>
        </p:nvSpPr>
        <p:spPr>
          <a:xfrm>
            <a:off x="551384" y="1516375"/>
            <a:ext cx="6120680" cy="4792945"/>
          </a:xfrm>
        </p:spPr>
        <p:txBody>
          <a:bodyPr>
            <a:normAutofit fontScale="92500" lnSpcReduction="10000"/>
          </a:bodyPr>
          <a:lstStyle/>
          <a:p>
            <a:pPr>
              <a:buFont typeface="Arial" panose="020B0604020202020204" pitchFamily="34" charset="0"/>
              <a:buChar char="•"/>
            </a:pPr>
            <a:r>
              <a:rPr lang="en-US" sz="1800" dirty="0"/>
              <a:t>First introduced by Jim Collins in Good to Great</a:t>
            </a:r>
          </a:p>
          <a:p>
            <a:pPr>
              <a:buFont typeface="Arial" panose="020B0604020202020204" pitchFamily="34" charset="0"/>
              <a:buChar char="•"/>
            </a:pPr>
            <a:r>
              <a:rPr lang="en-US" sz="1800" dirty="0"/>
              <a:t>The key idea: There isn’t a single magical moment that leads to success, it comes from years of hard work in building a system that accelerates little by little, until momentum finally takes over to power sustained periods of accelerated growth</a:t>
            </a:r>
          </a:p>
          <a:p>
            <a:pPr>
              <a:buFont typeface="Arial" panose="020B0604020202020204" pitchFamily="34" charset="0"/>
              <a:buChar char="•"/>
            </a:pPr>
            <a:r>
              <a:rPr lang="en-US" sz="1800" dirty="0"/>
              <a:t>If you look at any of the most successful companies in the world, they all have their own Flywheels</a:t>
            </a:r>
          </a:p>
          <a:p>
            <a:pPr>
              <a:buFont typeface="Arial" panose="020B0604020202020204" pitchFamily="34" charset="0"/>
              <a:buChar char="•"/>
            </a:pPr>
            <a:r>
              <a:rPr lang="en-US" sz="1800" dirty="0"/>
              <a:t>There are different kinds of Flywheels, but the key idea is that there’s a combination of elements that gains from economies of scale, which creates a self-reinforcing virtuous cycle for the company</a:t>
            </a:r>
          </a:p>
        </p:txBody>
      </p:sp>
      <p:sp>
        <p:nvSpPr>
          <p:cNvPr id="9" name="Picture Placeholder 8">
            <a:extLst>
              <a:ext uri="{FF2B5EF4-FFF2-40B4-BE49-F238E27FC236}">
                <a16:creationId xmlns:a16="http://schemas.microsoft.com/office/drawing/2014/main" id="{6615C189-721C-0C46-9406-DC5F05AF4B12}"/>
              </a:ext>
            </a:extLst>
          </p:cNvPr>
          <p:cNvSpPr>
            <a:spLocks noGrp="1"/>
          </p:cNvSpPr>
          <p:nvPr>
            <p:ph type="pic" sz="quarter" idx="10"/>
          </p:nvPr>
        </p:nvSpPr>
        <p:spPr/>
      </p:sp>
    </p:spTree>
    <p:extLst>
      <p:ext uri="{BB962C8B-B14F-4D97-AF65-F5344CB8AC3E}">
        <p14:creationId xmlns:p14="http://schemas.microsoft.com/office/powerpoint/2010/main" val="3456046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3ED39-744E-BA49-B16C-0D98496053EE}"/>
              </a:ext>
            </a:extLst>
          </p:cNvPr>
          <p:cNvSpPr>
            <a:spLocks noGrp="1"/>
          </p:cNvSpPr>
          <p:nvPr>
            <p:ph type="title"/>
          </p:nvPr>
        </p:nvSpPr>
        <p:spPr/>
        <p:txBody>
          <a:bodyPr/>
          <a:lstStyle/>
          <a:p>
            <a:r>
              <a:rPr lang="en-US" dirty="0"/>
              <a:t>How do you use this workbook?</a:t>
            </a:r>
          </a:p>
        </p:txBody>
      </p:sp>
      <p:sp>
        <p:nvSpPr>
          <p:cNvPr id="8" name="Text Placeholder 7">
            <a:extLst>
              <a:ext uri="{FF2B5EF4-FFF2-40B4-BE49-F238E27FC236}">
                <a16:creationId xmlns:a16="http://schemas.microsoft.com/office/drawing/2014/main" id="{54E72062-9E36-6C40-A5D1-93D2A1773B3E}"/>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en-US" sz="1800" dirty="0"/>
              <a:t>The Flywheel of Growth is a strategic tool for innovators</a:t>
            </a:r>
          </a:p>
          <a:p>
            <a:pPr marL="342900" indent="-342900">
              <a:buFont typeface="Arial" panose="020B0604020202020204" pitchFamily="34" charset="0"/>
              <a:buChar char="•"/>
            </a:pPr>
            <a:r>
              <a:rPr lang="en-US" sz="1800" dirty="0"/>
              <a:t>The Flywheel is a great way to help </a:t>
            </a:r>
            <a:r>
              <a:rPr lang="en-US" sz="1800" u="sng" dirty="0"/>
              <a:t>focus your innovation efforts towards the things that actually move the needle</a:t>
            </a:r>
          </a:p>
          <a:p>
            <a:pPr marL="342900" indent="-342900">
              <a:buFont typeface="Arial" panose="020B0604020202020204" pitchFamily="34" charset="0"/>
              <a:buChar char="•"/>
            </a:pPr>
            <a:r>
              <a:rPr lang="en-US" sz="1800" dirty="0"/>
              <a:t>Examples help illustrate the concept and provide inspiration for your own Flywheel</a:t>
            </a:r>
          </a:p>
          <a:p>
            <a:pPr marL="342900" indent="-342900">
              <a:buFont typeface="Arial" panose="020B0604020202020204" pitchFamily="34" charset="0"/>
              <a:buChar char="•"/>
            </a:pPr>
            <a:r>
              <a:rPr lang="en-US" sz="1800" dirty="0"/>
              <a:t>Make sure to </a:t>
            </a:r>
            <a:r>
              <a:rPr lang="en-US" sz="1800" u="sng" dirty="0"/>
              <a:t>read the Presenter notes</a:t>
            </a:r>
            <a:r>
              <a:rPr lang="en-US" sz="1800" dirty="0"/>
              <a:t> for more detailed descriptions of each example</a:t>
            </a:r>
          </a:p>
          <a:p>
            <a:pPr marL="342900" indent="-342900">
              <a:buFont typeface="Arial" panose="020B0604020202020204" pitchFamily="34" charset="0"/>
              <a:buChar char="•"/>
            </a:pPr>
            <a:r>
              <a:rPr lang="en-US" sz="1800" dirty="0"/>
              <a:t>The Templates then help you plan, visualize and communicate your (innovation) strategy</a:t>
            </a:r>
          </a:p>
          <a:p>
            <a:pPr marL="342900" indent="-342900">
              <a:buFont typeface="Arial" panose="020B0604020202020204" pitchFamily="34" charset="0"/>
              <a:buChar char="•"/>
            </a:pPr>
            <a:r>
              <a:rPr lang="en-US" sz="1800" dirty="0"/>
              <a:t>Use them in presentations, day-to-day communications, or even hang them on the wall</a:t>
            </a:r>
          </a:p>
        </p:txBody>
      </p:sp>
      <p:pic>
        <p:nvPicPr>
          <p:cNvPr id="5" name="Picture Placeholder 4">
            <a:extLst>
              <a:ext uri="{FF2B5EF4-FFF2-40B4-BE49-F238E27FC236}">
                <a16:creationId xmlns:a16="http://schemas.microsoft.com/office/drawing/2014/main" id="{AB5564F3-2AFE-0C42-B438-1CDEEE71C9B6}"/>
              </a:ext>
            </a:extLst>
          </p:cNvPr>
          <p:cNvPicPr>
            <a:picLocks noGrp="1" noChangeAspect="1"/>
          </p:cNvPicPr>
          <p:nvPr>
            <p:ph type="pic" idx="1"/>
          </p:nvPr>
        </p:nvPicPr>
        <p:blipFill rotWithShape="1">
          <a:blip r:embed="rId3"/>
          <a:srcRect t="10986" b="10986"/>
          <a:stretch/>
        </p:blipFill>
        <p:spPr/>
      </p:pic>
    </p:spTree>
    <p:extLst>
      <p:ext uri="{BB962C8B-B14F-4D97-AF65-F5344CB8AC3E}">
        <p14:creationId xmlns:p14="http://schemas.microsoft.com/office/powerpoint/2010/main" val="67549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7CCB1D-297F-D543-B2B5-4DAE715342AB}"/>
              </a:ext>
            </a:extLst>
          </p:cNvPr>
          <p:cNvPicPr>
            <a:picLocks noGrp="1" noChangeAspect="1"/>
          </p:cNvPicPr>
          <p:nvPr>
            <p:ph type="pic" sz="quarter" idx="12"/>
          </p:nvPr>
        </p:nvPicPr>
        <p:blipFill>
          <a:blip r:embed="rId2"/>
          <a:srcRect l="44" r="44"/>
          <a:stretch>
            <a:fillRect/>
          </a:stretch>
        </p:blipFill>
        <p:spPr/>
      </p:pic>
      <p:sp>
        <p:nvSpPr>
          <p:cNvPr id="6" name="Text Placeholder 5">
            <a:extLst>
              <a:ext uri="{FF2B5EF4-FFF2-40B4-BE49-F238E27FC236}">
                <a16:creationId xmlns:a16="http://schemas.microsoft.com/office/drawing/2014/main" id="{34E6A4CF-EFF9-3D47-93FE-1F8C0365777A}"/>
              </a:ext>
            </a:extLst>
          </p:cNvPr>
          <p:cNvSpPr>
            <a:spLocks noGrp="1"/>
          </p:cNvSpPr>
          <p:nvPr>
            <p:ph type="body" sz="quarter" idx="11"/>
          </p:nvPr>
        </p:nvSpPr>
        <p:spPr>
          <a:xfrm>
            <a:off x="0" y="-99391"/>
            <a:ext cx="12192000" cy="6984776"/>
          </a:xfrm>
          <a:gradFill>
            <a:gsLst>
              <a:gs pos="0">
                <a:schemeClr val="accent1">
                  <a:alpha val="60000"/>
                </a:schemeClr>
              </a:gs>
              <a:gs pos="100000">
                <a:srgbClr val="BBBBBB">
                  <a:alpha val="80000"/>
                </a:srgbClr>
              </a:gs>
            </a:gsLst>
          </a:gradFill>
        </p:spPr>
        <p:txBody>
          <a:bodyPr/>
          <a:lstStyle/>
          <a:p>
            <a:r>
              <a:rPr lang="en-US" dirty="0"/>
              <a:t>EXAMPLES</a:t>
            </a:r>
          </a:p>
        </p:txBody>
      </p:sp>
      <p:sp>
        <p:nvSpPr>
          <p:cNvPr id="5" name="Picture Placeholder 4">
            <a:extLst>
              <a:ext uri="{FF2B5EF4-FFF2-40B4-BE49-F238E27FC236}">
                <a16:creationId xmlns:a16="http://schemas.microsoft.com/office/drawing/2014/main" id="{91B24863-EE09-6042-81FC-3C2E2C43FB52}"/>
              </a:ext>
            </a:extLst>
          </p:cNvPr>
          <p:cNvSpPr>
            <a:spLocks noGrp="1"/>
          </p:cNvSpPr>
          <p:nvPr>
            <p:ph type="pic" sz="quarter" idx="10"/>
          </p:nvPr>
        </p:nvSpPr>
        <p:spPr/>
      </p:sp>
    </p:spTree>
    <p:extLst>
      <p:ext uri="{BB962C8B-B14F-4D97-AF65-F5344CB8AC3E}">
        <p14:creationId xmlns:p14="http://schemas.microsoft.com/office/powerpoint/2010/main" val="3480926933"/>
      </p:ext>
    </p:extLst>
  </p:cSld>
  <p:clrMapOvr>
    <a:masterClrMapping/>
  </p:clrMapOvr>
</p:sld>
</file>

<file path=ppt/theme/theme1.xml><?xml version="1.0" encoding="utf-8"?>
<a:theme xmlns:a="http://schemas.openxmlformats.org/drawingml/2006/main" name="Viima">
  <a:themeElements>
    <a:clrScheme name="Viima Colors">
      <a:dk1>
        <a:srgbClr val="000000"/>
      </a:dk1>
      <a:lt1>
        <a:srgbClr val="FFFFFF"/>
      </a:lt1>
      <a:dk2>
        <a:srgbClr val="777777"/>
      </a:dk2>
      <a:lt2>
        <a:srgbClr val="FCFCFC"/>
      </a:lt2>
      <a:accent1>
        <a:srgbClr val="1CB5F2"/>
      </a:accent1>
      <a:accent2>
        <a:srgbClr val="33DB87"/>
      </a:accent2>
      <a:accent3>
        <a:srgbClr val="F9599A"/>
      </a:accent3>
      <a:accent4>
        <a:srgbClr val="8679D1"/>
      </a:accent4>
      <a:accent5>
        <a:srgbClr val="FC954F"/>
      </a:accent5>
      <a:accent6>
        <a:srgbClr val="FCDA4C"/>
      </a:accent6>
      <a:hlink>
        <a:srgbClr val="1CB5F2"/>
      </a:hlink>
      <a:folHlink>
        <a:srgbClr val="1C91BF"/>
      </a:folHlink>
    </a:clrScheme>
    <a:fontScheme name="Viima">
      <a:majorFont>
        <a:latin typeface="Noto Sans" panose="020B0604020202020204"/>
        <a:ea typeface=""/>
        <a:cs typeface=""/>
        <a:font script="Jpan" typeface="ＭＳ Ｐゴシック"/>
        <a:font script="Hang" typeface="굴림"/>
        <a:font script="Hans" typeface="黑体"/>
        <a:font script="Hant" typeface="微軟正黑體"/>
        <a:font script="Arab" typeface="Noto Sans"/>
        <a:font script="Hebr" typeface="Noto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Noto Sans"/>
        <a:font script="Uigh" typeface="Microsoft Uighur"/>
        <a:font script="Geor" typeface="Sylfaen"/>
      </a:majorFont>
      <a:minorFont>
        <a:latin typeface="Noto Sans" panose="02020603050405020304"/>
        <a:ea typeface=""/>
        <a:cs typeface=""/>
        <a:font script="Jpan" typeface="ＭＳ Ｐ明朝"/>
        <a:font script="Hang" typeface="바탕"/>
        <a:font script="Hans" typeface="宋体"/>
        <a:font script="Hant" typeface="新細明體"/>
        <a:font script="Arab" typeface="Noto Sans"/>
        <a:font script="Hebr" typeface="Noto Sans"/>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Noto Sans"/>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ima" id="{8A28AEC6-9FC1-8046-8988-B7D9F687C035}" vid="{E8DC18F3-EF60-7F40-AC69-D58C9304A6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10393</TotalTime>
  <Words>5057</Words>
  <Application>Microsoft Macintosh PowerPoint</Application>
  <PresentationFormat>Widescreen</PresentationFormat>
  <Paragraphs>368</Paragraphs>
  <Slides>27</Slides>
  <Notes>22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Wingdings</vt:lpstr>
      <vt:lpstr>Courier New</vt:lpstr>
      <vt:lpstr>Assistant</vt:lpstr>
      <vt:lpstr>Noto Sans</vt:lpstr>
      <vt:lpstr>Calibri</vt:lpstr>
      <vt:lpstr>Viima</vt:lpstr>
      <vt:lpstr>PowerPoint Presentation</vt:lpstr>
      <vt:lpstr>Table of Contents</vt:lpstr>
      <vt:lpstr>PowerPoint Presentation</vt:lpstr>
      <vt:lpstr>What is strategy?</vt:lpstr>
      <vt:lpstr>PowerPoint Presentation</vt:lpstr>
      <vt:lpstr>Competitive Advantage in the Age of Innovation</vt:lpstr>
      <vt:lpstr>What is a Flywheel?</vt:lpstr>
      <vt:lpstr>How do you use this workbook?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the process works</vt:lpstr>
      <vt:lpstr>1. The Product-Market-Channel-Model canvas</vt:lpstr>
      <vt:lpstr>PowerPoint Presentation</vt:lpstr>
      <vt:lpstr>2. Elements of the Flywheel – Ten Types of Innovation</vt:lpstr>
      <vt:lpstr>3. The Flywheel of Growth</vt:lpstr>
      <vt:lpstr>PowerPoint Presentation</vt:lpstr>
      <vt:lpstr>About Viima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Nieminen</dc:creator>
  <cp:lastModifiedBy>Jesse Nieminen</cp:lastModifiedBy>
  <cp:revision>179</cp:revision>
  <dcterms:created xsi:type="dcterms:W3CDTF">2020-02-27T08:40:14Z</dcterms:created>
  <dcterms:modified xsi:type="dcterms:W3CDTF">2020-12-04T09:24:21Z</dcterms:modified>
</cp:coreProperties>
</file>