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7"/>
  </p:notesMasterIdLst>
  <p:sldIdLst>
    <p:sldId id="404" r:id="rId2"/>
    <p:sldId id="468" r:id="rId3"/>
    <p:sldId id="441" r:id="rId4"/>
    <p:sldId id="439" r:id="rId5"/>
    <p:sldId id="423" r:id="rId6"/>
    <p:sldId id="445" r:id="rId7"/>
    <p:sldId id="447" r:id="rId8"/>
    <p:sldId id="467" r:id="rId9"/>
    <p:sldId id="469" r:id="rId10"/>
    <p:sldId id="470" r:id="rId11"/>
    <p:sldId id="452" r:id="rId12"/>
    <p:sldId id="471" r:id="rId13"/>
    <p:sldId id="456" r:id="rId14"/>
    <p:sldId id="424" r:id="rId15"/>
    <p:sldId id="474" r:id="rId16"/>
    <p:sldId id="475" r:id="rId17"/>
    <p:sldId id="450" r:id="rId18"/>
    <p:sldId id="457" r:id="rId19"/>
    <p:sldId id="458" r:id="rId20"/>
    <p:sldId id="465" r:id="rId21"/>
    <p:sldId id="464" r:id="rId22"/>
    <p:sldId id="462" r:id="rId23"/>
    <p:sldId id="461" r:id="rId24"/>
    <p:sldId id="477" r:id="rId25"/>
    <p:sldId id="476" r:id="rId26"/>
  </p:sldIdLst>
  <p:sldSz cx="12192000" cy="6858000"/>
  <p:notesSz cx="6858000" cy="9144000"/>
  <p:embeddedFontLst>
    <p:embeddedFont>
      <p:font typeface="Assistant" pitchFamily="2" charset="-79"/>
      <p:regular r:id="rId28"/>
      <p:bold r:id="rId29"/>
    </p:embeddedFont>
    <p:embeddedFont>
      <p:font typeface="Calibri" panose="020F0502020204030204" pitchFamily="34" charset="0"/>
      <p:regular r:id="rId30"/>
      <p:bold r:id="rId31"/>
      <p:italic r:id="rId32"/>
      <p:boldItalic r:id="rId33"/>
    </p:embeddedFont>
    <p:embeddedFont>
      <p:font typeface="Meiryo" panose="020B0604030504040204" pitchFamily="34" charset="-128"/>
      <p:regular r:id="rId34"/>
      <p:bold r:id="rId35"/>
      <p:italic r:id="rId36"/>
      <p:boldItalic r:id="rId37"/>
    </p:embeddedFont>
    <p:embeddedFont>
      <p:font typeface="Noto Sans" panose="020B0502040504020204" pitchFamily="34" charset="0"/>
      <p:regular r:id="rId38"/>
      <p:bold r:id="rId39"/>
      <p:italic r:id="rId40"/>
    </p:embeddedFont>
    <p:embeddedFont>
      <p:font typeface="Noto Sans Adlam" panose="020B0502040504020204" pitchFamily="34" charset="0"/>
      <p:regular r:id="rId41"/>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Myllylä" initials="JM" lastIdx="1" clrIdx="0">
    <p:extLst>
      <p:ext uri="{19B8F6BF-5375-455C-9EA6-DF929625EA0E}">
        <p15:presenceInfo xmlns:p15="http://schemas.microsoft.com/office/powerpoint/2012/main" userId="S::julia.myllyla@viima.com::15ef0949-9b6c-4ac8-b211-0d2f0469e14e" providerId="AD"/>
      </p:ext>
    </p:extLst>
  </p:cmAuthor>
  <p:cmAuthor id="2" name="Jesse Nieminen" initials="JN" lastIdx="18" clrIdx="1">
    <p:extLst>
      <p:ext uri="{19B8F6BF-5375-455C-9EA6-DF929625EA0E}">
        <p15:presenceInfo xmlns:p15="http://schemas.microsoft.com/office/powerpoint/2012/main" userId="S::jesse.nieminen@viima.com::ee422b5d-5eb7-4d36-9963-90f781b2ce8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DB87"/>
    <a:srgbClr val="34DA88"/>
    <a:srgbClr val="F0F0F0"/>
    <a:srgbClr val="F5F5F5"/>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18" autoAdjust="0"/>
    <p:restoredTop sz="79936" autoAdjust="0"/>
  </p:normalViewPr>
  <p:slideViewPr>
    <p:cSldViewPr snapToObjects="1" showGuides="1">
      <p:cViewPr varScale="1">
        <p:scale>
          <a:sx n="84" d="100"/>
          <a:sy n="84" d="100"/>
        </p:scale>
        <p:origin x="1144" y="1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1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4.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48511D-297F-2846-8238-D6C78157040B}"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CBFC525A-A105-F349-B0CF-46A5D3E4AB13}">
      <dgm:prSet phldrT="[Text]"/>
      <dgm:spPr/>
      <dgm:t>
        <a:bodyPr/>
        <a:lstStyle/>
        <a:p>
          <a:r>
            <a:rPr lang="en-GB" dirty="0"/>
            <a:t>Feedback &amp; Evaluation</a:t>
          </a:r>
        </a:p>
      </dgm:t>
    </dgm:pt>
    <dgm:pt modelId="{0FA55923-194F-FE46-829F-E5F03BB28E92}" type="parTrans" cxnId="{945F1436-2779-2642-9460-64A6BC3C2F5A}">
      <dgm:prSet/>
      <dgm:spPr/>
      <dgm:t>
        <a:bodyPr/>
        <a:lstStyle/>
        <a:p>
          <a:endParaRPr lang="en-GB"/>
        </a:p>
      </dgm:t>
    </dgm:pt>
    <dgm:pt modelId="{E623DEA4-8075-BB4B-BC2F-ABC1C9CE3DA7}" type="sibTrans" cxnId="{945F1436-2779-2642-9460-64A6BC3C2F5A}">
      <dgm:prSet/>
      <dgm:spPr>
        <a:ln>
          <a:solidFill>
            <a:schemeClr val="bg2">
              <a:lumMod val="50000"/>
            </a:schemeClr>
          </a:solidFill>
          <a:headEnd type="none" w="med" len="sm"/>
          <a:tailEnd type="arrow" w="med" len="sm"/>
        </a:ln>
      </dgm:spPr>
      <dgm:t>
        <a:bodyPr/>
        <a:lstStyle/>
        <a:p>
          <a:endParaRPr lang="en-GB"/>
        </a:p>
      </dgm:t>
    </dgm:pt>
    <dgm:pt modelId="{22485D0B-5771-F141-B1EB-C84140CEDA0F}">
      <dgm:prSet phldrT="[Text]"/>
      <dgm:spPr/>
      <dgm:t>
        <a:bodyPr/>
        <a:lstStyle/>
        <a:p>
          <a:r>
            <a:rPr lang="en-GB" dirty="0"/>
            <a:t>Refine Concept</a:t>
          </a:r>
        </a:p>
      </dgm:t>
    </dgm:pt>
    <dgm:pt modelId="{29BCF9DB-7563-454C-8873-9B8B3D0184F4}" type="parTrans" cxnId="{C08852CB-12FC-4B48-A2ED-EB46EBEBEB69}">
      <dgm:prSet/>
      <dgm:spPr/>
      <dgm:t>
        <a:bodyPr/>
        <a:lstStyle/>
        <a:p>
          <a:endParaRPr lang="en-GB"/>
        </a:p>
      </dgm:t>
    </dgm:pt>
    <dgm:pt modelId="{35834697-BB2A-DD46-8C9D-1E7014B9F604}" type="sibTrans" cxnId="{C08852CB-12FC-4B48-A2ED-EB46EBEBEB69}">
      <dgm:prSet/>
      <dgm:spPr>
        <a:ln>
          <a:solidFill>
            <a:schemeClr val="bg2">
              <a:lumMod val="50000"/>
            </a:schemeClr>
          </a:solidFill>
          <a:tailEnd type="arrow"/>
        </a:ln>
      </dgm:spPr>
      <dgm:t>
        <a:bodyPr/>
        <a:lstStyle/>
        <a:p>
          <a:endParaRPr lang="en-GB"/>
        </a:p>
      </dgm:t>
    </dgm:pt>
    <dgm:pt modelId="{A1EB20C0-B480-9F46-84DD-5F5E2E167225}">
      <dgm:prSet phldrT="[Text]"/>
      <dgm:spPr/>
      <dgm:t>
        <a:bodyPr/>
        <a:lstStyle/>
        <a:p>
          <a:r>
            <a:rPr lang="en-GB" dirty="0"/>
            <a:t>Define Assumptions</a:t>
          </a:r>
        </a:p>
      </dgm:t>
    </dgm:pt>
    <dgm:pt modelId="{B0022F17-3841-3E43-B38D-42520EF31871}" type="parTrans" cxnId="{8F8F2EFB-DB2F-B64D-BAC2-322F085C5E3B}">
      <dgm:prSet/>
      <dgm:spPr/>
      <dgm:t>
        <a:bodyPr/>
        <a:lstStyle/>
        <a:p>
          <a:endParaRPr lang="en-GB"/>
        </a:p>
      </dgm:t>
    </dgm:pt>
    <dgm:pt modelId="{1D1CAD33-8795-5646-B74C-93B5D38B889E}" type="sibTrans" cxnId="{8F8F2EFB-DB2F-B64D-BAC2-322F085C5E3B}">
      <dgm:prSet/>
      <dgm:spPr>
        <a:ln>
          <a:solidFill>
            <a:schemeClr val="bg2">
              <a:lumMod val="50000"/>
            </a:schemeClr>
          </a:solidFill>
          <a:tailEnd type="arrow"/>
        </a:ln>
      </dgm:spPr>
      <dgm:t>
        <a:bodyPr/>
        <a:lstStyle/>
        <a:p>
          <a:endParaRPr lang="en-GB"/>
        </a:p>
      </dgm:t>
    </dgm:pt>
    <dgm:pt modelId="{74E39FC5-AB93-5F43-AC0A-87DC5FC6A217}">
      <dgm:prSet phldrT="[Text]"/>
      <dgm:spPr/>
      <dgm:t>
        <a:bodyPr/>
        <a:lstStyle/>
        <a:p>
          <a:r>
            <a:rPr lang="en-GB" dirty="0"/>
            <a:t>Test &amp; Validate Assumptions</a:t>
          </a:r>
        </a:p>
      </dgm:t>
    </dgm:pt>
    <dgm:pt modelId="{4819D4F1-7640-8042-B691-862614FA4A36}" type="parTrans" cxnId="{C32264D8-85F5-1B42-BC01-00B85CBC4F09}">
      <dgm:prSet/>
      <dgm:spPr/>
      <dgm:t>
        <a:bodyPr/>
        <a:lstStyle/>
        <a:p>
          <a:endParaRPr lang="en-GB"/>
        </a:p>
      </dgm:t>
    </dgm:pt>
    <dgm:pt modelId="{02894551-A604-B646-846F-8A437A634972}" type="sibTrans" cxnId="{C32264D8-85F5-1B42-BC01-00B85CBC4F09}">
      <dgm:prSet/>
      <dgm:spPr>
        <a:ln>
          <a:solidFill>
            <a:schemeClr val="bg2">
              <a:lumMod val="50000"/>
            </a:schemeClr>
          </a:solidFill>
          <a:tailEnd type="arrow"/>
        </a:ln>
      </dgm:spPr>
      <dgm:t>
        <a:bodyPr/>
        <a:lstStyle/>
        <a:p>
          <a:endParaRPr lang="en-GB"/>
        </a:p>
      </dgm:t>
    </dgm:pt>
    <dgm:pt modelId="{9B57DDDC-E1AC-E747-9CC1-E3B87F1EBD0A}" type="pres">
      <dgm:prSet presAssocID="{7548511D-297F-2846-8238-D6C78157040B}" presName="cycle" presStyleCnt="0">
        <dgm:presLayoutVars>
          <dgm:dir/>
          <dgm:resizeHandles val="exact"/>
        </dgm:presLayoutVars>
      </dgm:prSet>
      <dgm:spPr/>
    </dgm:pt>
    <dgm:pt modelId="{F355DFFB-BD9A-2B4C-B6AB-E64A5918BF90}" type="pres">
      <dgm:prSet presAssocID="{CBFC525A-A105-F349-B0CF-46A5D3E4AB13}" presName="node" presStyleLbl="node1" presStyleIdx="0" presStyleCnt="4" custScaleY="56070" custRadScaleRad="104130">
        <dgm:presLayoutVars>
          <dgm:bulletEnabled val="1"/>
        </dgm:presLayoutVars>
      </dgm:prSet>
      <dgm:spPr/>
    </dgm:pt>
    <dgm:pt modelId="{CD77D3F1-B8F0-5842-B174-F2ED81B47D3C}" type="pres">
      <dgm:prSet presAssocID="{CBFC525A-A105-F349-B0CF-46A5D3E4AB13}" presName="spNode" presStyleCnt="0"/>
      <dgm:spPr/>
    </dgm:pt>
    <dgm:pt modelId="{DF0BA99D-37A7-1E48-BFE3-6F502E3BC706}" type="pres">
      <dgm:prSet presAssocID="{E623DEA4-8075-BB4B-BC2F-ABC1C9CE3DA7}" presName="sibTrans" presStyleLbl="sibTrans1D1" presStyleIdx="0" presStyleCnt="4"/>
      <dgm:spPr/>
    </dgm:pt>
    <dgm:pt modelId="{E6467392-20A2-4A46-AE97-1CB545CA4722}" type="pres">
      <dgm:prSet presAssocID="{22485D0B-5771-F141-B1EB-C84140CEDA0F}" presName="node" presStyleLbl="node1" presStyleIdx="1" presStyleCnt="4" custScaleY="47774" custRadScaleRad="117894" custRadScaleInc="-8098">
        <dgm:presLayoutVars>
          <dgm:bulletEnabled val="1"/>
        </dgm:presLayoutVars>
      </dgm:prSet>
      <dgm:spPr/>
    </dgm:pt>
    <dgm:pt modelId="{149942AF-11AB-D643-A8A0-0F253EED8BC0}" type="pres">
      <dgm:prSet presAssocID="{22485D0B-5771-F141-B1EB-C84140CEDA0F}" presName="spNode" presStyleCnt="0"/>
      <dgm:spPr/>
    </dgm:pt>
    <dgm:pt modelId="{5F5012E4-C79D-AB4C-BB0B-E801378F2D34}" type="pres">
      <dgm:prSet presAssocID="{35834697-BB2A-DD46-8C9D-1E7014B9F604}" presName="sibTrans" presStyleLbl="sibTrans1D1" presStyleIdx="1" presStyleCnt="4"/>
      <dgm:spPr/>
    </dgm:pt>
    <dgm:pt modelId="{6067E736-EE72-D648-836B-CF10494EF385}" type="pres">
      <dgm:prSet presAssocID="{A1EB20C0-B480-9F46-84DD-5F5E2E167225}" presName="node" presStyleLbl="node1" presStyleIdx="2" presStyleCnt="4" custScaleY="52241" custRadScaleRad="106996">
        <dgm:presLayoutVars>
          <dgm:bulletEnabled val="1"/>
        </dgm:presLayoutVars>
      </dgm:prSet>
      <dgm:spPr/>
    </dgm:pt>
    <dgm:pt modelId="{036BA03E-27EA-B740-9830-0E7D04783748}" type="pres">
      <dgm:prSet presAssocID="{A1EB20C0-B480-9F46-84DD-5F5E2E167225}" presName="spNode" presStyleCnt="0"/>
      <dgm:spPr/>
    </dgm:pt>
    <dgm:pt modelId="{C1DD4810-F18E-B747-94DE-81943191FFC7}" type="pres">
      <dgm:prSet presAssocID="{1D1CAD33-8795-5646-B74C-93B5D38B889E}" presName="sibTrans" presStyleLbl="sibTrans1D1" presStyleIdx="2" presStyleCnt="4"/>
      <dgm:spPr/>
    </dgm:pt>
    <dgm:pt modelId="{2A79A8B3-3989-4243-81FF-E9D8E2181528}" type="pres">
      <dgm:prSet presAssocID="{74E39FC5-AB93-5F43-AC0A-87DC5FC6A217}" presName="node" presStyleLbl="node1" presStyleIdx="3" presStyleCnt="4" custScaleY="51928" custRadScaleRad="111206" custRadScaleInc="5711">
        <dgm:presLayoutVars>
          <dgm:bulletEnabled val="1"/>
        </dgm:presLayoutVars>
      </dgm:prSet>
      <dgm:spPr/>
    </dgm:pt>
    <dgm:pt modelId="{8621FC6E-1BEC-0943-8A35-F32AC74E3DE6}" type="pres">
      <dgm:prSet presAssocID="{74E39FC5-AB93-5F43-AC0A-87DC5FC6A217}" presName="spNode" presStyleCnt="0"/>
      <dgm:spPr/>
    </dgm:pt>
    <dgm:pt modelId="{0816A1F5-CAFF-C64F-B566-52E559DB06F4}" type="pres">
      <dgm:prSet presAssocID="{02894551-A604-B646-846F-8A437A634972}" presName="sibTrans" presStyleLbl="sibTrans1D1" presStyleIdx="3" presStyleCnt="4"/>
      <dgm:spPr/>
    </dgm:pt>
  </dgm:ptLst>
  <dgm:cxnLst>
    <dgm:cxn modelId="{5D215C08-9673-F14F-BF34-28F0C4A18450}" type="presOf" srcId="{1D1CAD33-8795-5646-B74C-93B5D38B889E}" destId="{C1DD4810-F18E-B747-94DE-81943191FFC7}" srcOrd="0" destOrd="0" presId="urn:microsoft.com/office/officeart/2005/8/layout/cycle6"/>
    <dgm:cxn modelId="{89043F0F-DB12-BC4C-9895-08739EAB26A3}" type="presOf" srcId="{22485D0B-5771-F141-B1EB-C84140CEDA0F}" destId="{E6467392-20A2-4A46-AE97-1CB545CA4722}" srcOrd="0" destOrd="0" presId="urn:microsoft.com/office/officeart/2005/8/layout/cycle6"/>
    <dgm:cxn modelId="{54857F12-AD24-2649-8E95-FFC6E0D773CA}" type="presOf" srcId="{A1EB20C0-B480-9F46-84DD-5F5E2E167225}" destId="{6067E736-EE72-D648-836B-CF10494EF385}" srcOrd="0" destOrd="0" presId="urn:microsoft.com/office/officeart/2005/8/layout/cycle6"/>
    <dgm:cxn modelId="{C81FD326-1386-2842-B7BC-3D59E00A22A8}" type="presOf" srcId="{CBFC525A-A105-F349-B0CF-46A5D3E4AB13}" destId="{F355DFFB-BD9A-2B4C-B6AB-E64A5918BF90}" srcOrd="0" destOrd="0" presId="urn:microsoft.com/office/officeart/2005/8/layout/cycle6"/>
    <dgm:cxn modelId="{945F1436-2779-2642-9460-64A6BC3C2F5A}" srcId="{7548511D-297F-2846-8238-D6C78157040B}" destId="{CBFC525A-A105-F349-B0CF-46A5D3E4AB13}" srcOrd="0" destOrd="0" parTransId="{0FA55923-194F-FE46-829F-E5F03BB28E92}" sibTransId="{E623DEA4-8075-BB4B-BC2F-ABC1C9CE3DA7}"/>
    <dgm:cxn modelId="{C5E75F3E-C0B8-B84D-8256-BADE52223374}" type="presOf" srcId="{E623DEA4-8075-BB4B-BC2F-ABC1C9CE3DA7}" destId="{DF0BA99D-37A7-1E48-BFE3-6F502E3BC706}" srcOrd="0" destOrd="0" presId="urn:microsoft.com/office/officeart/2005/8/layout/cycle6"/>
    <dgm:cxn modelId="{F8261B4E-1C15-1C4C-A81B-7A6B35D9B6AC}" type="presOf" srcId="{35834697-BB2A-DD46-8C9D-1E7014B9F604}" destId="{5F5012E4-C79D-AB4C-BB0B-E801378F2D34}" srcOrd="0" destOrd="0" presId="urn:microsoft.com/office/officeart/2005/8/layout/cycle6"/>
    <dgm:cxn modelId="{E67C9952-1424-454C-852D-10C22BC1C799}" type="presOf" srcId="{02894551-A604-B646-846F-8A437A634972}" destId="{0816A1F5-CAFF-C64F-B566-52E559DB06F4}" srcOrd="0" destOrd="0" presId="urn:microsoft.com/office/officeart/2005/8/layout/cycle6"/>
    <dgm:cxn modelId="{26079E9F-9E74-034A-93C2-1AC6958ED0A1}" type="presOf" srcId="{7548511D-297F-2846-8238-D6C78157040B}" destId="{9B57DDDC-E1AC-E747-9CC1-E3B87F1EBD0A}" srcOrd="0" destOrd="0" presId="urn:microsoft.com/office/officeart/2005/8/layout/cycle6"/>
    <dgm:cxn modelId="{6B9051AD-9EED-1A43-9786-4D11A43F0543}" type="presOf" srcId="{74E39FC5-AB93-5F43-AC0A-87DC5FC6A217}" destId="{2A79A8B3-3989-4243-81FF-E9D8E2181528}" srcOrd="0" destOrd="0" presId="urn:microsoft.com/office/officeart/2005/8/layout/cycle6"/>
    <dgm:cxn modelId="{C08852CB-12FC-4B48-A2ED-EB46EBEBEB69}" srcId="{7548511D-297F-2846-8238-D6C78157040B}" destId="{22485D0B-5771-F141-B1EB-C84140CEDA0F}" srcOrd="1" destOrd="0" parTransId="{29BCF9DB-7563-454C-8873-9B8B3D0184F4}" sibTransId="{35834697-BB2A-DD46-8C9D-1E7014B9F604}"/>
    <dgm:cxn modelId="{C32264D8-85F5-1B42-BC01-00B85CBC4F09}" srcId="{7548511D-297F-2846-8238-D6C78157040B}" destId="{74E39FC5-AB93-5F43-AC0A-87DC5FC6A217}" srcOrd="3" destOrd="0" parTransId="{4819D4F1-7640-8042-B691-862614FA4A36}" sibTransId="{02894551-A604-B646-846F-8A437A634972}"/>
    <dgm:cxn modelId="{8F8F2EFB-DB2F-B64D-BAC2-322F085C5E3B}" srcId="{7548511D-297F-2846-8238-D6C78157040B}" destId="{A1EB20C0-B480-9F46-84DD-5F5E2E167225}" srcOrd="2" destOrd="0" parTransId="{B0022F17-3841-3E43-B38D-42520EF31871}" sibTransId="{1D1CAD33-8795-5646-B74C-93B5D38B889E}"/>
    <dgm:cxn modelId="{28ED1C27-0BB8-2A4C-922C-ABC6BB7CF8BF}" type="presParOf" srcId="{9B57DDDC-E1AC-E747-9CC1-E3B87F1EBD0A}" destId="{F355DFFB-BD9A-2B4C-B6AB-E64A5918BF90}" srcOrd="0" destOrd="0" presId="urn:microsoft.com/office/officeart/2005/8/layout/cycle6"/>
    <dgm:cxn modelId="{FF280C96-E0F5-DE4E-AD10-7C98EA996599}" type="presParOf" srcId="{9B57DDDC-E1AC-E747-9CC1-E3B87F1EBD0A}" destId="{CD77D3F1-B8F0-5842-B174-F2ED81B47D3C}" srcOrd="1" destOrd="0" presId="urn:microsoft.com/office/officeart/2005/8/layout/cycle6"/>
    <dgm:cxn modelId="{871B6FB1-F0A8-6145-808A-4B4DFCCD3555}" type="presParOf" srcId="{9B57DDDC-E1AC-E747-9CC1-E3B87F1EBD0A}" destId="{DF0BA99D-37A7-1E48-BFE3-6F502E3BC706}" srcOrd="2" destOrd="0" presId="urn:microsoft.com/office/officeart/2005/8/layout/cycle6"/>
    <dgm:cxn modelId="{D2B04444-EE95-BF41-8E4A-E77444BA0F34}" type="presParOf" srcId="{9B57DDDC-E1AC-E747-9CC1-E3B87F1EBD0A}" destId="{E6467392-20A2-4A46-AE97-1CB545CA4722}" srcOrd="3" destOrd="0" presId="urn:microsoft.com/office/officeart/2005/8/layout/cycle6"/>
    <dgm:cxn modelId="{4F878D97-BDAB-0942-972F-3FABE1835F33}" type="presParOf" srcId="{9B57DDDC-E1AC-E747-9CC1-E3B87F1EBD0A}" destId="{149942AF-11AB-D643-A8A0-0F253EED8BC0}" srcOrd="4" destOrd="0" presId="urn:microsoft.com/office/officeart/2005/8/layout/cycle6"/>
    <dgm:cxn modelId="{447EAA94-58D5-6943-8D28-737D3DD64F7A}" type="presParOf" srcId="{9B57DDDC-E1AC-E747-9CC1-E3B87F1EBD0A}" destId="{5F5012E4-C79D-AB4C-BB0B-E801378F2D34}" srcOrd="5" destOrd="0" presId="urn:microsoft.com/office/officeart/2005/8/layout/cycle6"/>
    <dgm:cxn modelId="{BFE38FD6-B9B8-A94B-A417-4CACC5FB8ECA}" type="presParOf" srcId="{9B57DDDC-E1AC-E747-9CC1-E3B87F1EBD0A}" destId="{6067E736-EE72-D648-836B-CF10494EF385}" srcOrd="6" destOrd="0" presId="urn:microsoft.com/office/officeart/2005/8/layout/cycle6"/>
    <dgm:cxn modelId="{01A80F97-EB06-634A-B9A8-6116571CDD2F}" type="presParOf" srcId="{9B57DDDC-E1AC-E747-9CC1-E3B87F1EBD0A}" destId="{036BA03E-27EA-B740-9830-0E7D04783748}" srcOrd="7" destOrd="0" presId="urn:microsoft.com/office/officeart/2005/8/layout/cycle6"/>
    <dgm:cxn modelId="{1D14ED8D-2C4F-0F46-87B6-66053B9715B4}" type="presParOf" srcId="{9B57DDDC-E1AC-E747-9CC1-E3B87F1EBD0A}" destId="{C1DD4810-F18E-B747-94DE-81943191FFC7}" srcOrd="8" destOrd="0" presId="urn:microsoft.com/office/officeart/2005/8/layout/cycle6"/>
    <dgm:cxn modelId="{9351EDC6-C7DE-D047-B864-2750FE63BAEF}" type="presParOf" srcId="{9B57DDDC-E1AC-E747-9CC1-E3B87F1EBD0A}" destId="{2A79A8B3-3989-4243-81FF-E9D8E2181528}" srcOrd="9" destOrd="0" presId="urn:microsoft.com/office/officeart/2005/8/layout/cycle6"/>
    <dgm:cxn modelId="{77F60964-3680-AA4A-A58E-C6BBBEB67AD1}" type="presParOf" srcId="{9B57DDDC-E1AC-E747-9CC1-E3B87F1EBD0A}" destId="{8621FC6E-1BEC-0943-8A35-F32AC74E3DE6}" srcOrd="10" destOrd="0" presId="urn:microsoft.com/office/officeart/2005/8/layout/cycle6"/>
    <dgm:cxn modelId="{B0E409A7-DAC7-2B41-8F6F-57E2516CF33B}" type="presParOf" srcId="{9B57DDDC-E1AC-E747-9CC1-E3B87F1EBD0A}" destId="{0816A1F5-CAFF-C64F-B566-52E559DB06F4}" srcOrd="11"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D68191-2BB6-5945-AD7D-EFA57F3B2CED}" type="doc">
      <dgm:prSet loTypeId="urn:microsoft.com/office/officeart/2005/8/layout/gear1" loCatId="" qsTypeId="urn:microsoft.com/office/officeart/2005/8/quickstyle/simple1" qsCatId="simple" csTypeId="urn:microsoft.com/office/officeart/2005/8/colors/accent1_2" csCatId="accent1" phldr="1"/>
      <dgm:spPr/>
    </dgm:pt>
    <dgm:pt modelId="{E87C6D44-2C82-7E4E-9C72-211D8CC725DC}">
      <dgm:prSet phldrT="[Text]" custT="1"/>
      <dgm:spPr>
        <a:solidFill>
          <a:schemeClr val="accent4">
            <a:lumMod val="60000"/>
            <a:lumOff val="40000"/>
          </a:schemeClr>
        </a:solidFill>
      </dgm:spPr>
      <dgm:t>
        <a:bodyPr/>
        <a:lstStyle/>
        <a:p>
          <a:r>
            <a:rPr lang="en-GB" sz="1000" dirty="0"/>
            <a:t>Collaborate</a:t>
          </a:r>
        </a:p>
      </dgm:t>
    </dgm:pt>
    <dgm:pt modelId="{A675B697-F19E-D548-B5CA-3CBB26903CB2}" type="parTrans" cxnId="{5CC69BA4-84DB-CF48-8BD7-2513F6324BBF}">
      <dgm:prSet/>
      <dgm:spPr/>
      <dgm:t>
        <a:bodyPr/>
        <a:lstStyle/>
        <a:p>
          <a:endParaRPr lang="en-GB"/>
        </a:p>
      </dgm:t>
    </dgm:pt>
    <dgm:pt modelId="{A90E691D-BAE6-7640-8FA3-645761314A9D}" type="sibTrans" cxnId="{5CC69BA4-84DB-CF48-8BD7-2513F6324BBF}">
      <dgm:prSet/>
      <dgm:spPr>
        <a:solidFill>
          <a:schemeClr val="tx2">
            <a:lumMod val="40000"/>
            <a:lumOff val="60000"/>
          </a:schemeClr>
        </a:solidFill>
      </dgm:spPr>
      <dgm:t>
        <a:bodyPr/>
        <a:lstStyle/>
        <a:p>
          <a:endParaRPr lang="en-GB"/>
        </a:p>
      </dgm:t>
    </dgm:pt>
    <dgm:pt modelId="{44F73CE7-7D04-2844-8834-E834468D8ADD}">
      <dgm:prSet phldrT="[Text]" custT="1"/>
      <dgm:spPr>
        <a:solidFill>
          <a:schemeClr val="accent4">
            <a:lumMod val="60000"/>
            <a:lumOff val="40000"/>
          </a:schemeClr>
        </a:solidFill>
      </dgm:spPr>
      <dgm:t>
        <a:bodyPr/>
        <a:lstStyle/>
        <a:p>
          <a:r>
            <a:rPr lang="en-GB" sz="1000" dirty="0"/>
            <a:t>Persuade</a:t>
          </a:r>
        </a:p>
      </dgm:t>
    </dgm:pt>
    <dgm:pt modelId="{C457DCAE-398A-104C-A50D-413AA6259577}" type="parTrans" cxnId="{1E1A94B0-C27B-E341-9432-DD56AEC642D9}">
      <dgm:prSet/>
      <dgm:spPr/>
      <dgm:t>
        <a:bodyPr/>
        <a:lstStyle/>
        <a:p>
          <a:endParaRPr lang="en-GB"/>
        </a:p>
      </dgm:t>
    </dgm:pt>
    <dgm:pt modelId="{9BEBCA90-8E9E-964D-9A12-E6694CA388D6}" type="sibTrans" cxnId="{1E1A94B0-C27B-E341-9432-DD56AEC642D9}">
      <dgm:prSet/>
      <dgm:spPr>
        <a:solidFill>
          <a:schemeClr val="tx2">
            <a:lumMod val="40000"/>
            <a:lumOff val="60000"/>
          </a:schemeClr>
        </a:solidFill>
      </dgm:spPr>
      <dgm:t>
        <a:bodyPr/>
        <a:lstStyle/>
        <a:p>
          <a:endParaRPr lang="en-GB"/>
        </a:p>
      </dgm:t>
    </dgm:pt>
    <dgm:pt modelId="{A512193F-C239-E54F-9F35-CA470BE602A4}">
      <dgm:prSet phldrT="[Text]" custT="1"/>
      <dgm:spPr>
        <a:solidFill>
          <a:schemeClr val="accent4">
            <a:lumMod val="60000"/>
            <a:lumOff val="40000"/>
          </a:schemeClr>
        </a:solidFill>
      </dgm:spPr>
      <dgm:t>
        <a:bodyPr/>
        <a:lstStyle/>
        <a:p>
          <a:r>
            <a:rPr lang="en-GB" sz="1000" dirty="0"/>
            <a:t>Navigate roadblocks</a:t>
          </a:r>
        </a:p>
      </dgm:t>
    </dgm:pt>
    <dgm:pt modelId="{5EF7E058-7F93-1945-8D52-7958AD5F4F96}" type="parTrans" cxnId="{3948A81E-396A-F44F-89D2-6EE19B88C1F2}">
      <dgm:prSet/>
      <dgm:spPr/>
      <dgm:t>
        <a:bodyPr/>
        <a:lstStyle/>
        <a:p>
          <a:endParaRPr lang="en-GB"/>
        </a:p>
      </dgm:t>
    </dgm:pt>
    <dgm:pt modelId="{6F043AF3-2B8D-B84F-BB96-201BD237B56C}" type="sibTrans" cxnId="{3948A81E-396A-F44F-89D2-6EE19B88C1F2}">
      <dgm:prSet/>
      <dgm:spPr>
        <a:solidFill>
          <a:schemeClr val="tx2">
            <a:lumMod val="40000"/>
            <a:lumOff val="60000"/>
          </a:schemeClr>
        </a:solidFill>
      </dgm:spPr>
      <dgm:t>
        <a:bodyPr/>
        <a:lstStyle/>
        <a:p>
          <a:endParaRPr lang="en-GB"/>
        </a:p>
      </dgm:t>
    </dgm:pt>
    <dgm:pt modelId="{6B00563B-41AC-5943-8D69-FBFD3F17566E}" type="pres">
      <dgm:prSet presAssocID="{81D68191-2BB6-5945-AD7D-EFA57F3B2CED}" presName="composite" presStyleCnt="0">
        <dgm:presLayoutVars>
          <dgm:chMax val="3"/>
          <dgm:animLvl val="lvl"/>
          <dgm:resizeHandles val="exact"/>
        </dgm:presLayoutVars>
      </dgm:prSet>
      <dgm:spPr/>
    </dgm:pt>
    <dgm:pt modelId="{8DF20737-2B47-0B43-A8F3-0CC05475EFAD}" type="pres">
      <dgm:prSet presAssocID="{E87C6D44-2C82-7E4E-9C72-211D8CC725DC}" presName="gear1" presStyleLbl="node1" presStyleIdx="0" presStyleCnt="3" custScaleX="130880" custScaleY="123686">
        <dgm:presLayoutVars>
          <dgm:chMax val="1"/>
          <dgm:bulletEnabled val="1"/>
        </dgm:presLayoutVars>
      </dgm:prSet>
      <dgm:spPr/>
    </dgm:pt>
    <dgm:pt modelId="{E70C02B3-D9EE-9B49-8D03-3932E7D2D60B}" type="pres">
      <dgm:prSet presAssocID="{E87C6D44-2C82-7E4E-9C72-211D8CC725DC}" presName="gear1srcNode" presStyleLbl="node1" presStyleIdx="0" presStyleCnt="3"/>
      <dgm:spPr/>
    </dgm:pt>
    <dgm:pt modelId="{054180C0-35F9-F34A-9870-D0862D3D3B0A}" type="pres">
      <dgm:prSet presAssocID="{E87C6D44-2C82-7E4E-9C72-211D8CC725DC}" presName="gear1dstNode" presStyleLbl="node1" presStyleIdx="0" presStyleCnt="3"/>
      <dgm:spPr/>
    </dgm:pt>
    <dgm:pt modelId="{A115216E-0221-314B-B51C-73259DC97F44}" type="pres">
      <dgm:prSet presAssocID="{44F73CE7-7D04-2844-8834-E834468D8ADD}" presName="gear2" presStyleLbl="node1" presStyleIdx="1" presStyleCnt="3" custScaleX="130880" custScaleY="123686">
        <dgm:presLayoutVars>
          <dgm:chMax val="1"/>
          <dgm:bulletEnabled val="1"/>
        </dgm:presLayoutVars>
      </dgm:prSet>
      <dgm:spPr/>
    </dgm:pt>
    <dgm:pt modelId="{14D2E872-6997-F848-AF5C-007F3F7668E4}" type="pres">
      <dgm:prSet presAssocID="{44F73CE7-7D04-2844-8834-E834468D8ADD}" presName="gear2srcNode" presStyleLbl="node1" presStyleIdx="1" presStyleCnt="3"/>
      <dgm:spPr/>
    </dgm:pt>
    <dgm:pt modelId="{7222938C-92D8-B241-BD8E-FEB4111379FD}" type="pres">
      <dgm:prSet presAssocID="{44F73CE7-7D04-2844-8834-E834468D8ADD}" presName="gear2dstNode" presStyleLbl="node1" presStyleIdx="1" presStyleCnt="3"/>
      <dgm:spPr/>
    </dgm:pt>
    <dgm:pt modelId="{EDA976E0-6C97-7742-9C3F-403E8DAB2D71}" type="pres">
      <dgm:prSet presAssocID="{A512193F-C239-E54F-9F35-CA470BE602A4}" presName="gear3" presStyleLbl="node1" presStyleIdx="2" presStyleCnt="3" custScaleX="130880" custScaleY="123686"/>
      <dgm:spPr/>
    </dgm:pt>
    <dgm:pt modelId="{288D2445-B718-5046-948E-08AB0FE9BC36}" type="pres">
      <dgm:prSet presAssocID="{A512193F-C239-E54F-9F35-CA470BE602A4}" presName="gear3tx" presStyleLbl="node1" presStyleIdx="2" presStyleCnt="3">
        <dgm:presLayoutVars>
          <dgm:chMax val="1"/>
          <dgm:bulletEnabled val="1"/>
        </dgm:presLayoutVars>
      </dgm:prSet>
      <dgm:spPr/>
    </dgm:pt>
    <dgm:pt modelId="{E7CB9D55-CF0F-B14C-9192-3D400BD2326A}" type="pres">
      <dgm:prSet presAssocID="{A512193F-C239-E54F-9F35-CA470BE602A4}" presName="gear3srcNode" presStyleLbl="node1" presStyleIdx="2" presStyleCnt="3"/>
      <dgm:spPr/>
    </dgm:pt>
    <dgm:pt modelId="{8057DD56-7835-BC4A-8814-33AF692E5B05}" type="pres">
      <dgm:prSet presAssocID="{A512193F-C239-E54F-9F35-CA470BE602A4}" presName="gear3dstNode" presStyleLbl="node1" presStyleIdx="2" presStyleCnt="3"/>
      <dgm:spPr/>
    </dgm:pt>
    <dgm:pt modelId="{AD2A9B5C-9D21-464D-90E8-62D27A780C22}" type="pres">
      <dgm:prSet presAssocID="{A90E691D-BAE6-7640-8FA3-645761314A9D}" presName="connector1" presStyleLbl="sibTrans2D1" presStyleIdx="0" presStyleCnt="3" custLinFactNeighborX="9541" custLinFactNeighborY="-4419"/>
      <dgm:spPr/>
    </dgm:pt>
    <dgm:pt modelId="{11FA7610-6A93-B141-882E-59D64A2E8C0E}" type="pres">
      <dgm:prSet presAssocID="{9BEBCA90-8E9E-964D-9A12-E6694CA388D6}" presName="connector2" presStyleLbl="sibTrans2D1" presStyleIdx="1" presStyleCnt="3" custLinFactNeighborX="-13847" custLinFactNeighborY="-4410"/>
      <dgm:spPr/>
    </dgm:pt>
    <dgm:pt modelId="{3901AFF7-E7D0-F844-BFD4-95CFF0BDB0D3}" type="pres">
      <dgm:prSet presAssocID="{6F043AF3-2B8D-B84F-BB96-201BD237B56C}" presName="connector3" presStyleLbl="sibTrans2D1" presStyleIdx="2" presStyleCnt="3" custLinFactNeighborX="-13870" custLinFactNeighborY="-4676"/>
      <dgm:spPr/>
    </dgm:pt>
  </dgm:ptLst>
  <dgm:cxnLst>
    <dgm:cxn modelId="{D5CF360D-41B7-1749-AF65-0C445D82D34B}" type="presOf" srcId="{E87C6D44-2C82-7E4E-9C72-211D8CC725DC}" destId="{054180C0-35F9-F34A-9870-D0862D3D3B0A}" srcOrd="2" destOrd="0" presId="urn:microsoft.com/office/officeart/2005/8/layout/gear1"/>
    <dgm:cxn modelId="{3948A81E-396A-F44F-89D2-6EE19B88C1F2}" srcId="{81D68191-2BB6-5945-AD7D-EFA57F3B2CED}" destId="{A512193F-C239-E54F-9F35-CA470BE602A4}" srcOrd="2" destOrd="0" parTransId="{5EF7E058-7F93-1945-8D52-7958AD5F4F96}" sibTransId="{6F043AF3-2B8D-B84F-BB96-201BD237B56C}"/>
    <dgm:cxn modelId="{80875837-0CFB-6A41-B7D0-00C3C0B89EC6}" type="presOf" srcId="{6F043AF3-2B8D-B84F-BB96-201BD237B56C}" destId="{3901AFF7-E7D0-F844-BFD4-95CFF0BDB0D3}" srcOrd="0" destOrd="0" presId="urn:microsoft.com/office/officeart/2005/8/layout/gear1"/>
    <dgm:cxn modelId="{79E64947-0A74-F844-BCBA-E064D2856E66}" type="presOf" srcId="{A512193F-C239-E54F-9F35-CA470BE602A4}" destId="{288D2445-B718-5046-948E-08AB0FE9BC36}" srcOrd="1" destOrd="0" presId="urn:microsoft.com/office/officeart/2005/8/layout/gear1"/>
    <dgm:cxn modelId="{30F87359-A24D-B248-86E6-39D85BD90707}" type="presOf" srcId="{E87C6D44-2C82-7E4E-9C72-211D8CC725DC}" destId="{8DF20737-2B47-0B43-A8F3-0CC05475EFAD}" srcOrd="0" destOrd="0" presId="urn:microsoft.com/office/officeart/2005/8/layout/gear1"/>
    <dgm:cxn modelId="{07190D5E-2B89-DD4A-B110-1C26AC9F5F8D}" type="presOf" srcId="{A512193F-C239-E54F-9F35-CA470BE602A4}" destId="{EDA976E0-6C97-7742-9C3F-403E8DAB2D71}" srcOrd="0" destOrd="0" presId="urn:microsoft.com/office/officeart/2005/8/layout/gear1"/>
    <dgm:cxn modelId="{ED906474-B474-874F-8EE0-1D66CC711BCF}" type="presOf" srcId="{44F73CE7-7D04-2844-8834-E834468D8ADD}" destId="{A115216E-0221-314B-B51C-73259DC97F44}" srcOrd="0" destOrd="0" presId="urn:microsoft.com/office/officeart/2005/8/layout/gear1"/>
    <dgm:cxn modelId="{B6173B77-BD63-0F47-85DE-FE86C6AD71CB}" type="presOf" srcId="{E87C6D44-2C82-7E4E-9C72-211D8CC725DC}" destId="{E70C02B3-D9EE-9B49-8D03-3932E7D2D60B}" srcOrd="1" destOrd="0" presId="urn:microsoft.com/office/officeart/2005/8/layout/gear1"/>
    <dgm:cxn modelId="{6285447E-5951-304E-9979-81150AB5256C}" type="presOf" srcId="{44F73CE7-7D04-2844-8834-E834468D8ADD}" destId="{14D2E872-6997-F848-AF5C-007F3F7668E4}" srcOrd="1" destOrd="0" presId="urn:microsoft.com/office/officeart/2005/8/layout/gear1"/>
    <dgm:cxn modelId="{AB3B7593-013D-C94B-9B2B-1CABE7F6A973}" type="presOf" srcId="{9BEBCA90-8E9E-964D-9A12-E6694CA388D6}" destId="{11FA7610-6A93-B141-882E-59D64A2E8C0E}" srcOrd="0" destOrd="0" presId="urn:microsoft.com/office/officeart/2005/8/layout/gear1"/>
    <dgm:cxn modelId="{634713A0-0397-F945-A212-C3A78DE6DCEF}" type="presOf" srcId="{44F73CE7-7D04-2844-8834-E834468D8ADD}" destId="{7222938C-92D8-B241-BD8E-FEB4111379FD}" srcOrd="2" destOrd="0" presId="urn:microsoft.com/office/officeart/2005/8/layout/gear1"/>
    <dgm:cxn modelId="{5CC69BA4-84DB-CF48-8BD7-2513F6324BBF}" srcId="{81D68191-2BB6-5945-AD7D-EFA57F3B2CED}" destId="{E87C6D44-2C82-7E4E-9C72-211D8CC725DC}" srcOrd="0" destOrd="0" parTransId="{A675B697-F19E-D548-B5CA-3CBB26903CB2}" sibTransId="{A90E691D-BAE6-7640-8FA3-645761314A9D}"/>
    <dgm:cxn modelId="{1E1A94B0-C27B-E341-9432-DD56AEC642D9}" srcId="{81D68191-2BB6-5945-AD7D-EFA57F3B2CED}" destId="{44F73CE7-7D04-2844-8834-E834468D8ADD}" srcOrd="1" destOrd="0" parTransId="{C457DCAE-398A-104C-A50D-413AA6259577}" sibTransId="{9BEBCA90-8E9E-964D-9A12-E6694CA388D6}"/>
    <dgm:cxn modelId="{A4EE2DE2-2DB3-A545-92EB-AFFCE09D1E54}" type="presOf" srcId="{A90E691D-BAE6-7640-8FA3-645761314A9D}" destId="{AD2A9B5C-9D21-464D-90E8-62D27A780C22}" srcOrd="0" destOrd="0" presId="urn:microsoft.com/office/officeart/2005/8/layout/gear1"/>
    <dgm:cxn modelId="{17CB5DE2-8908-644A-98B7-94D091EEA535}" type="presOf" srcId="{A512193F-C239-E54F-9F35-CA470BE602A4}" destId="{8057DD56-7835-BC4A-8814-33AF692E5B05}" srcOrd="3" destOrd="0" presId="urn:microsoft.com/office/officeart/2005/8/layout/gear1"/>
    <dgm:cxn modelId="{893778EB-F6AA-B647-B7B5-706EC31EE882}" type="presOf" srcId="{81D68191-2BB6-5945-AD7D-EFA57F3B2CED}" destId="{6B00563B-41AC-5943-8D69-FBFD3F17566E}" srcOrd="0" destOrd="0" presId="urn:microsoft.com/office/officeart/2005/8/layout/gear1"/>
    <dgm:cxn modelId="{F9067EFD-27B2-5340-95C5-F2A3E56EE2A9}" type="presOf" srcId="{A512193F-C239-E54F-9F35-CA470BE602A4}" destId="{E7CB9D55-CF0F-B14C-9192-3D400BD2326A}" srcOrd="2" destOrd="0" presId="urn:microsoft.com/office/officeart/2005/8/layout/gear1"/>
    <dgm:cxn modelId="{932CF370-1605-5541-B9A5-F4C9543E75B1}" type="presParOf" srcId="{6B00563B-41AC-5943-8D69-FBFD3F17566E}" destId="{8DF20737-2B47-0B43-A8F3-0CC05475EFAD}" srcOrd="0" destOrd="0" presId="urn:microsoft.com/office/officeart/2005/8/layout/gear1"/>
    <dgm:cxn modelId="{359C6F0D-165D-FD40-A3F2-4DAE518E67E1}" type="presParOf" srcId="{6B00563B-41AC-5943-8D69-FBFD3F17566E}" destId="{E70C02B3-D9EE-9B49-8D03-3932E7D2D60B}" srcOrd="1" destOrd="0" presId="urn:microsoft.com/office/officeart/2005/8/layout/gear1"/>
    <dgm:cxn modelId="{8F1EFBD9-E90E-4C4D-9EFE-A7160E13E3A2}" type="presParOf" srcId="{6B00563B-41AC-5943-8D69-FBFD3F17566E}" destId="{054180C0-35F9-F34A-9870-D0862D3D3B0A}" srcOrd="2" destOrd="0" presId="urn:microsoft.com/office/officeart/2005/8/layout/gear1"/>
    <dgm:cxn modelId="{A042BE02-BF6E-D348-A4B3-2EC6257064D8}" type="presParOf" srcId="{6B00563B-41AC-5943-8D69-FBFD3F17566E}" destId="{A115216E-0221-314B-B51C-73259DC97F44}" srcOrd="3" destOrd="0" presId="urn:microsoft.com/office/officeart/2005/8/layout/gear1"/>
    <dgm:cxn modelId="{2415DD51-DFB5-2849-BA76-8A83F9FF2C1D}" type="presParOf" srcId="{6B00563B-41AC-5943-8D69-FBFD3F17566E}" destId="{14D2E872-6997-F848-AF5C-007F3F7668E4}" srcOrd="4" destOrd="0" presId="urn:microsoft.com/office/officeart/2005/8/layout/gear1"/>
    <dgm:cxn modelId="{9A067766-8063-9340-8B51-B59F03439E1C}" type="presParOf" srcId="{6B00563B-41AC-5943-8D69-FBFD3F17566E}" destId="{7222938C-92D8-B241-BD8E-FEB4111379FD}" srcOrd="5" destOrd="0" presId="urn:microsoft.com/office/officeart/2005/8/layout/gear1"/>
    <dgm:cxn modelId="{66C9661E-2C12-A548-B799-A40039158179}" type="presParOf" srcId="{6B00563B-41AC-5943-8D69-FBFD3F17566E}" destId="{EDA976E0-6C97-7742-9C3F-403E8DAB2D71}" srcOrd="6" destOrd="0" presId="urn:microsoft.com/office/officeart/2005/8/layout/gear1"/>
    <dgm:cxn modelId="{0DE20B52-F076-FB4F-B686-6A79B7E6B004}" type="presParOf" srcId="{6B00563B-41AC-5943-8D69-FBFD3F17566E}" destId="{288D2445-B718-5046-948E-08AB0FE9BC36}" srcOrd="7" destOrd="0" presId="urn:microsoft.com/office/officeart/2005/8/layout/gear1"/>
    <dgm:cxn modelId="{05C0149D-54AB-0848-8184-BA03225BCC2F}" type="presParOf" srcId="{6B00563B-41AC-5943-8D69-FBFD3F17566E}" destId="{E7CB9D55-CF0F-B14C-9192-3D400BD2326A}" srcOrd="8" destOrd="0" presId="urn:microsoft.com/office/officeart/2005/8/layout/gear1"/>
    <dgm:cxn modelId="{C2333EBF-1616-D440-AEAE-6632DB6DB9EF}" type="presParOf" srcId="{6B00563B-41AC-5943-8D69-FBFD3F17566E}" destId="{8057DD56-7835-BC4A-8814-33AF692E5B05}" srcOrd="9" destOrd="0" presId="urn:microsoft.com/office/officeart/2005/8/layout/gear1"/>
    <dgm:cxn modelId="{4B3CDB9C-6FCC-934F-9650-B19021D3B0F3}" type="presParOf" srcId="{6B00563B-41AC-5943-8D69-FBFD3F17566E}" destId="{AD2A9B5C-9D21-464D-90E8-62D27A780C22}" srcOrd="10" destOrd="0" presId="urn:microsoft.com/office/officeart/2005/8/layout/gear1"/>
    <dgm:cxn modelId="{79EAE8D0-4599-0947-BEED-5FAEC3620AE5}" type="presParOf" srcId="{6B00563B-41AC-5943-8D69-FBFD3F17566E}" destId="{11FA7610-6A93-B141-882E-59D64A2E8C0E}" srcOrd="11" destOrd="0" presId="urn:microsoft.com/office/officeart/2005/8/layout/gear1"/>
    <dgm:cxn modelId="{11A43A2C-7A90-1544-82C5-B03452244CD7}" type="presParOf" srcId="{6B00563B-41AC-5943-8D69-FBFD3F17566E}" destId="{3901AFF7-E7D0-F844-BFD4-95CFF0BDB0D3}" srcOrd="12" destOrd="0" presId="urn:microsoft.com/office/officeart/2005/8/layout/gear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55DFFB-BD9A-2B4C-B6AB-E64A5918BF90}">
      <dsp:nvSpPr>
        <dsp:cNvPr id="0" name=""/>
        <dsp:cNvSpPr/>
      </dsp:nvSpPr>
      <dsp:spPr>
        <a:xfrm>
          <a:off x="4531768" y="242500"/>
          <a:ext cx="2289443" cy="8343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Feedback &amp; Evaluation</a:t>
          </a:r>
        </a:p>
      </dsp:txBody>
      <dsp:txXfrm>
        <a:off x="4572500" y="283232"/>
        <a:ext cx="2207979" cy="752935"/>
      </dsp:txXfrm>
    </dsp:sp>
    <dsp:sp modelId="{DF0BA99D-37A7-1E48-BFE3-6F502E3BC706}">
      <dsp:nvSpPr>
        <dsp:cNvPr id="0" name=""/>
        <dsp:cNvSpPr/>
      </dsp:nvSpPr>
      <dsp:spPr>
        <a:xfrm>
          <a:off x="3681510" y="833406"/>
          <a:ext cx="4914820" cy="4914820"/>
        </a:xfrm>
        <a:custGeom>
          <a:avLst/>
          <a:gdLst/>
          <a:ahLst/>
          <a:cxnLst/>
          <a:rect l="0" t="0" r="0" b="0"/>
          <a:pathLst>
            <a:path>
              <a:moveTo>
                <a:pt x="3163607" y="103657"/>
              </a:moveTo>
              <a:arcTo wR="2457410" hR="2457410" stAng="17202050" swAng="3586397"/>
            </a:path>
          </a:pathLst>
        </a:custGeom>
        <a:noFill/>
        <a:ln w="6350" cap="flat" cmpd="sng" algn="ctr">
          <a:solidFill>
            <a:schemeClr val="bg2">
              <a:lumMod val="50000"/>
            </a:schemeClr>
          </a:solidFill>
          <a:prstDash val="solid"/>
          <a:miter lim="800000"/>
          <a:headEnd type="none" w="med" len="sm"/>
          <a:tailEnd type="arrow" w="med" len="sm"/>
        </a:ln>
        <a:effectLst/>
      </dsp:spPr>
      <dsp:style>
        <a:lnRef idx="1">
          <a:scrgbClr r="0" g="0" b="0"/>
        </a:lnRef>
        <a:fillRef idx="0">
          <a:scrgbClr r="0" g="0" b="0"/>
        </a:fillRef>
        <a:effectRef idx="0">
          <a:scrgbClr r="0" g="0" b="0"/>
        </a:effectRef>
        <a:fontRef idx="minor"/>
      </dsp:style>
    </dsp:sp>
    <dsp:sp modelId="{E6467392-20A2-4A46-AE97-1CB545CA4722}">
      <dsp:nvSpPr>
        <dsp:cNvPr id="0" name=""/>
        <dsp:cNvSpPr/>
      </dsp:nvSpPr>
      <dsp:spPr>
        <a:xfrm>
          <a:off x="7426303" y="2740324"/>
          <a:ext cx="2289443" cy="7109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Refine Concept</a:t>
          </a:r>
        </a:p>
      </dsp:txBody>
      <dsp:txXfrm>
        <a:off x="7461008" y="2775029"/>
        <a:ext cx="2220033" cy="641533"/>
      </dsp:txXfrm>
    </dsp:sp>
    <dsp:sp modelId="{5F5012E4-C79D-AB4C-BB0B-E801378F2D34}">
      <dsp:nvSpPr>
        <dsp:cNvPr id="0" name=""/>
        <dsp:cNvSpPr/>
      </dsp:nvSpPr>
      <dsp:spPr>
        <a:xfrm>
          <a:off x="3659306" y="773992"/>
          <a:ext cx="4914820" cy="4914820"/>
        </a:xfrm>
        <a:custGeom>
          <a:avLst/>
          <a:gdLst/>
          <a:ahLst/>
          <a:cxnLst/>
          <a:rect l="0" t="0" r="0" b="0"/>
          <a:pathLst>
            <a:path>
              <a:moveTo>
                <a:pt x="4902345" y="2704707"/>
              </a:moveTo>
              <a:arcTo wR="2457410" hR="2457410" stAng="346539" swAng="4015346"/>
            </a:path>
          </a:pathLst>
        </a:custGeom>
        <a:noFill/>
        <a:ln w="6350" cap="flat" cmpd="sng" algn="ctr">
          <a:solidFill>
            <a:schemeClr val="bg2">
              <a:lumMod val="50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067E736-EE72-D648-836B-CF10494EF385}">
      <dsp:nvSpPr>
        <dsp:cNvPr id="0" name=""/>
        <dsp:cNvSpPr/>
      </dsp:nvSpPr>
      <dsp:spPr>
        <a:xfrm>
          <a:off x="4531768" y="5459222"/>
          <a:ext cx="2289443" cy="7774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Define Assumptions</a:t>
          </a:r>
        </a:p>
      </dsp:txBody>
      <dsp:txXfrm>
        <a:off x="4569718" y="5497172"/>
        <a:ext cx="2213543" cy="701518"/>
      </dsp:txXfrm>
    </dsp:sp>
    <dsp:sp modelId="{C1DD4810-F18E-B747-94DE-81943191FFC7}">
      <dsp:nvSpPr>
        <dsp:cNvPr id="0" name=""/>
        <dsp:cNvSpPr/>
      </dsp:nvSpPr>
      <dsp:spPr>
        <a:xfrm>
          <a:off x="2949584" y="831987"/>
          <a:ext cx="4914820" cy="4914820"/>
        </a:xfrm>
        <a:custGeom>
          <a:avLst/>
          <a:gdLst/>
          <a:ahLst/>
          <a:cxnLst/>
          <a:rect l="0" t="0" r="0" b="0"/>
          <a:pathLst>
            <a:path>
              <a:moveTo>
                <a:pt x="1558006" y="4744315"/>
              </a:moveTo>
              <a:arcTo wR="2457410" hR="2457410" stAng="6688135" swAng="3747921"/>
            </a:path>
          </a:pathLst>
        </a:custGeom>
        <a:noFill/>
        <a:ln w="6350" cap="flat" cmpd="sng" algn="ctr">
          <a:solidFill>
            <a:schemeClr val="bg2">
              <a:lumMod val="50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2A79A8B3-3989-4243-81FF-E9D8E2181528}">
      <dsp:nvSpPr>
        <dsp:cNvPr id="0" name=""/>
        <dsp:cNvSpPr/>
      </dsp:nvSpPr>
      <dsp:spPr>
        <a:xfrm>
          <a:off x="1800202" y="2750515"/>
          <a:ext cx="2289443" cy="772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Test &amp; Validate Assumptions</a:t>
          </a:r>
        </a:p>
      </dsp:txBody>
      <dsp:txXfrm>
        <a:off x="1837925" y="2788238"/>
        <a:ext cx="2213997" cy="697314"/>
      </dsp:txXfrm>
    </dsp:sp>
    <dsp:sp modelId="{0816A1F5-CAFF-C64F-B566-52E559DB06F4}">
      <dsp:nvSpPr>
        <dsp:cNvPr id="0" name=""/>
        <dsp:cNvSpPr/>
      </dsp:nvSpPr>
      <dsp:spPr>
        <a:xfrm>
          <a:off x="2936619" y="773780"/>
          <a:ext cx="4914820" cy="4914820"/>
        </a:xfrm>
        <a:custGeom>
          <a:avLst/>
          <a:gdLst/>
          <a:ahLst/>
          <a:cxnLst/>
          <a:rect l="0" t="0" r="0" b="0"/>
          <a:pathLst>
            <a:path>
              <a:moveTo>
                <a:pt x="52256" y="1953324"/>
              </a:moveTo>
              <a:arcTo wR="2457410" hR="2457410" stAng="11510222" swAng="3423874"/>
            </a:path>
          </a:pathLst>
        </a:custGeom>
        <a:noFill/>
        <a:ln w="6350" cap="flat" cmpd="sng" algn="ctr">
          <a:solidFill>
            <a:schemeClr val="bg2">
              <a:lumMod val="5000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20737-2B47-0B43-A8F3-0CC05475EFAD}">
      <dsp:nvSpPr>
        <dsp:cNvPr id="0" name=""/>
        <dsp:cNvSpPr/>
      </dsp:nvSpPr>
      <dsp:spPr>
        <a:xfrm>
          <a:off x="2308443" y="1072889"/>
          <a:ext cx="2028555" cy="1917053"/>
        </a:xfrm>
        <a:prstGeom prst="gear9">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Collaborate</a:t>
          </a:r>
        </a:p>
      </dsp:txBody>
      <dsp:txXfrm>
        <a:off x="2707939" y="1521950"/>
        <a:ext cx="1229563" cy="985404"/>
      </dsp:txXfrm>
    </dsp:sp>
    <dsp:sp modelId="{A115216E-0221-314B-B51C-73259DC97F44}">
      <dsp:nvSpPr>
        <dsp:cNvPr id="0" name=""/>
        <dsp:cNvSpPr/>
      </dsp:nvSpPr>
      <dsp:spPr>
        <a:xfrm>
          <a:off x="1471929" y="756602"/>
          <a:ext cx="1475313" cy="1394220"/>
        </a:xfrm>
        <a:prstGeom prst="gear6">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Persuade</a:t>
          </a:r>
        </a:p>
      </dsp:txBody>
      <dsp:txXfrm>
        <a:off x="1834716" y="1109722"/>
        <a:ext cx="749739" cy="687980"/>
      </dsp:txXfrm>
    </dsp:sp>
    <dsp:sp modelId="{EDA976E0-6C97-7742-9C3F-403E8DAB2D71}">
      <dsp:nvSpPr>
        <dsp:cNvPr id="0" name=""/>
        <dsp:cNvSpPr/>
      </dsp:nvSpPr>
      <dsp:spPr>
        <a:xfrm rot="20700000">
          <a:off x="2092266" y="-3830"/>
          <a:ext cx="1474588" cy="1336969"/>
        </a:xfrm>
        <a:prstGeom prst="gear6">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t>Navigate roadblocks</a:t>
          </a:r>
        </a:p>
      </dsp:txBody>
      <dsp:txXfrm rot="-20700000">
        <a:off x="2423849" y="281243"/>
        <a:ext cx="811422" cy="766821"/>
      </dsp:txXfrm>
    </dsp:sp>
    <dsp:sp modelId="{AD2A9B5C-9D21-464D-90E8-62D27A780C22}">
      <dsp:nvSpPr>
        <dsp:cNvPr id="0" name=""/>
        <dsp:cNvSpPr/>
      </dsp:nvSpPr>
      <dsp:spPr>
        <a:xfrm>
          <a:off x="2603391" y="943009"/>
          <a:ext cx="1983917" cy="1983917"/>
        </a:xfrm>
        <a:prstGeom prst="circularArrow">
          <a:avLst>
            <a:gd name="adj1" fmla="val 4688"/>
            <a:gd name="adj2" fmla="val 299029"/>
            <a:gd name="adj3" fmla="val 2470745"/>
            <a:gd name="adj4" fmla="val 15962840"/>
            <a:gd name="adj5" fmla="val 5469"/>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sp>
    <dsp:sp modelId="{11FA7610-6A93-B141-882E-59D64A2E8C0E}">
      <dsp:nvSpPr>
        <dsp:cNvPr id="0" name=""/>
        <dsp:cNvSpPr/>
      </dsp:nvSpPr>
      <dsp:spPr>
        <a:xfrm>
          <a:off x="1246747" y="583025"/>
          <a:ext cx="1441440" cy="1441440"/>
        </a:xfrm>
        <a:prstGeom prst="leftCircularArrow">
          <a:avLst>
            <a:gd name="adj1" fmla="val 6452"/>
            <a:gd name="adj2" fmla="val 429999"/>
            <a:gd name="adj3" fmla="val 10489124"/>
            <a:gd name="adj4" fmla="val 14837806"/>
            <a:gd name="adj5" fmla="val 7527"/>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sp>
    <dsp:sp modelId="{3901AFF7-E7D0-F844-BFD4-95CFF0BDB0D3}">
      <dsp:nvSpPr>
        <dsp:cNvPr id="0" name=""/>
        <dsp:cNvSpPr/>
      </dsp:nvSpPr>
      <dsp:spPr>
        <a:xfrm>
          <a:off x="1806301" y="-196253"/>
          <a:ext cx="1554162" cy="1554162"/>
        </a:xfrm>
        <a:prstGeom prst="circularArrow">
          <a:avLst>
            <a:gd name="adj1" fmla="val 5984"/>
            <a:gd name="adj2" fmla="val 394124"/>
            <a:gd name="adj3" fmla="val 13313824"/>
            <a:gd name="adj4" fmla="val 10508221"/>
            <a:gd name="adj5" fmla="val 6981"/>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CEE2F-2772-401F-AB73-39BDF1F7E814}" type="datetimeFigureOut">
              <a:rPr lang="en-FI" smtClean="0"/>
              <a:t>14.10.2021</a:t>
            </a:fld>
            <a:endParaRPr lang="en-FI"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3928C-498E-47B2-A599-843221D6B659}" type="slidenum">
              <a:rPr lang="en-FI" smtClean="0"/>
              <a:t>‹#›</a:t>
            </a:fld>
            <a:endParaRPr lang="en-FI" dirty="0"/>
          </a:p>
        </p:txBody>
      </p:sp>
    </p:spTree>
    <p:extLst>
      <p:ext uri="{BB962C8B-B14F-4D97-AF65-F5344CB8AC3E}">
        <p14:creationId xmlns:p14="http://schemas.microsoft.com/office/powerpoint/2010/main" val="3353997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a:t>
            </a:fld>
            <a:endParaRPr lang="en-FI" dirty="0"/>
          </a:p>
        </p:txBody>
      </p:sp>
    </p:spTree>
    <p:extLst>
      <p:ext uri="{BB962C8B-B14F-4D97-AF65-F5344CB8AC3E}">
        <p14:creationId xmlns:p14="http://schemas.microsoft.com/office/powerpoint/2010/main" val="60813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10</a:t>
            </a:fld>
            <a:endParaRPr lang="en-FI" dirty="0"/>
          </a:p>
        </p:txBody>
      </p:sp>
    </p:spTree>
    <p:extLst>
      <p:ext uri="{BB962C8B-B14F-4D97-AF65-F5344CB8AC3E}">
        <p14:creationId xmlns:p14="http://schemas.microsoft.com/office/powerpoint/2010/main" val="2560792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11</a:t>
            </a:fld>
            <a:endParaRPr lang="en-FI" dirty="0"/>
          </a:p>
        </p:txBody>
      </p:sp>
    </p:spTree>
    <p:extLst>
      <p:ext uri="{BB962C8B-B14F-4D97-AF65-F5344CB8AC3E}">
        <p14:creationId xmlns:p14="http://schemas.microsoft.com/office/powerpoint/2010/main" val="2882161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733928C-498E-47B2-A599-843221D6B659}" type="slidenum">
              <a:rPr lang="en-FI" smtClean="0"/>
              <a:t>12</a:t>
            </a:fld>
            <a:endParaRPr lang="en-FI" dirty="0"/>
          </a:p>
        </p:txBody>
      </p:sp>
    </p:spTree>
    <p:extLst>
      <p:ext uri="{BB962C8B-B14F-4D97-AF65-F5344CB8AC3E}">
        <p14:creationId xmlns:p14="http://schemas.microsoft.com/office/powerpoint/2010/main" val="2565873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13</a:t>
            </a:fld>
            <a:endParaRPr lang="en-FI" dirty="0"/>
          </a:p>
        </p:txBody>
      </p:sp>
    </p:spTree>
    <p:extLst>
      <p:ext uri="{BB962C8B-B14F-4D97-AF65-F5344CB8AC3E}">
        <p14:creationId xmlns:p14="http://schemas.microsoft.com/office/powerpoint/2010/main" val="748195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idea development process can differ quite a bit depending on the type of idea</a:t>
            </a:r>
          </a:p>
          <a:p>
            <a:pPr marL="171450" indent="-171450">
              <a:buFont typeface="Arial" panose="020B0604020202020204" pitchFamily="34" charset="0"/>
              <a:buChar char="•"/>
            </a:pPr>
            <a:r>
              <a:rPr lang="en-US" dirty="0"/>
              <a:t>But as a more general picture, these are the four steps that you go through when you develop an idea</a:t>
            </a:r>
          </a:p>
          <a:p>
            <a:pPr marL="171450" indent="-171450">
              <a:buFont typeface="Arial" panose="020B0604020202020204" pitchFamily="34" charset="0"/>
              <a:buChar char="•"/>
            </a:pPr>
            <a:r>
              <a:rPr lang="en-US" dirty="0"/>
              <a:t>Keep in mind that once the concept has been validated, your job is not over. There are other big challenges when you move to turning the concept into a product and scaling it. </a:t>
            </a:r>
          </a:p>
          <a:p>
            <a:pPr marL="171450" indent="-171450">
              <a:buFont typeface="Arial" panose="020B0604020202020204" pitchFamily="34" charset="0"/>
              <a:buChar char="•"/>
            </a:pPr>
            <a:r>
              <a:rPr lang="en-US" dirty="0"/>
              <a:t>So, if you want to increase your chances to succeed at getting funding, convincing other parts to get involved and collaborate, look into the best methods for that. The next steps will give you some tips that can help.</a:t>
            </a:r>
          </a:p>
        </p:txBody>
      </p:sp>
      <p:sp>
        <p:nvSpPr>
          <p:cNvPr id="4" name="Slide Number Placeholder 3"/>
          <p:cNvSpPr>
            <a:spLocks noGrp="1"/>
          </p:cNvSpPr>
          <p:nvPr>
            <p:ph type="sldNum" sz="quarter" idx="5"/>
          </p:nvPr>
        </p:nvSpPr>
        <p:spPr/>
        <p:txBody>
          <a:bodyPr/>
          <a:lstStyle/>
          <a:p>
            <a:fld id="{E733928C-498E-47B2-A599-843221D6B659}" type="slidenum">
              <a:rPr lang="en-FI" smtClean="0"/>
              <a:t>14</a:t>
            </a:fld>
            <a:endParaRPr lang="en-FI" dirty="0"/>
          </a:p>
        </p:txBody>
      </p:sp>
    </p:spTree>
    <p:extLst>
      <p:ext uri="{BB962C8B-B14F-4D97-AF65-F5344CB8AC3E}">
        <p14:creationId xmlns:p14="http://schemas.microsoft.com/office/powerpoint/2010/main" val="343495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15</a:t>
            </a:fld>
            <a:endParaRPr lang="en-FI" dirty="0"/>
          </a:p>
        </p:txBody>
      </p:sp>
    </p:spTree>
    <p:extLst>
      <p:ext uri="{BB962C8B-B14F-4D97-AF65-F5344CB8AC3E}">
        <p14:creationId xmlns:p14="http://schemas.microsoft.com/office/powerpoint/2010/main" val="1065179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 Attitude Influence Diagram</a:t>
            </a:r>
            <a:r>
              <a:rPr lang="en-GB" sz="1200" kern="1200" dirty="0">
                <a:solidFill>
                  <a:schemeClr val="tx1"/>
                </a:solidFill>
                <a:effectLst/>
                <a:latin typeface="+mn-lt"/>
                <a:ea typeface="+mn-ea"/>
                <a:cs typeface="+mn-cs"/>
              </a:rPr>
              <a:t>, by John Carter. This is a tool to approach change management systematically.</a:t>
            </a:r>
          </a:p>
          <a:p>
            <a:endParaRPr lang="en-FI"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How does it work?</a:t>
            </a:r>
            <a:endParaRPr lang="en-FI"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 Map everyone who wields influence within the organization, no matter whether they have formal authority or not, and then provide your subjective assessment on how big their influence is, and what their attitude towards the change you’re seeking to make is.</a:t>
            </a:r>
            <a:endParaRPr lang="en-FI"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 For each person that is of high influence and negative attitude, you then simply need to find a way to get them on your side, and once you do, you’re golden.</a:t>
            </a:r>
            <a:endParaRPr lang="en-FI"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Understand why they resist the change:</a:t>
            </a:r>
            <a:endParaRPr lang="en-FI"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Are they perhaps afraid of losing power or authority?</a:t>
            </a:r>
            <a:endParaRPr lang="en-FI"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Do they simply not understand the new change?</a:t>
            </a:r>
            <a:endParaRPr lang="en-FI"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Or is there perhaps something that you’ve overlooked in your plans, that is an actual issue?</a:t>
            </a:r>
            <a:endParaRPr lang="en-FI"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Address their concerns, one way or the other.</a:t>
            </a:r>
            <a:endParaRPr lang="en-FI"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Sometimes that can be simple changes to the original idea to satisfy their viable concerns, but sometimes if there’s no rational change you can make, it might require you to first persuade a person that the negative person holds in high regard to be your champion and then have that champion talk to the negative person.</a:t>
            </a:r>
            <a:endParaRPr lang="en-FI" sz="1200" kern="1200" dirty="0">
              <a:solidFill>
                <a:schemeClr val="tx1"/>
              </a:solidFill>
              <a:effectLst/>
              <a:latin typeface="+mn-lt"/>
              <a:ea typeface="+mn-ea"/>
              <a:cs typeface="+mn-cs"/>
            </a:endParaRPr>
          </a:p>
          <a:p>
            <a:endParaRPr lang="en-US" dirty="0"/>
          </a:p>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16</a:t>
            </a:fld>
            <a:endParaRPr lang="en-FI" dirty="0"/>
          </a:p>
        </p:txBody>
      </p:sp>
    </p:spTree>
    <p:extLst>
      <p:ext uri="{BB962C8B-B14F-4D97-AF65-F5344CB8AC3E}">
        <p14:creationId xmlns:p14="http://schemas.microsoft.com/office/powerpoint/2010/main" val="308087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find more details and instructions about the Attitude Influence Diagram in the Excel file attached in the Zip, together with all the materials</a:t>
            </a:r>
          </a:p>
        </p:txBody>
      </p:sp>
      <p:sp>
        <p:nvSpPr>
          <p:cNvPr id="4" name="Slide Number Placeholder 3"/>
          <p:cNvSpPr>
            <a:spLocks noGrp="1"/>
          </p:cNvSpPr>
          <p:nvPr>
            <p:ph type="sldNum" sz="quarter" idx="5"/>
          </p:nvPr>
        </p:nvSpPr>
        <p:spPr/>
        <p:txBody>
          <a:bodyPr/>
          <a:lstStyle/>
          <a:p>
            <a:fld id="{E733928C-498E-47B2-A599-843221D6B659}" type="slidenum">
              <a:rPr lang="en-FI" smtClean="0"/>
              <a:t>17</a:t>
            </a:fld>
            <a:endParaRPr lang="en-FI" dirty="0"/>
          </a:p>
        </p:txBody>
      </p:sp>
    </p:spTree>
    <p:extLst>
      <p:ext uri="{BB962C8B-B14F-4D97-AF65-F5344CB8AC3E}">
        <p14:creationId xmlns:p14="http://schemas.microsoft.com/office/powerpoint/2010/main" val="1142617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20</a:t>
            </a:fld>
            <a:endParaRPr lang="en-FI" dirty="0"/>
          </a:p>
        </p:txBody>
      </p:sp>
    </p:spTree>
    <p:extLst>
      <p:ext uri="{BB962C8B-B14F-4D97-AF65-F5344CB8AC3E}">
        <p14:creationId xmlns:p14="http://schemas.microsoft.com/office/powerpoint/2010/main" val="1962812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21</a:t>
            </a:fld>
            <a:endParaRPr lang="en-FI" dirty="0"/>
          </a:p>
        </p:txBody>
      </p:sp>
    </p:spTree>
    <p:extLst>
      <p:ext uri="{BB962C8B-B14F-4D97-AF65-F5344CB8AC3E}">
        <p14:creationId xmlns:p14="http://schemas.microsoft.com/office/powerpoint/2010/main" val="3268019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2</a:t>
            </a:fld>
            <a:endParaRPr lang="en-FI" dirty="0"/>
          </a:p>
        </p:txBody>
      </p:sp>
    </p:spTree>
    <p:extLst>
      <p:ext uri="{BB962C8B-B14F-4D97-AF65-F5344CB8AC3E}">
        <p14:creationId xmlns:p14="http://schemas.microsoft.com/office/powerpoint/2010/main" val="1714223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22</a:t>
            </a:fld>
            <a:endParaRPr lang="en-FI" dirty="0"/>
          </a:p>
        </p:txBody>
      </p:sp>
    </p:spTree>
    <p:extLst>
      <p:ext uri="{BB962C8B-B14F-4D97-AF65-F5344CB8AC3E}">
        <p14:creationId xmlns:p14="http://schemas.microsoft.com/office/powerpoint/2010/main" val="41986924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24</a:t>
            </a:fld>
            <a:endParaRPr lang="en-FI" dirty="0"/>
          </a:p>
        </p:txBody>
      </p:sp>
    </p:spTree>
    <p:extLst>
      <p:ext uri="{BB962C8B-B14F-4D97-AF65-F5344CB8AC3E}">
        <p14:creationId xmlns:p14="http://schemas.microsoft.com/office/powerpoint/2010/main" val="1190687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25</a:t>
            </a:fld>
            <a:endParaRPr lang="en-FI" dirty="0"/>
          </a:p>
        </p:txBody>
      </p:sp>
    </p:spTree>
    <p:extLst>
      <p:ext uri="{BB962C8B-B14F-4D97-AF65-F5344CB8AC3E}">
        <p14:creationId xmlns:p14="http://schemas.microsoft.com/office/powerpoint/2010/main" val="3426887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3</a:t>
            </a:fld>
            <a:endParaRPr lang="en-FI" dirty="0"/>
          </a:p>
        </p:txBody>
      </p:sp>
    </p:spTree>
    <p:extLst>
      <p:ext uri="{BB962C8B-B14F-4D97-AF65-F5344CB8AC3E}">
        <p14:creationId xmlns:p14="http://schemas.microsoft.com/office/powerpoint/2010/main" val="2725523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4</a:t>
            </a:fld>
            <a:endParaRPr lang="en-FI" dirty="0"/>
          </a:p>
        </p:txBody>
      </p:sp>
    </p:spTree>
    <p:extLst>
      <p:ext uri="{BB962C8B-B14F-4D97-AF65-F5344CB8AC3E}">
        <p14:creationId xmlns:p14="http://schemas.microsoft.com/office/powerpoint/2010/main" val="38558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Instead of solely focusing on improving and optimizing the existing business in their current areas of success, higher management should also look into new ways of driving and sustaining growth with innovation.</a:t>
            </a:r>
            <a:endParaRPr lang="en-FI" dirty="0"/>
          </a:p>
          <a:p>
            <a:r>
              <a:rPr lang="en-US" dirty="0"/>
              <a:t> </a:t>
            </a:r>
            <a:endParaRPr lang="en-FI" dirty="0"/>
          </a:p>
          <a:p>
            <a:r>
              <a:rPr lang="en-US" dirty="0"/>
              <a:t>Intrapreneurship is one important component for driving this innovation. </a:t>
            </a:r>
          </a:p>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5</a:t>
            </a:fld>
            <a:endParaRPr lang="en-FI" dirty="0"/>
          </a:p>
        </p:txBody>
      </p:sp>
    </p:spTree>
    <p:extLst>
      <p:ext uri="{BB962C8B-B14F-4D97-AF65-F5344CB8AC3E}">
        <p14:creationId xmlns:p14="http://schemas.microsoft.com/office/powerpoint/2010/main" val="4171481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6</a:t>
            </a:fld>
            <a:endParaRPr lang="en-FI" dirty="0"/>
          </a:p>
        </p:txBody>
      </p:sp>
    </p:spTree>
    <p:extLst>
      <p:ext uri="{BB962C8B-B14F-4D97-AF65-F5344CB8AC3E}">
        <p14:creationId xmlns:p14="http://schemas.microsoft.com/office/powerpoint/2010/main" val="3624217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7</a:t>
            </a:fld>
            <a:endParaRPr lang="en-FI" dirty="0"/>
          </a:p>
        </p:txBody>
      </p:sp>
    </p:spTree>
    <p:extLst>
      <p:ext uri="{BB962C8B-B14F-4D97-AF65-F5344CB8AC3E}">
        <p14:creationId xmlns:p14="http://schemas.microsoft.com/office/powerpoint/2010/main" val="2754776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E733928C-498E-47B2-A599-843221D6B659}" type="slidenum">
              <a:rPr lang="en-FI" smtClean="0"/>
              <a:t>8</a:t>
            </a:fld>
            <a:endParaRPr lang="en-FI" dirty="0"/>
          </a:p>
        </p:txBody>
      </p:sp>
    </p:spTree>
    <p:extLst>
      <p:ext uri="{BB962C8B-B14F-4D97-AF65-F5344CB8AC3E}">
        <p14:creationId xmlns:p14="http://schemas.microsoft.com/office/powerpoint/2010/main" val="2704241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33928C-498E-47B2-A599-843221D6B659}" type="slidenum">
              <a:rPr lang="en-FI" smtClean="0"/>
              <a:t>9</a:t>
            </a:fld>
            <a:endParaRPr lang="en-FI" dirty="0"/>
          </a:p>
        </p:txBody>
      </p:sp>
    </p:spTree>
    <p:extLst>
      <p:ext uri="{BB962C8B-B14F-4D97-AF65-F5344CB8AC3E}">
        <p14:creationId xmlns:p14="http://schemas.microsoft.com/office/powerpoint/2010/main" val="1702064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pn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1.svg"/><Relationship Id="rId7"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www.viima.com/"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6C2E181-1C46-B841-9B08-49E849DA30B2}"/>
              </a:ext>
            </a:extLst>
          </p:cNvPr>
          <p:cNvGrpSpPr/>
          <p:nvPr userDrawn="1"/>
        </p:nvGrpSpPr>
        <p:grpSpPr>
          <a:xfrm>
            <a:off x="4559503" y="2683198"/>
            <a:ext cx="3072993" cy="1491604"/>
            <a:chOff x="4580217" y="2677341"/>
            <a:chExt cx="3072993" cy="1491604"/>
          </a:xfrm>
        </p:grpSpPr>
        <p:pic>
          <p:nvPicPr>
            <p:cNvPr id="13" name="Graphic 12">
              <a:extLst>
                <a:ext uri="{FF2B5EF4-FFF2-40B4-BE49-F238E27FC236}">
                  <a16:creationId xmlns:a16="http://schemas.microsoft.com/office/drawing/2014/main" id="{AFDA2408-DFCC-BB48-9EBE-707DD28EA4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80217" y="2677341"/>
              <a:ext cx="3031566" cy="1076090"/>
            </a:xfrm>
            <a:prstGeom prst="rect">
              <a:avLst/>
            </a:prstGeom>
          </p:spPr>
        </p:pic>
        <p:sp>
          <p:nvSpPr>
            <p:cNvPr id="15" name="Subtitle 2">
              <a:extLst>
                <a:ext uri="{FF2B5EF4-FFF2-40B4-BE49-F238E27FC236}">
                  <a16:creationId xmlns:a16="http://schemas.microsoft.com/office/drawing/2014/main" id="{1E160DE1-D062-F041-9AF6-3537E16F42E2}"/>
                </a:ext>
              </a:extLst>
            </p:cNvPr>
            <p:cNvSpPr txBox="1">
              <a:spLocks/>
            </p:cNvSpPr>
            <p:nvPr userDrawn="1"/>
          </p:nvSpPr>
          <p:spPr>
            <a:xfrm>
              <a:off x="4621644" y="3521223"/>
              <a:ext cx="3031566" cy="647722"/>
            </a:xfrm>
            <a:prstGeom prst="rect">
              <a:avLst/>
            </a:prstGeom>
          </p:spPr>
          <p:txBody>
            <a:bodyPr vert="horz" lIns="91440" tIns="45720" rIns="91440" bIns="45720" rtlCol="0" anchor="ctr">
              <a:noAutofit/>
            </a:bodyPr>
            <a:lstStyle>
              <a:lvl1pPr indent="0" algn="ctr">
                <a:lnSpc>
                  <a:spcPct val="90000"/>
                </a:lnSpc>
                <a:spcBef>
                  <a:spcPts val="1000"/>
                </a:spcBef>
                <a:buFont typeface="Arial" panose="020B0604020202020204" pitchFamily="34" charset="0"/>
                <a:buNone/>
                <a:defRPr sz="2400" b="1" i="0" spc="150" baseline="0">
                  <a:latin typeface="Assistant" pitchFamily="2" charset="-79"/>
                  <a:cs typeface="Assistant" pitchFamily="2" charset="-79"/>
                </a:defRPr>
              </a:lvl1pPr>
              <a:lvl2pPr indent="0" algn="ctr">
                <a:lnSpc>
                  <a:spcPct val="90000"/>
                </a:lnSpc>
                <a:spcBef>
                  <a:spcPts val="500"/>
                </a:spcBef>
                <a:buFont typeface="Arial" panose="020B0604020202020204" pitchFamily="34" charset="0"/>
                <a:buNone/>
                <a:defRPr sz="2000" b="0" i="0">
                  <a:latin typeface="Noto Sans" panose="020B0502040504020204" pitchFamily="34" charset="0"/>
                </a:defRPr>
              </a:lvl2pPr>
              <a:lvl3pPr indent="0" algn="ctr">
                <a:lnSpc>
                  <a:spcPct val="90000"/>
                </a:lnSpc>
                <a:spcBef>
                  <a:spcPts val="500"/>
                </a:spcBef>
                <a:buFont typeface="Arial" panose="020B0604020202020204" pitchFamily="34" charset="0"/>
                <a:buNone/>
                <a:defRPr b="0" i="0">
                  <a:latin typeface="Noto Sans" panose="020B0502040504020204" pitchFamily="34" charset="0"/>
                </a:defRPr>
              </a:lvl3pPr>
              <a:lvl4pPr indent="0" algn="ctr">
                <a:lnSpc>
                  <a:spcPct val="90000"/>
                </a:lnSpc>
                <a:spcBef>
                  <a:spcPts val="500"/>
                </a:spcBef>
                <a:buFont typeface="Arial" panose="020B0604020202020204" pitchFamily="34" charset="0"/>
                <a:buNone/>
                <a:defRPr sz="1600" b="0" i="0">
                  <a:latin typeface="Noto Sans" panose="020B0502040504020204" pitchFamily="34" charset="0"/>
                </a:defRPr>
              </a:lvl4pPr>
              <a:lvl5pPr indent="0" algn="ctr">
                <a:lnSpc>
                  <a:spcPct val="90000"/>
                </a:lnSpc>
                <a:spcBef>
                  <a:spcPts val="500"/>
                </a:spcBef>
                <a:buFont typeface="Arial" panose="020B0604020202020204" pitchFamily="34" charset="0"/>
                <a:buNone/>
                <a:defRPr sz="1600" b="0" i="0">
                  <a:latin typeface="Noto Sans" panose="020B0502040504020204" pitchFamily="34" charset="0"/>
                </a:defRPr>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lvl="0" algn="ctr">
                <a:lnSpc>
                  <a:spcPct val="100000"/>
                </a:lnSpc>
              </a:pPr>
              <a:r>
                <a:rPr lang="fi-FI" sz="1100" dirty="0">
                  <a:solidFill>
                    <a:schemeClr val="tx2"/>
                  </a:solidFill>
                </a:rPr>
                <a:t>MAKE MORE INNOVATION HAPPEN.</a:t>
              </a:r>
            </a:p>
          </p:txBody>
        </p:sp>
      </p:grpSp>
      <p:sp>
        <p:nvSpPr>
          <p:cNvPr id="19" name="Text Placeholder 18">
            <a:extLst>
              <a:ext uri="{FF2B5EF4-FFF2-40B4-BE49-F238E27FC236}">
                <a16:creationId xmlns:a16="http://schemas.microsoft.com/office/drawing/2014/main" id="{EA3BF2C3-B64C-BB4E-B3EA-18F8E90508C1}"/>
              </a:ext>
            </a:extLst>
          </p:cNvPr>
          <p:cNvSpPr>
            <a:spLocks noGrp="1"/>
          </p:cNvSpPr>
          <p:nvPr>
            <p:ph type="body" sz="quarter" idx="10" hasCustomPrompt="1"/>
          </p:nvPr>
        </p:nvSpPr>
        <p:spPr>
          <a:xfrm>
            <a:off x="3372118" y="6093296"/>
            <a:ext cx="5447764" cy="463550"/>
          </a:xfrm>
        </p:spPr>
        <p:txBody>
          <a:bodyPr vert="horz" lIns="91440" tIns="45720" rIns="91440" bIns="45720" rtlCol="0" anchor="ctr">
            <a:normAutofit/>
          </a:bodyPr>
          <a:lstStyle>
            <a:lvl1pPr algn="ctr">
              <a:defRPr lang="fi-FI" sz="1800" b="1" spc="150" baseline="0" dirty="0">
                <a:solidFill>
                  <a:schemeClr val="tx1"/>
                </a:solidFill>
                <a:ea typeface="Noto Sans" panose="020B0502040504020204" pitchFamily="34" charset="0"/>
                <a:cs typeface="Noto Sans" panose="020B0502040504020204" pitchFamily="34" charset="0"/>
              </a:defRPr>
            </a:lvl1pPr>
          </a:lstStyle>
          <a:p>
            <a:pPr marL="0" marR="0" lvl="0" indent="0" algn="ctr" fontAlgn="auto">
              <a:spcAft>
                <a:spcPts val="0"/>
              </a:spcAft>
              <a:buClrTx/>
              <a:buSzTx/>
              <a:buNone/>
              <a:tabLst/>
            </a:pPr>
            <a:r>
              <a:rPr lang="en-US" dirty="0"/>
              <a:t>Presentation name </a:t>
            </a:r>
            <a:fld id="{F44ECB47-85D4-6444-BCD4-F66C04D7443A}" type="datetime1">
              <a:rPr lang="fi-FI" smtClean="0"/>
              <a:pPr marL="0" marR="0" lvl="0" indent="0" algn="ctr" fontAlgn="auto">
                <a:spcAft>
                  <a:spcPts val="0"/>
                </a:spcAft>
                <a:buClrTx/>
                <a:buSzTx/>
                <a:buNone/>
                <a:tabLst/>
              </a:pPr>
              <a:t>19.3.2019</a:t>
            </a:fld>
            <a:endParaRPr lang="fi-FI" dirty="0"/>
          </a:p>
        </p:txBody>
      </p:sp>
    </p:spTree>
    <p:extLst>
      <p:ext uri="{BB962C8B-B14F-4D97-AF65-F5344CB8AC3E}">
        <p14:creationId xmlns:p14="http://schemas.microsoft.com/office/powerpoint/2010/main" val="108653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ima as a Company">
    <p:bg>
      <p:bgPr>
        <a:blipFill dpi="0" rotWithShape="1">
          <a:blip r:embed="rId2">
            <a:duotone>
              <a:schemeClr val="bg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A16337E-0B31-F14D-8777-425480DD5F1E}"/>
              </a:ext>
            </a:extLst>
          </p:cNvPr>
          <p:cNvGrpSpPr/>
          <p:nvPr userDrawn="1"/>
        </p:nvGrpSpPr>
        <p:grpSpPr>
          <a:xfrm>
            <a:off x="3651487" y="4704984"/>
            <a:ext cx="4889026" cy="2012137"/>
            <a:chOff x="1107853" y="4534980"/>
            <a:chExt cx="4889026" cy="2012137"/>
          </a:xfrm>
        </p:grpSpPr>
        <p:pic>
          <p:nvPicPr>
            <p:cNvPr id="5" name="Picture 4">
              <a:extLst>
                <a:ext uri="{FF2B5EF4-FFF2-40B4-BE49-F238E27FC236}">
                  <a16:creationId xmlns:a16="http://schemas.microsoft.com/office/drawing/2014/main" id="{01061655-DC44-2041-94D7-2745FD6F544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37218" y="4541204"/>
              <a:ext cx="1012617" cy="1012617"/>
            </a:xfrm>
            <a:prstGeom prst="rect">
              <a:avLst/>
            </a:prstGeom>
          </p:spPr>
        </p:pic>
        <p:pic>
          <p:nvPicPr>
            <p:cNvPr id="7" name="Picture 6">
              <a:extLst>
                <a:ext uri="{FF2B5EF4-FFF2-40B4-BE49-F238E27FC236}">
                  <a16:creationId xmlns:a16="http://schemas.microsoft.com/office/drawing/2014/main" id="{AF7B96B4-0C12-D142-B790-29A0C2B92D4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07853" y="5386534"/>
              <a:ext cx="1012617" cy="1012617"/>
            </a:xfrm>
            <a:prstGeom prst="rect">
              <a:avLst/>
            </a:prstGeom>
          </p:spPr>
        </p:pic>
        <p:pic>
          <p:nvPicPr>
            <p:cNvPr id="8" name="Picture 7">
              <a:extLst>
                <a:ext uri="{FF2B5EF4-FFF2-40B4-BE49-F238E27FC236}">
                  <a16:creationId xmlns:a16="http://schemas.microsoft.com/office/drawing/2014/main" id="{E137F7DE-7F32-8745-A53A-6661CDD6D83F}"/>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498642" y="4535021"/>
              <a:ext cx="1012617" cy="1012617"/>
            </a:xfrm>
            <a:prstGeom prst="rect">
              <a:avLst/>
            </a:prstGeom>
          </p:spPr>
        </p:pic>
        <p:pic>
          <p:nvPicPr>
            <p:cNvPr id="9" name="Graphic 8">
              <a:extLst>
                <a:ext uri="{FF2B5EF4-FFF2-40B4-BE49-F238E27FC236}">
                  <a16:creationId xmlns:a16="http://schemas.microsoft.com/office/drawing/2014/main" id="{536FDC0B-C5E6-1C4A-8C5F-ECA944860C42}"/>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446429" y="5386533"/>
              <a:ext cx="1012617" cy="1012617"/>
            </a:xfrm>
            <a:prstGeom prst="rect">
              <a:avLst/>
            </a:prstGeom>
          </p:spPr>
        </p:pic>
        <p:pic>
          <p:nvPicPr>
            <p:cNvPr id="10" name="Picture 9">
              <a:extLst>
                <a:ext uri="{FF2B5EF4-FFF2-40B4-BE49-F238E27FC236}">
                  <a16:creationId xmlns:a16="http://schemas.microsoft.com/office/drawing/2014/main" id="{EDD4AAF7-F357-BE49-8BB2-9FB2623FE38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482193" y="4696043"/>
              <a:ext cx="690490" cy="690490"/>
            </a:xfrm>
            <a:prstGeom prst="rect">
              <a:avLst/>
            </a:prstGeom>
          </p:spPr>
        </p:pic>
        <p:pic>
          <p:nvPicPr>
            <p:cNvPr id="11" name="Picture 10">
              <a:extLst>
                <a:ext uri="{FF2B5EF4-FFF2-40B4-BE49-F238E27FC236}">
                  <a16:creationId xmlns:a16="http://schemas.microsoft.com/office/drawing/2014/main" id="{CA2D9D6F-403E-0641-840F-8650A9B32A99}"/>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693572" y="5484921"/>
              <a:ext cx="815762" cy="815762"/>
            </a:xfrm>
            <a:prstGeom prst="rect">
              <a:avLst/>
            </a:prstGeom>
          </p:spPr>
        </p:pic>
        <p:pic>
          <p:nvPicPr>
            <p:cNvPr id="12" name="Picture 11">
              <a:extLst>
                <a:ext uri="{FF2B5EF4-FFF2-40B4-BE49-F238E27FC236}">
                  <a16:creationId xmlns:a16="http://schemas.microsoft.com/office/drawing/2014/main" id="{DD1C2757-657C-1247-BA1C-3364C5845D3D}"/>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7853" y="4534980"/>
              <a:ext cx="1012617" cy="1012617"/>
            </a:xfrm>
            <a:prstGeom prst="rect">
              <a:avLst/>
            </a:prstGeom>
          </p:spPr>
        </p:pic>
        <p:pic>
          <p:nvPicPr>
            <p:cNvPr id="13" name="Kuva 32">
              <a:extLst>
                <a:ext uri="{FF2B5EF4-FFF2-40B4-BE49-F238E27FC236}">
                  <a16:creationId xmlns:a16="http://schemas.microsoft.com/office/drawing/2014/main" id="{0D9F0CF3-C105-2448-8A9F-0BE5AEE53B55}"/>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4688248" y="5238486"/>
              <a:ext cx="1308631" cy="1308631"/>
            </a:xfrm>
            <a:prstGeom prst="rect">
              <a:avLst/>
            </a:prstGeom>
          </p:spPr>
        </p:pic>
      </p:grpSp>
      <p:sp>
        <p:nvSpPr>
          <p:cNvPr id="19" name="TextBox 18">
            <a:extLst>
              <a:ext uri="{FF2B5EF4-FFF2-40B4-BE49-F238E27FC236}">
                <a16:creationId xmlns:a16="http://schemas.microsoft.com/office/drawing/2014/main" id="{749ABD7A-9154-3E44-AF1A-0A48B403B727}"/>
              </a:ext>
            </a:extLst>
          </p:cNvPr>
          <p:cNvSpPr txBox="1"/>
          <p:nvPr/>
        </p:nvSpPr>
        <p:spPr>
          <a:xfrm>
            <a:off x="2403194" y="2765176"/>
            <a:ext cx="1736373"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NEW CUSTOMERS</a:t>
            </a:r>
          </a:p>
        </p:txBody>
      </p:sp>
      <p:sp>
        <p:nvSpPr>
          <p:cNvPr id="20" name="TextBox 19">
            <a:extLst>
              <a:ext uri="{FF2B5EF4-FFF2-40B4-BE49-F238E27FC236}">
                <a16:creationId xmlns:a16="http://schemas.microsoft.com/office/drawing/2014/main" id="{0C986620-2BE4-AB4E-A00A-18EFB330F71E}"/>
              </a:ext>
            </a:extLst>
          </p:cNvPr>
          <p:cNvSpPr txBox="1"/>
          <p:nvPr/>
        </p:nvSpPr>
        <p:spPr>
          <a:xfrm>
            <a:off x="5234681" y="2706471"/>
            <a:ext cx="1535998" cy="381066"/>
          </a:xfrm>
          <a:prstGeom prst="rect">
            <a:avLst/>
          </a:prstGeom>
          <a:noFill/>
        </p:spPr>
        <p:txBody>
          <a:bodyPr wrap="none" rtlCol="0" anchor="ctr">
            <a:spAutoFit/>
          </a:bodyPr>
          <a:lstStyle/>
          <a:p>
            <a:pPr algn="ctr">
              <a:lnSpc>
                <a:spcPct val="150000"/>
              </a:lnSpc>
            </a:pP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TEAM GROWTH</a:t>
            </a:r>
          </a:p>
        </p:txBody>
      </p:sp>
      <p:sp>
        <p:nvSpPr>
          <p:cNvPr id="21" name="TextBox 20">
            <a:extLst>
              <a:ext uri="{FF2B5EF4-FFF2-40B4-BE49-F238E27FC236}">
                <a16:creationId xmlns:a16="http://schemas.microsoft.com/office/drawing/2014/main" id="{BDEEE1F8-93C0-824B-B812-AA19AAE4099E}"/>
              </a:ext>
            </a:extLst>
          </p:cNvPr>
          <p:cNvSpPr txBox="1"/>
          <p:nvPr/>
        </p:nvSpPr>
        <p:spPr>
          <a:xfrm>
            <a:off x="7618544" y="2770481"/>
            <a:ext cx="2326278" cy="307777"/>
          </a:xfrm>
          <a:prstGeom prst="rect">
            <a:avLst/>
          </a:prstGeom>
          <a:noFill/>
        </p:spPr>
        <p:txBody>
          <a:bodyPr wrap="none" rtlCol="0" anchor="ctr">
            <a:spAutoFit/>
          </a:bodyPr>
          <a:lstStyle/>
          <a:p>
            <a:pPr algn="ctr"/>
            <a:r>
              <a:rPr lang="en-US" sz="1400" b="1" dirty="0">
                <a:solidFill>
                  <a:schemeClr val="tx1"/>
                </a:solidFill>
                <a:latin typeface="Noto Sans" panose="020B0502040504020204" pitchFamily="34" charset="0"/>
                <a:ea typeface="Noto Sans" panose="020B0502040504020204" pitchFamily="34" charset="0"/>
                <a:cs typeface="Noto Sans" panose="020B0502040504020204" pitchFamily="34" charset="0"/>
              </a:rPr>
              <a:t>AVG. REVENUE GROWTH</a:t>
            </a:r>
          </a:p>
        </p:txBody>
      </p:sp>
      <p:pic>
        <p:nvPicPr>
          <p:cNvPr id="16" name="Graphic 15" descr="Handshake">
            <a:extLst>
              <a:ext uri="{FF2B5EF4-FFF2-40B4-BE49-F238E27FC236}">
                <a16:creationId xmlns:a16="http://schemas.microsoft.com/office/drawing/2014/main" id="{0833DAFB-57A0-FB4C-9A12-85CD7E5807D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11162" y="2182656"/>
            <a:ext cx="720434" cy="720434"/>
          </a:xfrm>
          <a:prstGeom prst="rect">
            <a:avLst/>
          </a:prstGeom>
        </p:spPr>
      </p:pic>
      <p:pic>
        <p:nvPicPr>
          <p:cNvPr id="17" name="Picture 16" descr="A close up of a logo&#10;&#10;Description automatically generated">
            <a:extLst>
              <a:ext uri="{FF2B5EF4-FFF2-40B4-BE49-F238E27FC236}">
                <a16:creationId xmlns:a16="http://schemas.microsoft.com/office/drawing/2014/main" id="{C9339F0B-14D9-FF4A-B773-6B738414AFA0}"/>
              </a:ext>
            </a:extLst>
          </p:cNvPr>
          <p:cNvPicPr>
            <a:picLocks noChangeAspect="1"/>
          </p:cNvPicPr>
          <p:nvPr/>
        </p:nvPicPr>
        <p:blipFill>
          <a:blip r:embed="rId1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642600" y="2194991"/>
            <a:ext cx="720434" cy="720434"/>
          </a:xfrm>
          <a:prstGeom prst="rect">
            <a:avLst/>
          </a:prstGeom>
          <a:noFill/>
        </p:spPr>
      </p:pic>
      <p:sp>
        <p:nvSpPr>
          <p:cNvPr id="23" name="Text Placeholder 22">
            <a:extLst>
              <a:ext uri="{FF2B5EF4-FFF2-40B4-BE49-F238E27FC236}">
                <a16:creationId xmlns:a16="http://schemas.microsoft.com/office/drawing/2014/main" id="{FDEECD1D-9BBD-3348-9626-F1D943168053}"/>
              </a:ext>
            </a:extLst>
          </p:cNvPr>
          <p:cNvSpPr>
            <a:spLocks noGrp="1"/>
          </p:cNvSpPr>
          <p:nvPr>
            <p:ph type="body" sz="quarter" idx="10" hasCustomPrompt="1"/>
          </p:nvPr>
        </p:nvSpPr>
        <p:spPr>
          <a:xfrm>
            <a:off x="4082262" y="372689"/>
            <a:ext cx="4027475" cy="679760"/>
          </a:xfrm>
        </p:spPr>
        <p:txBody>
          <a:bodyPr anchor="ctr">
            <a:noAutofit/>
          </a:bodyPr>
          <a:lstStyle>
            <a:lvl1pPr marL="0" indent="0" algn="ctr">
              <a:buNone/>
              <a:defRPr sz="2800" b="1">
                <a:solidFill>
                  <a:schemeClr val="tx1"/>
                </a:solidFill>
              </a:defRPr>
            </a:lvl1pPr>
          </a:lstStyle>
          <a:p>
            <a:pPr lvl="0"/>
            <a:r>
              <a:rPr lang="en-US" dirty="0"/>
              <a:t>Viima as a company</a:t>
            </a:r>
          </a:p>
        </p:txBody>
      </p:sp>
      <p:sp>
        <p:nvSpPr>
          <p:cNvPr id="27" name="Text Placeholder 26">
            <a:extLst>
              <a:ext uri="{FF2B5EF4-FFF2-40B4-BE49-F238E27FC236}">
                <a16:creationId xmlns:a16="http://schemas.microsoft.com/office/drawing/2014/main" id="{E6461437-373A-DA4D-816F-708819CB425A}"/>
              </a:ext>
            </a:extLst>
          </p:cNvPr>
          <p:cNvSpPr>
            <a:spLocks noGrp="1"/>
          </p:cNvSpPr>
          <p:nvPr>
            <p:ph type="body" sz="quarter" idx="11" hasCustomPrompt="1"/>
          </p:nvPr>
        </p:nvSpPr>
        <p:spPr>
          <a:xfrm>
            <a:off x="2396818" y="3072952"/>
            <a:ext cx="1749121" cy="500063"/>
          </a:xfrm>
        </p:spPr>
        <p:txBody>
          <a:bodyPr anchor="ctr">
            <a:noAutofit/>
          </a:bodyPr>
          <a:lstStyle>
            <a:lvl1pPr marL="0" indent="0" algn="ctr">
              <a:buNone/>
              <a:defRPr sz="3600" b="1">
                <a:solidFill>
                  <a:schemeClr val="accent1"/>
                </a:solidFill>
              </a:defRPr>
            </a:lvl1pPr>
          </a:lstStyle>
          <a:p>
            <a:pPr lvl="0"/>
            <a:r>
              <a:rPr lang="en-US" dirty="0"/>
              <a:t>+105%</a:t>
            </a:r>
          </a:p>
        </p:txBody>
      </p:sp>
      <p:sp>
        <p:nvSpPr>
          <p:cNvPr id="29" name="Text Placeholder 26">
            <a:extLst>
              <a:ext uri="{FF2B5EF4-FFF2-40B4-BE49-F238E27FC236}">
                <a16:creationId xmlns:a16="http://schemas.microsoft.com/office/drawing/2014/main" id="{12B65525-2FBA-0C47-96FF-D6EC43AFBF7C}"/>
              </a:ext>
            </a:extLst>
          </p:cNvPr>
          <p:cNvSpPr>
            <a:spLocks noGrp="1"/>
          </p:cNvSpPr>
          <p:nvPr>
            <p:ph type="body" sz="quarter" idx="12" hasCustomPrompt="1"/>
          </p:nvPr>
        </p:nvSpPr>
        <p:spPr>
          <a:xfrm>
            <a:off x="5270063" y="3072953"/>
            <a:ext cx="1466112" cy="500063"/>
          </a:xfrm>
        </p:spPr>
        <p:txBody>
          <a:bodyPr anchor="ctr">
            <a:noAutofit/>
          </a:bodyPr>
          <a:lstStyle>
            <a:lvl1pPr marL="0" indent="0" algn="ctr">
              <a:buNone/>
              <a:defRPr sz="3600" b="1">
                <a:solidFill>
                  <a:schemeClr val="accent1"/>
                </a:solidFill>
              </a:defRPr>
            </a:lvl1pPr>
          </a:lstStyle>
          <a:p>
            <a:pPr lvl="0"/>
            <a:r>
              <a:rPr lang="en-US" dirty="0"/>
              <a:t>+33%</a:t>
            </a:r>
          </a:p>
        </p:txBody>
      </p:sp>
      <p:sp>
        <p:nvSpPr>
          <p:cNvPr id="30" name="Text Placeholder 26">
            <a:extLst>
              <a:ext uri="{FF2B5EF4-FFF2-40B4-BE49-F238E27FC236}">
                <a16:creationId xmlns:a16="http://schemas.microsoft.com/office/drawing/2014/main" id="{7496E1E7-763A-D34B-A4E0-84B18BD0849D}"/>
              </a:ext>
            </a:extLst>
          </p:cNvPr>
          <p:cNvSpPr>
            <a:spLocks noGrp="1"/>
          </p:cNvSpPr>
          <p:nvPr>
            <p:ph type="body" sz="quarter" idx="13" hasCustomPrompt="1"/>
          </p:nvPr>
        </p:nvSpPr>
        <p:spPr>
          <a:xfrm>
            <a:off x="7850351" y="3072952"/>
            <a:ext cx="1811633" cy="500063"/>
          </a:xfrm>
        </p:spPr>
        <p:txBody>
          <a:bodyPr anchor="ctr">
            <a:noAutofit/>
          </a:bodyPr>
          <a:lstStyle>
            <a:lvl1pPr marL="0" indent="0" algn="ctr">
              <a:buNone/>
              <a:defRPr sz="3600" b="1">
                <a:solidFill>
                  <a:schemeClr val="accent1"/>
                </a:solidFill>
              </a:defRPr>
            </a:lvl1pPr>
          </a:lstStyle>
          <a:p>
            <a:pPr lvl="0"/>
            <a:r>
              <a:rPr lang="en-US" dirty="0"/>
              <a:t>+144%</a:t>
            </a:r>
          </a:p>
        </p:txBody>
      </p:sp>
      <p:sp>
        <p:nvSpPr>
          <p:cNvPr id="33" name="Freeform 32">
            <a:extLst>
              <a:ext uri="{FF2B5EF4-FFF2-40B4-BE49-F238E27FC236}">
                <a16:creationId xmlns:a16="http://schemas.microsoft.com/office/drawing/2014/main" id="{80A7CAE3-9F7A-A346-8B8E-46A62CB04949}"/>
              </a:ext>
            </a:extLst>
          </p:cNvPr>
          <p:cNvSpPr>
            <a:spLocks noChangeAspect="1"/>
          </p:cNvSpPr>
          <p:nvPr/>
        </p:nvSpPr>
        <p:spPr>
          <a:xfrm>
            <a:off x="8421466" y="2332915"/>
            <a:ext cx="720434" cy="432261"/>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chemeClr val="bg1">
              <a:lumMod val="65000"/>
            </a:schemeClr>
          </a:solidFill>
          <a:ln w="6350" cap="flat">
            <a:noFill/>
            <a:prstDash val="solid"/>
            <a:miter/>
          </a:ln>
        </p:spPr>
        <p:txBody>
          <a:bodyPr rtlCol="0" anchor="ctr"/>
          <a:lstStyle/>
          <a:p>
            <a:endParaRPr lang="en-US" sz="1600" dirty="0"/>
          </a:p>
        </p:txBody>
      </p:sp>
    </p:spTree>
    <p:extLst>
      <p:ext uri="{BB962C8B-B14F-4D97-AF65-F5344CB8AC3E}">
        <p14:creationId xmlns:p14="http://schemas.microsoft.com/office/powerpoint/2010/main" val="179368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p:txBody>
          <a:bodyPr>
            <a:normAutofit/>
          </a:bodyPr>
          <a:lstStyle>
            <a:lvl1pPr>
              <a:defRPr sz="3200" b="1"/>
            </a:lvl1pPr>
          </a:lstStyle>
          <a:p>
            <a:r>
              <a:rPr lang="en-US" dirty="0"/>
              <a:t>Let’s make innovation happen!</a:t>
            </a:r>
            <a:endParaRPr lang="fi-FI" dirty="0"/>
          </a:p>
        </p:txBody>
      </p:sp>
      <p:sp>
        <p:nvSpPr>
          <p:cNvPr id="3" name="Content Placeholder 2">
            <a:extLst>
              <a:ext uri="{FF2B5EF4-FFF2-40B4-BE49-F238E27FC236}">
                <a16:creationId xmlns:a16="http://schemas.microsoft.com/office/drawing/2014/main" id="{9C7D436D-D8D0-C847-8DD7-A78F98B0C365}"/>
              </a:ext>
            </a:extLst>
          </p:cNvPr>
          <p:cNvSpPr>
            <a:spLocks noGrp="1"/>
          </p:cNvSpPr>
          <p:nvPr>
            <p:ph idx="1"/>
          </p:nvPr>
        </p:nvSpPr>
        <p:spPr>
          <a:xfrm>
            <a:off x="697006" y="1825625"/>
            <a:ext cx="10797988" cy="4348375"/>
          </a:xfrm>
          <a:prstGeom prst="rect">
            <a:avLst/>
          </a:prstGeom>
        </p:spPr>
        <p:txBody>
          <a:bodyPr>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551270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A6444-7E51-9F48-8669-1FECBA38672D}"/>
              </a:ext>
            </a:extLst>
          </p:cNvPr>
          <p:cNvSpPr>
            <a:spLocks noGrp="1"/>
          </p:cNvSpPr>
          <p:nvPr>
            <p:ph type="title" hasCustomPrompt="1"/>
          </p:nvPr>
        </p:nvSpPr>
        <p:spPr>
          <a:xfrm>
            <a:off x="697006" y="332656"/>
            <a:ext cx="10797988" cy="1325563"/>
          </a:xfrm>
        </p:spPr>
        <p:txBody>
          <a:bodyPr>
            <a:normAutofit/>
          </a:bodyPr>
          <a:lstStyle>
            <a:lvl1pPr algn="ctr">
              <a:defRPr sz="3200" b="1"/>
            </a:lvl1pPr>
          </a:lstStyle>
          <a:p>
            <a:r>
              <a:rPr lang="en-US" dirty="0"/>
              <a:t>Let’s make innovation happen!</a:t>
            </a:r>
            <a:endParaRPr lang="fi-FI" dirty="0"/>
          </a:p>
        </p:txBody>
      </p:sp>
    </p:spTree>
    <p:extLst>
      <p:ext uri="{BB962C8B-B14F-4D97-AF65-F5344CB8AC3E}">
        <p14:creationId xmlns:p14="http://schemas.microsoft.com/office/powerpoint/2010/main" val="2385423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er Testimonial">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EA69E2-2959-2F47-8B95-A880C35BDAAF}"/>
              </a:ext>
            </a:extLst>
          </p:cNvPr>
          <p:cNvSpPr/>
          <p:nvPr userDrawn="1"/>
        </p:nvSpPr>
        <p:spPr>
          <a:xfrm>
            <a:off x="7608168" y="0"/>
            <a:ext cx="458383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grpSp>
        <p:nvGrpSpPr>
          <p:cNvPr id="45" name="Group 44">
            <a:extLst>
              <a:ext uri="{FF2B5EF4-FFF2-40B4-BE49-F238E27FC236}">
                <a16:creationId xmlns:a16="http://schemas.microsoft.com/office/drawing/2014/main" id="{425B0925-F80B-0843-888B-4C2E538A54E2}"/>
              </a:ext>
            </a:extLst>
          </p:cNvPr>
          <p:cNvGrpSpPr/>
          <p:nvPr userDrawn="1"/>
        </p:nvGrpSpPr>
        <p:grpSpPr>
          <a:xfrm>
            <a:off x="8497513" y="459175"/>
            <a:ext cx="2904695" cy="5507314"/>
            <a:chOff x="8603114" y="657870"/>
            <a:chExt cx="2904695" cy="5507314"/>
          </a:xfrm>
        </p:grpSpPr>
        <p:pic>
          <p:nvPicPr>
            <p:cNvPr id="28" name="Graphic 27">
              <a:extLst>
                <a:ext uri="{FF2B5EF4-FFF2-40B4-BE49-F238E27FC236}">
                  <a16:creationId xmlns:a16="http://schemas.microsoft.com/office/drawing/2014/main" id="{8DF02FBC-22E2-F140-92B8-9303D893DE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46434" y="657870"/>
              <a:ext cx="1080000" cy="1080000"/>
            </a:xfrm>
            <a:prstGeom prst="rect">
              <a:avLst/>
            </a:prstGeom>
          </p:spPr>
        </p:pic>
        <p:pic>
          <p:nvPicPr>
            <p:cNvPr id="30" name="Picture 29" descr="A close up of a logo&#10;&#10;Description automatically generated">
              <a:extLst>
                <a:ext uri="{FF2B5EF4-FFF2-40B4-BE49-F238E27FC236}">
                  <a16:creationId xmlns:a16="http://schemas.microsoft.com/office/drawing/2014/main" id="{1EA625C7-2F95-BB4C-8208-F8F2B1CFA2E2}"/>
                </a:ext>
              </a:extLst>
            </p:cNvPr>
            <p:cNvPicPr>
              <a:picLocks noChangeAspect="1"/>
            </p:cNvPicPr>
            <p:nvPr userDrawn="1"/>
          </p:nvPicPr>
          <p:blipFill>
            <a:blip r:embed="rId4"/>
            <a:stretch>
              <a:fillRect/>
            </a:stretch>
          </p:blipFill>
          <p:spPr>
            <a:xfrm>
              <a:off x="10419217" y="657870"/>
              <a:ext cx="1080000" cy="1080000"/>
            </a:xfrm>
            <a:prstGeom prst="rect">
              <a:avLst/>
            </a:prstGeom>
          </p:spPr>
        </p:pic>
        <p:pic>
          <p:nvPicPr>
            <p:cNvPr id="32" name="Picture 31" descr="A close up of a logo&#10;&#10;Description automatically generated">
              <a:extLst>
                <a:ext uri="{FF2B5EF4-FFF2-40B4-BE49-F238E27FC236}">
                  <a16:creationId xmlns:a16="http://schemas.microsoft.com/office/drawing/2014/main" id="{99C1181E-BE9B-C943-8DB9-CDA0F89698DD}"/>
                </a:ext>
              </a:extLst>
            </p:cNvPr>
            <p:cNvPicPr>
              <a:picLocks noChangeAspect="1"/>
            </p:cNvPicPr>
            <p:nvPr userDrawn="1"/>
          </p:nvPicPr>
          <p:blipFill>
            <a:blip r:embed="rId5"/>
            <a:stretch>
              <a:fillRect/>
            </a:stretch>
          </p:blipFill>
          <p:spPr>
            <a:xfrm>
              <a:off x="10427809" y="5085184"/>
              <a:ext cx="1080000" cy="1080000"/>
            </a:xfrm>
            <a:prstGeom prst="rect">
              <a:avLst/>
            </a:prstGeom>
          </p:spPr>
        </p:pic>
        <p:pic>
          <p:nvPicPr>
            <p:cNvPr id="34" name="Picture 33" descr="A picture containing black, indoor&#10;&#10;Description automatically generated">
              <a:extLst>
                <a:ext uri="{FF2B5EF4-FFF2-40B4-BE49-F238E27FC236}">
                  <a16:creationId xmlns:a16="http://schemas.microsoft.com/office/drawing/2014/main" id="{AFB28499-8543-7B48-A467-246830B6838A}"/>
                </a:ext>
              </a:extLst>
            </p:cNvPr>
            <p:cNvPicPr>
              <a:picLocks noChangeAspect="1"/>
            </p:cNvPicPr>
            <p:nvPr userDrawn="1"/>
          </p:nvPicPr>
          <p:blipFill>
            <a:blip r:embed="rId6"/>
            <a:stretch>
              <a:fillRect/>
            </a:stretch>
          </p:blipFill>
          <p:spPr>
            <a:xfrm>
              <a:off x="8646434" y="2156691"/>
              <a:ext cx="1080000" cy="1080000"/>
            </a:xfrm>
            <a:prstGeom prst="rect">
              <a:avLst/>
            </a:prstGeom>
          </p:spPr>
        </p:pic>
        <p:pic>
          <p:nvPicPr>
            <p:cNvPr id="36" name="Picture 35" descr="A close up of a logo&#10;&#10;Description automatically generated">
              <a:extLst>
                <a:ext uri="{FF2B5EF4-FFF2-40B4-BE49-F238E27FC236}">
                  <a16:creationId xmlns:a16="http://schemas.microsoft.com/office/drawing/2014/main" id="{003E01A0-D0F5-2549-8A3D-1B9C587F4A35}"/>
                </a:ext>
              </a:extLst>
            </p:cNvPr>
            <p:cNvPicPr>
              <a:picLocks noChangeAspect="1"/>
            </p:cNvPicPr>
            <p:nvPr userDrawn="1"/>
          </p:nvPicPr>
          <p:blipFill>
            <a:blip r:embed="rId7"/>
            <a:stretch>
              <a:fillRect/>
            </a:stretch>
          </p:blipFill>
          <p:spPr>
            <a:xfrm>
              <a:off x="8655141" y="3655511"/>
              <a:ext cx="1080000" cy="1080000"/>
            </a:xfrm>
            <a:prstGeom prst="rect">
              <a:avLst/>
            </a:prstGeom>
          </p:spPr>
        </p:pic>
        <p:pic>
          <p:nvPicPr>
            <p:cNvPr id="38" name="Picture 37">
              <a:extLst>
                <a:ext uri="{FF2B5EF4-FFF2-40B4-BE49-F238E27FC236}">
                  <a16:creationId xmlns:a16="http://schemas.microsoft.com/office/drawing/2014/main" id="{0228239D-F10D-7840-9E1F-7216E471E447}"/>
                </a:ext>
              </a:extLst>
            </p:cNvPr>
            <p:cNvPicPr>
              <a:picLocks noChangeAspect="1"/>
            </p:cNvPicPr>
            <p:nvPr userDrawn="1"/>
          </p:nvPicPr>
          <p:blipFill>
            <a:blip r:embed="rId8"/>
            <a:stretch>
              <a:fillRect/>
            </a:stretch>
          </p:blipFill>
          <p:spPr>
            <a:xfrm>
              <a:off x="10419217" y="3586363"/>
              <a:ext cx="1080000" cy="1080000"/>
            </a:xfrm>
            <a:prstGeom prst="rect">
              <a:avLst/>
            </a:prstGeom>
          </p:spPr>
        </p:pic>
        <p:pic>
          <p:nvPicPr>
            <p:cNvPr id="40" name="Picture 39">
              <a:extLst>
                <a:ext uri="{FF2B5EF4-FFF2-40B4-BE49-F238E27FC236}">
                  <a16:creationId xmlns:a16="http://schemas.microsoft.com/office/drawing/2014/main" id="{922EDC30-0E50-6F4F-8C95-24757A03B98A}"/>
                </a:ext>
              </a:extLst>
            </p:cNvPr>
            <p:cNvPicPr>
              <a:picLocks noChangeAspect="1"/>
            </p:cNvPicPr>
            <p:nvPr userDrawn="1"/>
          </p:nvPicPr>
          <p:blipFill>
            <a:blip r:embed="rId9"/>
            <a:stretch>
              <a:fillRect/>
            </a:stretch>
          </p:blipFill>
          <p:spPr>
            <a:xfrm>
              <a:off x="10419217" y="2156691"/>
              <a:ext cx="1080000" cy="1080000"/>
            </a:xfrm>
            <a:prstGeom prst="rect">
              <a:avLst/>
            </a:prstGeom>
          </p:spPr>
        </p:pic>
        <p:pic>
          <p:nvPicPr>
            <p:cNvPr id="44" name="Picture 43">
              <a:extLst>
                <a:ext uri="{FF2B5EF4-FFF2-40B4-BE49-F238E27FC236}">
                  <a16:creationId xmlns:a16="http://schemas.microsoft.com/office/drawing/2014/main" id="{2D0CBD5C-9435-CD4C-AF24-E4D4AD74A965}"/>
                </a:ext>
              </a:extLst>
            </p:cNvPr>
            <p:cNvPicPr>
              <a:picLocks noChangeAspect="1"/>
            </p:cNvPicPr>
            <p:nvPr userDrawn="1"/>
          </p:nvPicPr>
          <p:blipFill>
            <a:blip r:embed="rId10"/>
            <a:stretch>
              <a:fillRect/>
            </a:stretch>
          </p:blipFill>
          <p:spPr>
            <a:xfrm>
              <a:off x="8603114" y="5085184"/>
              <a:ext cx="1080000" cy="1080000"/>
            </a:xfrm>
            <a:prstGeom prst="rect">
              <a:avLst/>
            </a:prstGeom>
          </p:spPr>
        </p:pic>
      </p:grpSp>
    </p:spTree>
    <p:extLst>
      <p:ext uri="{BB962C8B-B14F-4D97-AF65-F5344CB8AC3E}">
        <p14:creationId xmlns:p14="http://schemas.microsoft.com/office/powerpoint/2010/main" val="307481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er Testimonial – Alternativ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CB9405-3F88-024A-9322-40B90F4AE98E}"/>
              </a:ext>
            </a:extLst>
          </p:cNvPr>
          <p:cNvSpPr>
            <a:spLocks noGrp="1"/>
          </p:cNvSpPr>
          <p:nvPr>
            <p:ph sz="quarter" idx="10" hasCustomPrompt="1"/>
          </p:nvPr>
        </p:nvSpPr>
        <p:spPr>
          <a:xfrm>
            <a:off x="767408" y="3555090"/>
            <a:ext cx="5472608" cy="1944216"/>
          </a:xfr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250" b="0" i="0" u="none" strike="noStrike" smtClean="0">
                <a:effectLst/>
              </a:defRPr>
            </a:lvl1pPr>
          </a:lstStyle>
          <a:p>
            <a:pPr rtl="0"/>
            <a:r>
              <a:rPr lang="en" b="0" dirty="0">
                <a:effectLst/>
              </a:rPr>
              <a:t>We've harnessed our entire customer service workforce to collaboratively and transparently refine ideas that originate from our customer needs. Viima is a very engaging, intuitive, and – above all – a fun tool to use!</a:t>
            </a:r>
          </a:p>
          <a:p>
            <a:pPr rtl="0"/>
            <a:br>
              <a:rPr lang="en" b="0" dirty="0">
                <a:effectLst/>
              </a:rPr>
            </a:br>
            <a:r>
              <a:rPr lang="en" b="0" dirty="0">
                <a:effectLst/>
              </a:rPr>
              <a:t>Both the initial rollout and later expansion to other Nordic countries have gone very smoothly. The collaboration with Viima has also been exemplary in every way and the service has adapted to our needs very flexibly.</a:t>
            </a:r>
          </a:p>
        </p:txBody>
      </p:sp>
      <p:sp>
        <p:nvSpPr>
          <p:cNvPr id="12" name="Text Placeholder 11">
            <a:extLst>
              <a:ext uri="{FF2B5EF4-FFF2-40B4-BE49-F238E27FC236}">
                <a16:creationId xmlns:a16="http://schemas.microsoft.com/office/drawing/2014/main" id="{34C5E761-91B2-5247-9B27-43A13640D81A}"/>
              </a:ext>
            </a:extLst>
          </p:cNvPr>
          <p:cNvSpPr>
            <a:spLocks noGrp="1"/>
          </p:cNvSpPr>
          <p:nvPr>
            <p:ph type="body" sz="quarter" idx="12" hasCustomPrompt="1"/>
          </p:nvPr>
        </p:nvSpPr>
        <p:spPr>
          <a:xfrm>
            <a:off x="3143672" y="1017674"/>
            <a:ext cx="3153704" cy="215429"/>
          </a:xfrm>
        </p:spPr>
        <p:txBody>
          <a:bodyPr anchor="ctr">
            <a:noAutofit/>
          </a:bodyPr>
          <a:lstStyle>
            <a:lvl1pPr marL="0" indent="0">
              <a:buNone/>
              <a:defRPr sz="1500" b="1">
                <a:solidFill>
                  <a:schemeClr val="accent1"/>
                </a:solidFill>
              </a:defRPr>
            </a:lvl1pPr>
          </a:lstStyle>
          <a:p>
            <a:pPr lvl="0"/>
            <a:r>
              <a:rPr lang="en-US" dirty="0" err="1"/>
              <a:t>Katri</a:t>
            </a:r>
            <a:r>
              <a:rPr lang="en-US" dirty="0"/>
              <a:t> Kennedy,</a:t>
            </a:r>
          </a:p>
        </p:txBody>
      </p:sp>
      <p:sp>
        <p:nvSpPr>
          <p:cNvPr id="13" name="Text Placeholder 11">
            <a:extLst>
              <a:ext uri="{FF2B5EF4-FFF2-40B4-BE49-F238E27FC236}">
                <a16:creationId xmlns:a16="http://schemas.microsoft.com/office/drawing/2014/main" id="{BC8E2D92-ACEA-8642-BF07-0AA011FFF930}"/>
              </a:ext>
            </a:extLst>
          </p:cNvPr>
          <p:cNvSpPr>
            <a:spLocks noGrp="1"/>
          </p:cNvSpPr>
          <p:nvPr>
            <p:ph type="body" sz="quarter" idx="13" hasCustomPrompt="1"/>
          </p:nvPr>
        </p:nvSpPr>
        <p:spPr>
          <a:xfrm>
            <a:off x="3143673" y="1233103"/>
            <a:ext cx="3153704" cy="395697"/>
          </a:xfrm>
        </p:spPr>
        <p:txBody>
          <a:bodyPr anchor="ctr">
            <a:noAutofit/>
          </a:bodyPr>
          <a:lstStyle>
            <a:lvl1pPr marL="0" indent="0">
              <a:buNone/>
              <a:defRPr sz="1500" b="0">
                <a:solidFill>
                  <a:schemeClr val="accent1"/>
                </a:solidFill>
              </a:defRPr>
            </a:lvl1pPr>
          </a:lstStyle>
          <a:p>
            <a:pPr lvl="0"/>
            <a:r>
              <a:rPr lang="en-US" dirty="0"/>
              <a:t>Head of Business Development</a:t>
            </a:r>
            <a:br>
              <a:rPr lang="en-US" dirty="0"/>
            </a:br>
            <a:r>
              <a:rPr lang="en-US" dirty="0"/>
              <a:t>IF P&amp;C Insurance</a:t>
            </a:r>
          </a:p>
        </p:txBody>
      </p:sp>
      <p:sp>
        <p:nvSpPr>
          <p:cNvPr id="14" name="TextBox 13">
            <a:extLst>
              <a:ext uri="{FF2B5EF4-FFF2-40B4-BE49-F238E27FC236}">
                <a16:creationId xmlns:a16="http://schemas.microsoft.com/office/drawing/2014/main" id="{F51A14C5-9A55-7546-A643-812898A6932B}"/>
              </a:ext>
            </a:extLst>
          </p:cNvPr>
          <p:cNvSpPr txBox="1"/>
          <p:nvPr userDrawn="1"/>
        </p:nvSpPr>
        <p:spPr>
          <a:xfrm>
            <a:off x="767408" y="2733888"/>
            <a:ext cx="720080" cy="1631216"/>
          </a:xfrm>
          <a:prstGeom prst="rect">
            <a:avLst/>
          </a:prstGeom>
          <a:noFill/>
        </p:spPr>
        <p:txBody>
          <a:bodyPr wrap="square" rtlCol="0" anchor="ctr">
            <a:spAutoFit/>
          </a:bodyPr>
          <a:lstStyle/>
          <a:p>
            <a:pPr algn="ctr"/>
            <a:r>
              <a:rPr lang="en-US" sz="10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21" name="Picture Placeholder 20">
            <a:extLst>
              <a:ext uri="{FF2B5EF4-FFF2-40B4-BE49-F238E27FC236}">
                <a16:creationId xmlns:a16="http://schemas.microsoft.com/office/drawing/2014/main" id="{5E5D4B59-93B0-414C-A325-51AD7D313391}"/>
              </a:ext>
            </a:extLst>
          </p:cNvPr>
          <p:cNvSpPr>
            <a:spLocks noGrp="1" noChangeAspect="1"/>
          </p:cNvSpPr>
          <p:nvPr>
            <p:ph type="pic" sz="quarter" idx="14" hasCustomPrompt="1"/>
          </p:nvPr>
        </p:nvSpPr>
        <p:spPr>
          <a:xfrm>
            <a:off x="767407" y="620688"/>
            <a:ext cx="2160000" cy="2160000"/>
          </a:xfrm>
          <a:prstGeom prst="ellipse">
            <a:avLst/>
          </a:prstGeom>
          <a:noFill/>
        </p:spPr>
        <p:txBody>
          <a:bodyPr anchor="ctr">
            <a:normAutofit/>
          </a:bodyPr>
          <a:lstStyle>
            <a:lvl1pPr marL="0" indent="0" algn="ctr">
              <a:buNone/>
              <a:defRPr sz="1400"/>
            </a:lvl1pPr>
          </a:lstStyle>
          <a:p>
            <a:r>
              <a:rPr lang="en-US" dirty="0"/>
              <a:t>Insert</a:t>
            </a:r>
            <a:br>
              <a:rPr lang="en-US" dirty="0"/>
            </a:br>
            <a:r>
              <a:rPr lang="en-US" dirty="0"/>
              <a:t>reference</a:t>
            </a:r>
            <a:br>
              <a:rPr lang="en-US" dirty="0"/>
            </a:br>
            <a:r>
              <a:rPr lang="en-US" dirty="0"/>
              <a:t>image</a:t>
            </a:r>
            <a:br>
              <a:rPr lang="en-US" dirty="0"/>
            </a:br>
            <a:r>
              <a:rPr lang="en-US" dirty="0"/>
              <a:t>here</a:t>
            </a:r>
          </a:p>
        </p:txBody>
      </p:sp>
      <p:sp>
        <p:nvSpPr>
          <p:cNvPr id="26" name="Picture Placeholder 20">
            <a:extLst>
              <a:ext uri="{FF2B5EF4-FFF2-40B4-BE49-F238E27FC236}">
                <a16:creationId xmlns:a16="http://schemas.microsoft.com/office/drawing/2014/main" id="{6B65C2BD-2F91-5646-BAC6-B86A0CEF6C74}"/>
              </a:ext>
            </a:extLst>
          </p:cNvPr>
          <p:cNvSpPr>
            <a:spLocks noGrp="1" noChangeAspect="1"/>
          </p:cNvSpPr>
          <p:nvPr>
            <p:ph type="pic" sz="quarter" idx="15" hasCustomPrompt="1"/>
          </p:nvPr>
        </p:nvSpPr>
        <p:spPr>
          <a:xfrm>
            <a:off x="2063552" y="1934942"/>
            <a:ext cx="1296000" cy="1296000"/>
          </a:xfrm>
          <a:prstGeom prst="ellipse">
            <a:avLst/>
          </a:prstGeom>
          <a:noFill/>
        </p:spPr>
        <p:txBody>
          <a:bodyPr anchor="ctr">
            <a:normAutofit/>
          </a:bodyPr>
          <a:lstStyle>
            <a:lvl1pPr marL="0" indent="0" algn="ctr">
              <a:buNone/>
              <a:defRPr sz="1400"/>
            </a:lvl1pPr>
          </a:lstStyle>
          <a:p>
            <a:r>
              <a:rPr lang="en-US" dirty="0"/>
              <a:t>Insert logo here</a:t>
            </a:r>
          </a:p>
        </p:txBody>
      </p:sp>
      <p:sp>
        <p:nvSpPr>
          <p:cNvPr id="4" name="Picture Placeholder 3">
            <a:extLst>
              <a:ext uri="{FF2B5EF4-FFF2-40B4-BE49-F238E27FC236}">
                <a16:creationId xmlns:a16="http://schemas.microsoft.com/office/drawing/2014/main" id="{0B3E717C-2C6E-4A41-87A8-314297B21471}"/>
              </a:ext>
            </a:extLst>
          </p:cNvPr>
          <p:cNvSpPr>
            <a:spLocks noGrp="1"/>
          </p:cNvSpPr>
          <p:nvPr>
            <p:ph type="pic" sz="quarter" idx="16" hasCustomPrompt="1"/>
          </p:nvPr>
        </p:nvSpPr>
        <p:spPr>
          <a:xfrm>
            <a:off x="7608168" y="0"/>
            <a:ext cx="4583831" cy="6858000"/>
          </a:xfrm>
        </p:spPr>
        <p:txBody>
          <a:bodyPr anchor="ctr">
            <a:normAutofit/>
          </a:bodyPr>
          <a:lstStyle>
            <a:lvl1pPr marL="0" indent="0" algn="ctr">
              <a:buNone/>
              <a:defRPr sz="1800"/>
            </a:lvl1pPr>
          </a:lstStyle>
          <a:p>
            <a:r>
              <a:rPr lang="en-US" dirty="0"/>
              <a:t>Insert background image here</a:t>
            </a:r>
          </a:p>
        </p:txBody>
      </p:sp>
    </p:spTree>
    <p:extLst>
      <p:ext uri="{BB962C8B-B14F-4D97-AF65-F5344CB8AC3E}">
        <p14:creationId xmlns:p14="http://schemas.microsoft.com/office/powerpoint/2010/main" val="2252678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38397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881DE1-9572-F848-A35C-59E8024B497F}"/>
              </a:ext>
            </a:extLst>
          </p:cNvPr>
          <p:cNvSpPr>
            <a:spLocks noGrp="1"/>
          </p:cNvSpPr>
          <p:nvPr>
            <p:ph type="body" sz="quarter" idx="10" hasCustomPrompt="1"/>
          </p:nvPr>
        </p:nvSpPr>
        <p:spPr>
          <a:xfrm>
            <a:off x="2855640" y="2888456"/>
            <a:ext cx="6480720" cy="1081087"/>
          </a:xfrm>
        </p:spPr>
        <p:txBody>
          <a:bodyPr anchor="ctr">
            <a:normAutofit/>
          </a:bodyPr>
          <a:lstStyle>
            <a:lvl1pPr marL="0" indent="0" algn="ctr">
              <a:buNone/>
              <a:defRPr sz="3200" b="1">
                <a:solidFill>
                  <a:schemeClr val="bg1"/>
                </a:solidFill>
              </a:defRPr>
            </a:lvl1pPr>
          </a:lstStyle>
          <a:p>
            <a:pPr lvl="0"/>
            <a:r>
              <a:rPr lang="en-US" dirty="0"/>
              <a:t>Customer Stories &amp; Examples</a:t>
            </a:r>
          </a:p>
        </p:txBody>
      </p:sp>
    </p:spTree>
    <p:extLst>
      <p:ext uri="{BB962C8B-B14F-4D97-AF65-F5344CB8AC3E}">
        <p14:creationId xmlns:p14="http://schemas.microsoft.com/office/powerpoint/2010/main" val="4147428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icing">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F3975-04B2-1248-81FC-5FCDDA216BCC}"/>
              </a:ext>
            </a:extLst>
          </p:cNvPr>
          <p:cNvSpPr>
            <a:spLocks noGrp="1"/>
          </p:cNvSpPr>
          <p:nvPr>
            <p:ph type="title" hasCustomPrompt="1"/>
          </p:nvPr>
        </p:nvSpPr>
        <p:spPr>
          <a:xfrm>
            <a:off x="533909" y="102299"/>
            <a:ext cx="10797988" cy="1325563"/>
          </a:xfrm>
        </p:spPr>
        <p:txBody>
          <a:bodyPr>
            <a:normAutofit/>
          </a:bodyPr>
          <a:lstStyle>
            <a:lvl1pPr algn="l">
              <a:defRPr sz="3200" b="1">
                <a:solidFill>
                  <a:schemeClr val="accent1"/>
                </a:solidFill>
              </a:defRPr>
            </a:lvl1pPr>
          </a:lstStyle>
          <a:p>
            <a:r>
              <a:rPr lang="en-US" dirty="0"/>
              <a:t>Annual Contract Offers</a:t>
            </a:r>
            <a:endParaRPr lang="fi-FI" dirty="0"/>
          </a:p>
        </p:txBody>
      </p:sp>
      <p:pic>
        <p:nvPicPr>
          <p:cNvPr id="4" name="Graphic 3">
            <a:extLst>
              <a:ext uri="{FF2B5EF4-FFF2-40B4-BE49-F238E27FC236}">
                <a16:creationId xmlns:a16="http://schemas.microsoft.com/office/drawing/2014/main" id="{8BDFB39F-93E7-F04E-8B9D-F9993C6D7A6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AE1EF9C3-34BF-DA4D-B975-C9C1F4CEA90C}"/>
              </a:ext>
            </a:extLst>
          </p:cNvPr>
          <p:cNvSpPr>
            <a:spLocks noGrp="1"/>
          </p:cNvSpPr>
          <p:nvPr>
            <p:ph type="body" sz="quarter" idx="10" hasCustomPrompt="1"/>
          </p:nvPr>
        </p:nvSpPr>
        <p:spPr>
          <a:xfrm>
            <a:off x="533909" y="6516860"/>
            <a:ext cx="4105027" cy="224508"/>
          </a:xfrm>
        </p:spPr>
        <p:txBody>
          <a:bodyPr>
            <a:noAutofit/>
          </a:bodyPr>
          <a:lstStyle>
            <a:lvl1pPr marL="0" indent="0">
              <a:buNone/>
              <a:defRPr sz="900">
                <a:solidFill>
                  <a:schemeClr val="accent1"/>
                </a:solidFill>
              </a:defRPr>
            </a:lvl1pPr>
          </a:lstStyle>
          <a:p>
            <a:pPr lvl="0"/>
            <a:r>
              <a:rPr lang="en" dirty="0"/>
              <a:t>The contract period is 12 months.</a:t>
            </a:r>
            <a:endParaRPr lang="en-US" dirty="0"/>
          </a:p>
        </p:txBody>
      </p:sp>
      <p:sp>
        <p:nvSpPr>
          <p:cNvPr id="7" name="Text Placeholder 5">
            <a:extLst>
              <a:ext uri="{FF2B5EF4-FFF2-40B4-BE49-F238E27FC236}">
                <a16:creationId xmlns:a16="http://schemas.microsoft.com/office/drawing/2014/main" id="{88E1080D-1688-094A-9829-5BD93945C0AB}"/>
              </a:ext>
            </a:extLst>
          </p:cNvPr>
          <p:cNvSpPr>
            <a:spLocks noGrp="1"/>
          </p:cNvSpPr>
          <p:nvPr>
            <p:ph type="body" sz="quarter" idx="11" hasCustomPrompt="1"/>
          </p:nvPr>
        </p:nvSpPr>
        <p:spPr>
          <a:xfrm>
            <a:off x="533909" y="6057504"/>
            <a:ext cx="8653873" cy="497089"/>
          </a:xfrm>
        </p:spPr>
        <p:txBody>
          <a:bodyPr>
            <a:noAutofit/>
          </a:bodyPr>
          <a:lstStyle>
            <a:lvl1pPr marL="0" indent="0">
              <a:buNone/>
              <a:defRPr sz="900">
                <a:solidFill>
                  <a:schemeClr val="tx2"/>
                </a:solidFill>
              </a:defRPr>
            </a:lvl1pPr>
          </a:lstStyle>
          <a:p>
            <a:pPr lvl="0"/>
            <a:r>
              <a:rPr lang="en" dirty="0"/>
              <a:t>*A value added tax or other country specific taxes such as import or withholding taxes pursuant to the legislation in force from time to time shall be added to all prices if applicable. Exchange rates will be applied as applicable on the date of signing. Travel costs to customer premises outside the capital city area of Finland will be invoiced separately per agreement.</a:t>
            </a:r>
          </a:p>
        </p:txBody>
      </p:sp>
      <p:sp>
        <p:nvSpPr>
          <p:cNvPr id="9" name="Text Placeholder 8">
            <a:extLst>
              <a:ext uri="{FF2B5EF4-FFF2-40B4-BE49-F238E27FC236}">
                <a16:creationId xmlns:a16="http://schemas.microsoft.com/office/drawing/2014/main" id="{E3A4B190-FA79-F047-AD29-991887300EBA}"/>
              </a:ext>
            </a:extLst>
          </p:cNvPr>
          <p:cNvSpPr>
            <a:spLocks noGrp="1"/>
          </p:cNvSpPr>
          <p:nvPr>
            <p:ph type="body" sz="quarter" idx="12" hasCustomPrompt="1"/>
          </p:nvPr>
        </p:nvSpPr>
        <p:spPr>
          <a:xfrm>
            <a:off x="533909" y="1727708"/>
            <a:ext cx="5562091" cy="497088"/>
          </a:xfrm>
        </p:spPr>
        <p:txBody>
          <a:bodyPr anchor="ctr">
            <a:normAutofit/>
          </a:bodyPr>
          <a:lstStyle>
            <a:lvl1pPr marL="0" indent="0">
              <a:buNone/>
              <a:defRPr sz="1600" b="1">
                <a:solidFill>
                  <a:schemeClr val="tx1"/>
                </a:solidFill>
              </a:defRPr>
            </a:lvl1pPr>
          </a:lstStyle>
          <a:p>
            <a:pPr lvl="0"/>
            <a:r>
              <a:rPr lang="en-US" dirty="0"/>
              <a:t>No installation fees. One fixed fee.</a:t>
            </a:r>
          </a:p>
        </p:txBody>
      </p:sp>
      <p:sp>
        <p:nvSpPr>
          <p:cNvPr id="11" name="Text Placeholder 10">
            <a:extLst>
              <a:ext uri="{FF2B5EF4-FFF2-40B4-BE49-F238E27FC236}">
                <a16:creationId xmlns:a16="http://schemas.microsoft.com/office/drawing/2014/main" id="{49DC2F55-223C-2D48-A86B-4A55CF6E74AB}"/>
              </a:ext>
            </a:extLst>
          </p:cNvPr>
          <p:cNvSpPr>
            <a:spLocks noGrp="1"/>
          </p:cNvSpPr>
          <p:nvPr>
            <p:ph type="body" sz="quarter" idx="13" hasCustomPrompt="1"/>
          </p:nvPr>
        </p:nvSpPr>
        <p:spPr>
          <a:xfrm>
            <a:off x="1625074" y="2554717"/>
            <a:ext cx="2016224" cy="591147"/>
          </a:xfrm>
        </p:spPr>
        <p:txBody>
          <a:bodyPr anchor="t">
            <a:noAutofit/>
          </a:bodyPr>
          <a:lstStyle>
            <a:lvl1pPr marL="0" indent="0">
              <a:buNone/>
              <a:defRPr sz="4000" b="1">
                <a:solidFill>
                  <a:schemeClr val="tx1"/>
                </a:solidFill>
              </a:defRPr>
            </a:lvl1pPr>
          </a:lstStyle>
          <a:p>
            <a:pPr lvl="0"/>
            <a:r>
              <a:rPr lang="en-US" dirty="0"/>
              <a:t>1 250</a:t>
            </a:r>
          </a:p>
        </p:txBody>
      </p:sp>
      <p:sp>
        <p:nvSpPr>
          <p:cNvPr id="12" name="Rectangle 11">
            <a:extLst>
              <a:ext uri="{FF2B5EF4-FFF2-40B4-BE49-F238E27FC236}">
                <a16:creationId xmlns:a16="http://schemas.microsoft.com/office/drawing/2014/main" id="{740ACAB2-1D75-FC48-A1D5-EA8241870D57}"/>
              </a:ext>
            </a:extLst>
          </p:cNvPr>
          <p:cNvSpPr/>
          <p:nvPr userDrawn="1"/>
        </p:nvSpPr>
        <p:spPr>
          <a:xfrm>
            <a:off x="62267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B690C93-66AC-A34E-9B7E-713BCE034711}"/>
              </a:ext>
            </a:extLst>
          </p:cNvPr>
          <p:cNvSpPr txBox="1"/>
          <p:nvPr userDrawn="1"/>
        </p:nvSpPr>
        <p:spPr>
          <a:xfrm>
            <a:off x="808928" y="2685436"/>
            <a:ext cx="566181" cy="923330"/>
          </a:xfrm>
          <a:prstGeom prst="rect">
            <a:avLst/>
          </a:prstGeom>
          <a:noFill/>
        </p:spPr>
        <p:txBody>
          <a:bodyPr wrap="none" rtlCol="0">
            <a:spAutoFit/>
          </a:bodyPr>
          <a:lstStyle/>
          <a:p>
            <a:pPr algn="ctr"/>
            <a:r>
              <a:rPr lang="en-US" sz="5400" b="1" dirty="0">
                <a:solidFill>
                  <a:schemeClr val="bg1">
                    <a:lumMod val="95000"/>
                  </a:schemeClr>
                </a:solidFill>
              </a:rPr>
              <a:t>1</a:t>
            </a:r>
          </a:p>
        </p:txBody>
      </p:sp>
      <p:sp>
        <p:nvSpPr>
          <p:cNvPr id="14" name="Text Placeholder 10">
            <a:extLst>
              <a:ext uri="{FF2B5EF4-FFF2-40B4-BE49-F238E27FC236}">
                <a16:creationId xmlns:a16="http://schemas.microsoft.com/office/drawing/2014/main" id="{4C42B1A4-5D77-A74B-B661-96E39FA250FF}"/>
              </a:ext>
            </a:extLst>
          </p:cNvPr>
          <p:cNvSpPr>
            <a:spLocks noGrp="1"/>
          </p:cNvSpPr>
          <p:nvPr>
            <p:ph type="body" sz="quarter" idx="14" hasCustomPrompt="1"/>
          </p:nvPr>
        </p:nvSpPr>
        <p:spPr>
          <a:xfrm>
            <a:off x="1625074" y="3089255"/>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15" name="Text Placeholder 10">
            <a:extLst>
              <a:ext uri="{FF2B5EF4-FFF2-40B4-BE49-F238E27FC236}">
                <a16:creationId xmlns:a16="http://schemas.microsoft.com/office/drawing/2014/main" id="{FC5BDBF3-A81F-BF4C-9488-CBE9B068A096}"/>
              </a:ext>
            </a:extLst>
          </p:cNvPr>
          <p:cNvSpPr>
            <a:spLocks noGrp="1"/>
          </p:cNvSpPr>
          <p:nvPr>
            <p:ph type="body" sz="quarter" idx="15" hasCustomPrompt="1"/>
          </p:nvPr>
        </p:nvSpPr>
        <p:spPr>
          <a:xfrm>
            <a:off x="1625074"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500 user licenses</a:t>
            </a:r>
          </a:p>
        </p:txBody>
      </p:sp>
      <p:sp>
        <p:nvSpPr>
          <p:cNvPr id="25" name="Text Placeholder 10">
            <a:extLst>
              <a:ext uri="{FF2B5EF4-FFF2-40B4-BE49-F238E27FC236}">
                <a16:creationId xmlns:a16="http://schemas.microsoft.com/office/drawing/2014/main" id="{257A8A95-8824-9947-A3A9-F1D981D62FF8}"/>
              </a:ext>
            </a:extLst>
          </p:cNvPr>
          <p:cNvSpPr>
            <a:spLocks noGrp="1"/>
          </p:cNvSpPr>
          <p:nvPr>
            <p:ph type="body" sz="quarter" idx="16" hasCustomPrompt="1"/>
          </p:nvPr>
        </p:nvSpPr>
        <p:spPr>
          <a:xfrm>
            <a:off x="5480145" y="2554717"/>
            <a:ext cx="2016224" cy="591147"/>
          </a:xfrm>
        </p:spPr>
        <p:txBody>
          <a:bodyPr anchor="t">
            <a:noAutofit/>
          </a:bodyPr>
          <a:lstStyle>
            <a:lvl1pPr marL="0" indent="0">
              <a:buNone/>
              <a:defRPr sz="4000" b="1">
                <a:solidFill>
                  <a:schemeClr val="tx1"/>
                </a:solidFill>
              </a:defRPr>
            </a:lvl1pPr>
          </a:lstStyle>
          <a:p>
            <a:pPr lvl="0"/>
            <a:r>
              <a:rPr lang="en-US" dirty="0"/>
              <a:t>2 000</a:t>
            </a:r>
          </a:p>
        </p:txBody>
      </p:sp>
      <p:sp>
        <p:nvSpPr>
          <p:cNvPr id="26" name="Rectangle 25">
            <a:extLst>
              <a:ext uri="{FF2B5EF4-FFF2-40B4-BE49-F238E27FC236}">
                <a16:creationId xmlns:a16="http://schemas.microsoft.com/office/drawing/2014/main" id="{9E95403B-4BEF-8E47-811B-3B3288F62EBD}"/>
              </a:ext>
            </a:extLst>
          </p:cNvPr>
          <p:cNvSpPr/>
          <p:nvPr userDrawn="1"/>
        </p:nvSpPr>
        <p:spPr>
          <a:xfrm>
            <a:off x="4461475"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EE6C6CDF-8653-9C45-BC02-D89526B3ADB8}"/>
              </a:ext>
            </a:extLst>
          </p:cNvPr>
          <p:cNvSpPr txBox="1"/>
          <p:nvPr userDrawn="1"/>
        </p:nvSpPr>
        <p:spPr>
          <a:xfrm>
            <a:off x="4647727" y="2707800"/>
            <a:ext cx="566181" cy="923330"/>
          </a:xfrm>
          <a:prstGeom prst="rect">
            <a:avLst/>
          </a:prstGeom>
          <a:noFill/>
        </p:spPr>
        <p:txBody>
          <a:bodyPr wrap="none" rtlCol="0">
            <a:spAutoFit/>
          </a:bodyPr>
          <a:lstStyle/>
          <a:p>
            <a:pPr algn="ctr"/>
            <a:r>
              <a:rPr lang="en-US" sz="5400" b="1" dirty="0">
                <a:solidFill>
                  <a:schemeClr val="bg1">
                    <a:lumMod val="95000"/>
                  </a:schemeClr>
                </a:solidFill>
              </a:rPr>
              <a:t>2</a:t>
            </a:r>
          </a:p>
        </p:txBody>
      </p:sp>
      <p:sp>
        <p:nvSpPr>
          <p:cNvPr id="28" name="Text Placeholder 10">
            <a:extLst>
              <a:ext uri="{FF2B5EF4-FFF2-40B4-BE49-F238E27FC236}">
                <a16:creationId xmlns:a16="http://schemas.microsoft.com/office/drawing/2014/main" id="{9428B89B-08EE-B44E-9CF5-C2F9A844A54B}"/>
              </a:ext>
            </a:extLst>
          </p:cNvPr>
          <p:cNvSpPr>
            <a:spLocks noGrp="1"/>
          </p:cNvSpPr>
          <p:nvPr>
            <p:ph type="body" sz="quarter" idx="17" hasCustomPrompt="1"/>
          </p:nvPr>
        </p:nvSpPr>
        <p:spPr>
          <a:xfrm>
            <a:off x="5480145"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29" name="Text Placeholder 10">
            <a:extLst>
              <a:ext uri="{FF2B5EF4-FFF2-40B4-BE49-F238E27FC236}">
                <a16:creationId xmlns:a16="http://schemas.microsoft.com/office/drawing/2014/main" id="{D01736CB-3785-A747-8FE8-AD9B8F7160A2}"/>
              </a:ext>
            </a:extLst>
          </p:cNvPr>
          <p:cNvSpPr>
            <a:spLocks noGrp="1"/>
          </p:cNvSpPr>
          <p:nvPr>
            <p:ph type="body" sz="quarter" idx="18" hasCustomPrompt="1"/>
          </p:nvPr>
        </p:nvSpPr>
        <p:spPr>
          <a:xfrm>
            <a:off x="5480145"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2 000 user licenses</a:t>
            </a:r>
          </a:p>
        </p:txBody>
      </p:sp>
      <p:sp>
        <p:nvSpPr>
          <p:cNvPr id="30" name="Text Placeholder 10">
            <a:extLst>
              <a:ext uri="{FF2B5EF4-FFF2-40B4-BE49-F238E27FC236}">
                <a16:creationId xmlns:a16="http://schemas.microsoft.com/office/drawing/2014/main" id="{5810C4F9-8062-5B4C-B4D2-052857A9DF1C}"/>
              </a:ext>
            </a:extLst>
          </p:cNvPr>
          <p:cNvSpPr>
            <a:spLocks noGrp="1"/>
          </p:cNvSpPr>
          <p:nvPr>
            <p:ph type="body" sz="quarter" idx="19" hasCustomPrompt="1"/>
          </p:nvPr>
        </p:nvSpPr>
        <p:spPr>
          <a:xfrm>
            <a:off x="9366920" y="2554717"/>
            <a:ext cx="2016224" cy="591147"/>
          </a:xfrm>
        </p:spPr>
        <p:txBody>
          <a:bodyPr anchor="t">
            <a:noAutofit/>
          </a:bodyPr>
          <a:lstStyle>
            <a:lvl1pPr marL="0" indent="0">
              <a:buNone/>
              <a:defRPr sz="4000" b="1">
                <a:solidFill>
                  <a:schemeClr val="tx1"/>
                </a:solidFill>
              </a:defRPr>
            </a:lvl1pPr>
          </a:lstStyle>
          <a:p>
            <a:pPr lvl="0"/>
            <a:r>
              <a:rPr lang="en-US" dirty="0"/>
              <a:t>3 000</a:t>
            </a:r>
          </a:p>
        </p:txBody>
      </p:sp>
      <p:sp>
        <p:nvSpPr>
          <p:cNvPr id="31" name="Rectangle 30">
            <a:extLst>
              <a:ext uri="{FF2B5EF4-FFF2-40B4-BE49-F238E27FC236}">
                <a16:creationId xmlns:a16="http://schemas.microsoft.com/office/drawing/2014/main" id="{86327838-9D66-3F47-B6EE-C2FE1C991C28}"/>
              </a:ext>
            </a:extLst>
          </p:cNvPr>
          <p:cNvSpPr/>
          <p:nvPr userDrawn="1"/>
        </p:nvSpPr>
        <p:spPr>
          <a:xfrm>
            <a:off x="8364436" y="2319009"/>
            <a:ext cx="3204890" cy="1656184"/>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30100A8-29AC-A746-AC26-60D5763BCCED}"/>
              </a:ext>
            </a:extLst>
          </p:cNvPr>
          <p:cNvSpPr txBox="1"/>
          <p:nvPr userDrawn="1"/>
        </p:nvSpPr>
        <p:spPr>
          <a:xfrm>
            <a:off x="8550398" y="2704287"/>
            <a:ext cx="566181" cy="923330"/>
          </a:xfrm>
          <a:prstGeom prst="rect">
            <a:avLst/>
          </a:prstGeom>
          <a:noFill/>
        </p:spPr>
        <p:txBody>
          <a:bodyPr wrap="none" rtlCol="0">
            <a:spAutoFit/>
          </a:bodyPr>
          <a:lstStyle/>
          <a:p>
            <a:pPr algn="ctr"/>
            <a:r>
              <a:rPr lang="en-US" sz="5400" b="1" dirty="0">
                <a:solidFill>
                  <a:schemeClr val="bg1">
                    <a:lumMod val="95000"/>
                  </a:schemeClr>
                </a:solidFill>
              </a:rPr>
              <a:t>3</a:t>
            </a:r>
          </a:p>
        </p:txBody>
      </p:sp>
      <p:sp>
        <p:nvSpPr>
          <p:cNvPr id="33" name="Text Placeholder 10">
            <a:extLst>
              <a:ext uri="{FF2B5EF4-FFF2-40B4-BE49-F238E27FC236}">
                <a16:creationId xmlns:a16="http://schemas.microsoft.com/office/drawing/2014/main" id="{BD197ED1-AE27-D04C-8962-2B5D5E0D5E70}"/>
              </a:ext>
            </a:extLst>
          </p:cNvPr>
          <p:cNvSpPr>
            <a:spLocks noGrp="1"/>
          </p:cNvSpPr>
          <p:nvPr>
            <p:ph type="body" sz="quarter" idx="20" hasCustomPrompt="1"/>
          </p:nvPr>
        </p:nvSpPr>
        <p:spPr>
          <a:xfrm>
            <a:off x="9366920" y="3093781"/>
            <a:ext cx="2016224" cy="354606"/>
          </a:xfrm>
        </p:spPr>
        <p:txBody>
          <a:bodyPr anchor="b">
            <a:noAutofit/>
          </a:bodyPr>
          <a:lstStyle>
            <a:lvl1pPr marL="0" indent="0">
              <a:buNone/>
              <a:defRPr sz="1400" b="0">
                <a:solidFill>
                  <a:schemeClr val="tx1">
                    <a:lumMod val="50000"/>
                    <a:lumOff val="50000"/>
                  </a:schemeClr>
                </a:solidFill>
              </a:defRPr>
            </a:lvl1pPr>
          </a:lstStyle>
          <a:p>
            <a:pPr lvl="0"/>
            <a:r>
              <a:rPr lang="en-US" dirty="0"/>
              <a:t>EUR / month *</a:t>
            </a:r>
          </a:p>
        </p:txBody>
      </p:sp>
      <p:sp>
        <p:nvSpPr>
          <p:cNvPr id="34" name="Text Placeholder 10">
            <a:extLst>
              <a:ext uri="{FF2B5EF4-FFF2-40B4-BE49-F238E27FC236}">
                <a16:creationId xmlns:a16="http://schemas.microsoft.com/office/drawing/2014/main" id="{220F9F7F-9BBD-2244-ADA0-D915E4BC8638}"/>
              </a:ext>
            </a:extLst>
          </p:cNvPr>
          <p:cNvSpPr>
            <a:spLocks noGrp="1"/>
          </p:cNvSpPr>
          <p:nvPr>
            <p:ph type="body" sz="quarter" idx="21" hasCustomPrompt="1"/>
          </p:nvPr>
        </p:nvSpPr>
        <p:spPr>
          <a:xfrm>
            <a:off x="9366920" y="3505730"/>
            <a:ext cx="2016224" cy="252203"/>
          </a:xfrm>
        </p:spPr>
        <p:txBody>
          <a:bodyPr anchor="b">
            <a:noAutofit/>
          </a:bodyPr>
          <a:lstStyle>
            <a:lvl1pPr marL="0" indent="0">
              <a:buNone/>
              <a:defRPr sz="1200" b="0">
                <a:solidFill>
                  <a:schemeClr val="tx1">
                    <a:lumMod val="50000"/>
                    <a:lumOff val="50000"/>
                  </a:schemeClr>
                </a:solidFill>
              </a:defRPr>
            </a:lvl1pPr>
          </a:lstStyle>
          <a:p>
            <a:pPr lvl="0"/>
            <a:r>
              <a:rPr lang="en-US" dirty="0"/>
              <a:t>5 000 user licenses</a:t>
            </a:r>
          </a:p>
        </p:txBody>
      </p:sp>
      <p:sp>
        <p:nvSpPr>
          <p:cNvPr id="35" name="Text Placeholder 8">
            <a:extLst>
              <a:ext uri="{FF2B5EF4-FFF2-40B4-BE49-F238E27FC236}">
                <a16:creationId xmlns:a16="http://schemas.microsoft.com/office/drawing/2014/main" id="{D2B51426-F71B-7D41-98C4-9FFEB6F91896}"/>
              </a:ext>
            </a:extLst>
          </p:cNvPr>
          <p:cNvSpPr>
            <a:spLocks noGrp="1"/>
          </p:cNvSpPr>
          <p:nvPr>
            <p:ph type="body" sz="quarter" idx="22" hasCustomPrompt="1"/>
          </p:nvPr>
        </p:nvSpPr>
        <p:spPr>
          <a:xfrm>
            <a:off x="566783" y="4523678"/>
            <a:ext cx="3672408" cy="219053"/>
          </a:xfrm>
        </p:spPr>
        <p:txBody>
          <a:bodyPr anchor="ctr">
            <a:normAutofit/>
          </a:bodyPr>
          <a:lstStyle>
            <a:lvl1pPr marL="0" indent="0">
              <a:buNone/>
              <a:defRPr sz="1200" b="1">
                <a:solidFill>
                  <a:schemeClr val="tx1"/>
                </a:solidFill>
              </a:defRPr>
            </a:lvl1pPr>
          </a:lstStyle>
          <a:p>
            <a:pPr lvl="0"/>
            <a:r>
              <a:rPr lang="en-US" dirty="0"/>
              <a:t>All three pricing offers include:</a:t>
            </a:r>
          </a:p>
        </p:txBody>
      </p:sp>
      <p:sp>
        <p:nvSpPr>
          <p:cNvPr id="37" name="Content Placeholder 36">
            <a:extLst>
              <a:ext uri="{FF2B5EF4-FFF2-40B4-BE49-F238E27FC236}">
                <a16:creationId xmlns:a16="http://schemas.microsoft.com/office/drawing/2014/main" id="{6CBF570E-AD3A-0349-B825-A46F4BFB8440}"/>
              </a:ext>
            </a:extLst>
          </p:cNvPr>
          <p:cNvSpPr>
            <a:spLocks noGrp="1"/>
          </p:cNvSpPr>
          <p:nvPr>
            <p:ph sz="quarter" idx="23" hasCustomPrompt="1"/>
          </p:nvPr>
        </p:nvSpPr>
        <p:spPr>
          <a:xfrm>
            <a:off x="567721" y="4825933"/>
            <a:ext cx="3927567" cy="814373"/>
          </a:xfrm>
        </p:spPr>
        <p:txBody>
          <a:bodyPr>
            <a:no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err="1"/>
              <a:t>Viima’s</a:t>
            </a:r>
            <a:r>
              <a:rPr lang="en-US" dirty="0"/>
              <a:t> enterprise plan and full feature list</a:t>
            </a:r>
          </a:p>
          <a:p>
            <a:pPr lvl="0"/>
            <a:r>
              <a:rPr lang="en-US" dirty="0"/>
              <a:t>Dedicated account manager</a:t>
            </a:r>
          </a:p>
          <a:p>
            <a:pPr lvl="0"/>
            <a:r>
              <a:rPr lang="en-US" dirty="0"/>
              <a:t>Technical priority support &amp; maintenance</a:t>
            </a:r>
          </a:p>
        </p:txBody>
      </p:sp>
      <p:sp>
        <p:nvSpPr>
          <p:cNvPr id="38" name="Content Placeholder 36">
            <a:extLst>
              <a:ext uri="{FF2B5EF4-FFF2-40B4-BE49-F238E27FC236}">
                <a16:creationId xmlns:a16="http://schemas.microsoft.com/office/drawing/2014/main" id="{D6DADD1B-40D7-894F-8BF6-F6BE659BAD70}"/>
              </a:ext>
            </a:extLst>
          </p:cNvPr>
          <p:cNvSpPr>
            <a:spLocks noGrp="1"/>
          </p:cNvSpPr>
          <p:nvPr>
            <p:ph sz="quarter" idx="24" hasCustomPrompt="1"/>
          </p:nvPr>
        </p:nvSpPr>
        <p:spPr>
          <a:xfrm>
            <a:off x="4494349" y="4832779"/>
            <a:ext cx="5562091" cy="809037"/>
          </a:xfrm>
        </p:spPr>
        <p:txBody>
          <a:bodyPr>
            <a:normAutofit/>
          </a:bodyPr>
          <a:lstStyle>
            <a:lvl1pPr marL="228600" indent="-228600">
              <a:lnSpc>
                <a:spcPct val="100000"/>
              </a:lnSpc>
              <a:spcBef>
                <a:spcPts val="600"/>
              </a:spcBef>
              <a:buClr>
                <a:schemeClr val="accent2"/>
              </a:buClr>
              <a:buSzPct val="115000"/>
              <a:buFont typeface="Wingdings" pitchFamily="2" charset="2"/>
              <a:buChar char="ü"/>
              <a:defRPr sz="1200">
                <a:solidFill>
                  <a:schemeClr val="tx1"/>
                </a:solidFill>
              </a:defRPr>
            </a:lvl1pPr>
          </a:lstStyle>
          <a:p>
            <a:pPr lvl="0"/>
            <a:r>
              <a:rPr lang="en-US" dirty="0"/>
              <a:t>Online planning workshop with customer</a:t>
            </a:r>
          </a:p>
          <a:p>
            <a:pPr lvl="0"/>
            <a:r>
              <a:rPr lang="en-US" dirty="0"/>
              <a:t>Constant updates &amp; new features</a:t>
            </a:r>
          </a:p>
          <a:p>
            <a:pPr lvl="0"/>
            <a:r>
              <a:rPr lang="en-US" dirty="0"/>
              <a:t>Option for custom development</a:t>
            </a:r>
          </a:p>
        </p:txBody>
      </p:sp>
    </p:spTree>
    <p:extLst>
      <p:ext uri="{BB962C8B-B14F-4D97-AF65-F5344CB8AC3E}">
        <p14:creationId xmlns:p14="http://schemas.microsoft.com/office/powerpoint/2010/main" val="1354310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9F06D6-E765-B849-9F66-DE235E80E02D}"/>
              </a:ext>
            </a:extLst>
          </p:cNvPr>
          <p:cNvSpPr>
            <a:spLocks noGrp="1"/>
          </p:cNvSpPr>
          <p:nvPr>
            <p:ph type="title" orient="vert" hasCustomPrompt="1"/>
          </p:nvPr>
        </p:nvSpPr>
        <p:spPr>
          <a:xfrm>
            <a:off x="10200456" y="365125"/>
            <a:ext cx="1657400" cy="5811838"/>
          </a:xfrm>
        </p:spPr>
        <p:txBody>
          <a:bodyPr vert="eaVert">
            <a:normAutofit/>
          </a:bodyPr>
          <a:lstStyle>
            <a:lvl1pPr>
              <a:defRPr sz="3200" b="1"/>
            </a:lvl1pPr>
          </a:lstStyle>
          <a:p>
            <a:r>
              <a:rPr lang="en-US" dirty="0"/>
              <a:t>Make more innovation happen!</a:t>
            </a:r>
            <a:endParaRPr lang="fi-FI" dirty="0"/>
          </a:p>
        </p:txBody>
      </p:sp>
      <p:sp>
        <p:nvSpPr>
          <p:cNvPr id="3" name="Vertical Text Placeholder 2">
            <a:extLst>
              <a:ext uri="{FF2B5EF4-FFF2-40B4-BE49-F238E27FC236}">
                <a16:creationId xmlns:a16="http://schemas.microsoft.com/office/drawing/2014/main" id="{0B27B202-0FE5-E64C-A1AF-58E186B9BAAC}"/>
              </a:ext>
            </a:extLst>
          </p:cNvPr>
          <p:cNvSpPr>
            <a:spLocks noGrp="1"/>
          </p:cNvSpPr>
          <p:nvPr>
            <p:ph type="body" orient="vert" idx="1"/>
          </p:nvPr>
        </p:nvSpPr>
        <p:spPr>
          <a:xfrm>
            <a:off x="839416" y="359520"/>
            <a:ext cx="9030444" cy="5811838"/>
          </a:xfrm>
          <a:prstGeom prst="rect">
            <a:avLst/>
          </a:prstGeo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pic>
        <p:nvPicPr>
          <p:cNvPr id="5" name="Graphic 4">
            <a:extLst>
              <a:ext uri="{FF2B5EF4-FFF2-40B4-BE49-F238E27FC236}">
                <a16:creationId xmlns:a16="http://schemas.microsoft.com/office/drawing/2014/main" id="{229AB12C-0044-2B47-A497-2944AF556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74627" y="5752863"/>
            <a:ext cx="1400400" cy="497089"/>
          </a:xfrm>
          <a:prstGeom prst="rect">
            <a:avLst/>
          </a:prstGeom>
        </p:spPr>
      </p:pic>
    </p:spTree>
    <p:extLst>
      <p:ext uri="{BB962C8B-B14F-4D97-AF65-F5344CB8AC3E}">
        <p14:creationId xmlns:p14="http://schemas.microsoft.com/office/powerpoint/2010/main" val="2375885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act Slid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1D9BAA2-52BA-A44C-82B9-E0ACFE6898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Picture Placeholder 5">
            <a:extLst>
              <a:ext uri="{FF2B5EF4-FFF2-40B4-BE49-F238E27FC236}">
                <a16:creationId xmlns:a16="http://schemas.microsoft.com/office/drawing/2014/main" id="{4BFD508C-0433-6148-9266-7EB81FC11504}"/>
              </a:ext>
            </a:extLst>
          </p:cNvPr>
          <p:cNvSpPr>
            <a:spLocks noGrp="1"/>
          </p:cNvSpPr>
          <p:nvPr>
            <p:ph type="pic" sz="quarter" idx="10" hasCustomPrompt="1"/>
          </p:nvPr>
        </p:nvSpPr>
        <p:spPr>
          <a:xfrm>
            <a:off x="3647728" y="2277269"/>
            <a:ext cx="2303463" cy="2303462"/>
          </a:xfrm>
          <a:prstGeom prst="ellipse">
            <a:avLst/>
          </a:prstGeom>
        </p:spPr>
        <p:txBody>
          <a:bodyPr anchor="ctr"/>
          <a:lstStyle>
            <a:lvl1pPr marL="0" indent="0" algn="ctr">
              <a:lnSpc>
                <a:spcPct val="100000"/>
              </a:lnSpc>
              <a:buNone/>
              <a:defRPr/>
            </a:lvl1pPr>
          </a:lstStyle>
          <a:p>
            <a:r>
              <a:rPr lang="en-US" dirty="0"/>
              <a:t>Insert image here</a:t>
            </a:r>
          </a:p>
        </p:txBody>
      </p:sp>
      <p:sp>
        <p:nvSpPr>
          <p:cNvPr id="10" name="Text Placeholder 9">
            <a:extLst>
              <a:ext uri="{FF2B5EF4-FFF2-40B4-BE49-F238E27FC236}">
                <a16:creationId xmlns:a16="http://schemas.microsoft.com/office/drawing/2014/main" id="{EC67474B-C56A-024B-8A22-834C0C92DD31}"/>
              </a:ext>
            </a:extLst>
          </p:cNvPr>
          <p:cNvSpPr>
            <a:spLocks noGrp="1"/>
          </p:cNvSpPr>
          <p:nvPr>
            <p:ph type="body" sz="quarter" idx="11" hasCustomPrompt="1"/>
          </p:nvPr>
        </p:nvSpPr>
        <p:spPr>
          <a:xfrm>
            <a:off x="6240811" y="2807113"/>
            <a:ext cx="2376488" cy="359544"/>
          </a:xfrm>
        </p:spPr>
        <p:txBody>
          <a:bodyPr anchor="ctr">
            <a:normAutofit/>
          </a:bodyPr>
          <a:lstStyle>
            <a:lvl1pPr marL="0" indent="0">
              <a:lnSpc>
                <a:spcPct val="100000"/>
              </a:lnSpc>
              <a:buNone/>
              <a:defRPr sz="1600" b="1">
                <a:solidFill>
                  <a:schemeClr val="accent1"/>
                </a:solidFill>
              </a:defRPr>
            </a:lvl1pPr>
          </a:lstStyle>
          <a:p>
            <a:pPr lvl="0"/>
            <a:r>
              <a:rPr lang="en-US" dirty="0" err="1"/>
              <a:t>Erkka</a:t>
            </a:r>
            <a:r>
              <a:rPr lang="en-US" dirty="0"/>
              <a:t> </a:t>
            </a:r>
            <a:r>
              <a:rPr lang="en-US" dirty="0" err="1"/>
              <a:t>Isomäki</a:t>
            </a:r>
            <a:endParaRPr lang="en-US" dirty="0"/>
          </a:p>
        </p:txBody>
      </p:sp>
      <p:sp>
        <p:nvSpPr>
          <p:cNvPr id="11" name="Text Placeholder 9">
            <a:extLst>
              <a:ext uri="{FF2B5EF4-FFF2-40B4-BE49-F238E27FC236}">
                <a16:creationId xmlns:a16="http://schemas.microsoft.com/office/drawing/2014/main" id="{9998AB01-4290-EE44-859D-9AB9735B3471}"/>
              </a:ext>
            </a:extLst>
          </p:cNvPr>
          <p:cNvSpPr>
            <a:spLocks noGrp="1"/>
          </p:cNvSpPr>
          <p:nvPr>
            <p:ph type="body" sz="quarter" idx="12" hasCustomPrompt="1"/>
          </p:nvPr>
        </p:nvSpPr>
        <p:spPr>
          <a:xfrm>
            <a:off x="6240811" y="3095145"/>
            <a:ext cx="2376488" cy="981927"/>
          </a:xfrm>
        </p:spPr>
        <p:txBody>
          <a:bodyPr anchor="t">
            <a:normAutofit/>
          </a:bodyPr>
          <a:lstStyle>
            <a:lvl1pPr marL="0" indent="0">
              <a:lnSpc>
                <a:spcPct val="100000"/>
              </a:lnSpc>
              <a:buNone/>
              <a:defRPr sz="1600" b="0">
                <a:solidFill>
                  <a:schemeClr val="bg1">
                    <a:lumMod val="50000"/>
                  </a:schemeClr>
                </a:solidFill>
              </a:defRPr>
            </a:lvl1pPr>
          </a:lstStyle>
          <a:p>
            <a:pPr lvl="0"/>
            <a:r>
              <a:rPr lang="en-US" dirty="0"/>
              <a:t>Co-founder &amp; CEO</a:t>
            </a:r>
            <a:br>
              <a:rPr lang="en-US" dirty="0"/>
            </a:br>
            <a:r>
              <a:rPr lang="en-US" dirty="0" err="1"/>
              <a:t>erkka@viima.com</a:t>
            </a:r>
            <a:br>
              <a:rPr lang="en-US" dirty="0"/>
            </a:br>
            <a:r>
              <a:rPr lang="en-US" dirty="0"/>
              <a:t>+358 40 829 7811</a:t>
            </a:r>
          </a:p>
        </p:txBody>
      </p:sp>
      <p:sp>
        <p:nvSpPr>
          <p:cNvPr id="12" name="Rectangle 11">
            <a:extLst>
              <a:ext uri="{FF2B5EF4-FFF2-40B4-BE49-F238E27FC236}">
                <a16:creationId xmlns:a16="http://schemas.microsoft.com/office/drawing/2014/main" id="{7530E79D-98AA-0042-8589-66ABA8B44681}"/>
              </a:ext>
            </a:extLst>
          </p:cNvPr>
          <p:cNvSpPr/>
          <p:nvPr userDrawn="1"/>
        </p:nvSpPr>
        <p:spPr>
          <a:xfrm>
            <a:off x="2400" y="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304E116-48B8-474E-B66A-C2DE3B795439}"/>
              </a:ext>
            </a:extLst>
          </p:cNvPr>
          <p:cNvSpPr txBox="1"/>
          <p:nvPr userDrawn="1"/>
        </p:nvSpPr>
        <p:spPr>
          <a:xfrm>
            <a:off x="5431395" y="6284044"/>
            <a:ext cx="1329210" cy="276999"/>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dirty="0">
                <a:solidFill>
                  <a:schemeClr val="tx2"/>
                </a:solidFill>
                <a:hlinkClick r:id="rId4">
                  <a:extLst>
                    <a:ext uri="{A12FA001-AC4F-418D-AE19-62706E023703}">
                      <ahyp:hlinkClr xmlns:ahyp="http://schemas.microsoft.com/office/drawing/2018/hyperlinkcolor" val="tx"/>
                    </a:ext>
                  </a:extLst>
                </a:hlinkClick>
              </a:rPr>
              <a:t>www.viima.com</a:t>
            </a:r>
            <a:endParaRPr lang="en-US" sz="1200" u="none" dirty="0">
              <a:solidFill>
                <a:schemeClr val="tx2"/>
              </a:solidFill>
            </a:endParaRPr>
          </a:p>
        </p:txBody>
      </p:sp>
      <p:sp>
        <p:nvSpPr>
          <p:cNvPr id="18" name="Picture Placeholder 17">
            <a:extLst>
              <a:ext uri="{FF2B5EF4-FFF2-40B4-BE49-F238E27FC236}">
                <a16:creationId xmlns:a16="http://schemas.microsoft.com/office/drawing/2014/main" id="{9C79B884-7E75-A041-9CF0-A2F80C3BE925}"/>
              </a:ext>
            </a:extLst>
          </p:cNvPr>
          <p:cNvSpPr>
            <a:spLocks noGrp="1"/>
          </p:cNvSpPr>
          <p:nvPr>
            <p:ph type="pic" sz="quarter" idx="13" hasCustomPrompt="1"/>
          </p:nvPr>
        </p:nvSpPr>
        <p:spPr>
          <a:xfrm>
            <a:off x="6240707" y="3789040"/>
            <a:ext cx="493712" cy="493712"/>
          </a:xfrm>
        </p:spPr>
        <p:txBody>
          <a:bodyPr>
            <a:normAutofit/>
          </a:bodyPr>
          <a:lstStyle>
            <a:lvl1pPr marL="0" indent="0" algn="ctr">
              <a:buNone/>
              <a:defRPr sz="1000"/>
            </a:lvl1pPr>
          </a:lstStyle>
          <a:p>
            <a:r>
              <a:rPr lang="en-US" dirty="0"/>
              <a:t>LI icon here</a:t>
            </a:r>
          </a:p>
        </p:txBody>
      </p:sp>
    </p:spTree>
    <p:extLst>
      <p:ext uri="{BB962C8B-B14F-4D97-AF65-F5344CB8AC3E}">
        <p14:creationId xmlns:p14="http://schemas.microsoft.com/office/powerpoint/2010/main" val="99932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51384" y="188640"/>
            <a:ext cx="6120680" cy="1327735"/>
          </a:xfrm>
        </p:spPr>
        <p:txBody>
          <a:bodyPr anchor="ctr">
            <a:normAutofit/>
          </a:bodyPr>
          <a:lstStyle>
            <a:lvl1pPr algn="l">
              <a:defRPr sz="3200" b="1"/>
            </a:lvl1pPr>
          </a:lstStyle>
          <a:p>
            <a:r>
              <a:rPr lang="en-US" dirty="0"/>
              <a:t>Agenda</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7248128"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51384" y="1772816"/>
            <a:ext cx="6120680" cy="4401184"/>
          </a:xfrm>
          <a:prstGeom prst="rect">
            <a:avLst/>
          </a:prstGeom>
        </p:spPr>
        <p:txBody>
          <a:bodyPr>
            <a:normAutofit/>
          </a:bodyPr>
          <a:lstStyle>
            <a:lvl1pPr marL="342900" indent="-342900">
              <a:lnSpc>
                <a:spcPct val="150000"/>
              </a:lnSpc>
              <a:buFont typeface="+mj-lt"/>
              <a:buAutoNum type="arabicPeriod"/>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Viima as a partner</a:t>
            </a:r>
          </a:p>
          <a:p>
            <a:pPr lvl="0"/>
            <a:r>
              <a:rPr lang="en-US" dirty="0"/>
              <a:t>Use cases</a:t>
            </a:r>
          </a:p>
        </p:txBody>
      </p:sp>
      <p:sp>
        <p:nvSpPr>
          <p:cNvPr id="11" name="Picture Placeholder 10">
            <a:extLst>
              <a:ext uri="{FF2B5EF4-FFF2-40B4-BE49-F238E27FC236}">
                <a16:creationId xmlns:a16="http://schemas.microsoft.com/office/drawing/2014/main" id="{D8847EF3-0044-0545-AB85-86096296B3E9}"/>
              </a:ext>
            </a:extLst>
          </p:cNvPr>
          <p:cNvSpPr>
            <a:spLocks noGrp="1" noChangeAspect="1"/>
          </p:cNvSpPr>
          <p:nvPr>
            <p:ph type="pic" sz="quarter" idx="10" hasCustomPrompt="1"/>
          </p:nvPr>
        </p:nvSpPr>
        <p:spPr>
          <a:xfrm>
            <a:off x="10440000" y="6174000"/>
            <a:ext cx="1400400" cy="496799"/>
          </a:xfrm>
          <a:blipFill>
            <a:blip r:embed="rId3">
              <a:extLst>
                <a:ext uri="{96DAC541-7B7A-43D3-8B79-37D633B846F1}">
                  <asvg:svgBlip xmlns:asvg="http://schemas.microsoft.com/office/drawing/2016/SVG/main" r:embed="rId4"/>
                </a:ext>
              </a:extLst>
            </a:blip>
            <a:stretch>
              <a:fillRect/>
            </a:stretch>
          </a:blipFill>
        </p:spPr>
        <p:txBody>
          <a:bodyPr>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4101666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 slid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265A59C-90B8-974F-89D9-AF9031DAB8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75800" y="2924883"/>
            <a:ext cx="2840400" cy="1008234"/>
          </a:xfrm>
          <a:prstGeom prst="rect">
            <a:avLst/>
          </a:prstGeom>
        </p:spPr>
      </p:pic>
      <p:sp>
        <p:nvSpPr>
          <p:cNvPr id="3" name="Rectangle 2">
            <a:extLst>
              <a:ext uri="{FF2B5EF4-FFF2-40B4-BE49-F238E27FC236}">
                <a16:creationId xmlns:a16="http://schemas.microsoft.com/office/drawing/2014/main" id="{FDC31D81-06F9-A343-BEBF-0D155A77528B}"/>
              </a:ext>
            </a:extLst>
          </p:cNvPr>
          <p:cNvSpPr/>
          <p:nvPr userDrawn="1"/>
        </p:nvSpPr>
        <p:spPr>
          <a:xfrm>
            <a:off x="2400" y="6786000"/>
            <a:ext cx="12189600" cy="72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15552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ize image background">
    <p:bg>
      <p:bgPr>
        <a:solidFill>
          <a:schemeClr val="bg1"/>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6365A8F-7F5C-0C44-8772-3C09CC4C6157}"/>
              </a:ext>
            </a:extLst>
          </p:cNvPr>
          <p:cNvSpPr>
            <a:spLocks noGrp="1"/>
          </p:cNvSpPr>
          <p:nvPr>
            <p:ph type="pic" sz="quarter" idx="12" hasCustomPrompt="1"/>
          </p:nvPr>
        </p:nvSpPr>
        <p:spPr>
          <a:xfrm>
            <a:off x="0" y="0"/>
            <a:ext cx="12192000" cy="6858000"/>
          </a:xfrm>
        </p:spPr>
        <p:txBody>
          <a:bodyPr/>
          <a:lstStyle/>
          <a:p>
            <a:r>
              <a:rPr lang="en-US" dirty="0"/>
              <a:t>Background image here (move textbox)</a:t>
            </a:r>
          </a:p>
        </p:txBody>
      </p:sp>
      <p:pic>
        <p:nvPicPr>
          <p:cNvPr id="15" name="Picture 14">
            <a:extLst>
              <a:ext uri="{FF2B5EF4-FFF2-40B4-BE49-F238E27FC236}">
                <a16:creationId xmlns:a16="http://schemas.microsoft.com/office/drawing/2014/main" id="{9E94008E-E605-6A48-A650-030C0E682FDF}"/>
              </a:ext>
            </a:extLst>
          </p:cNvPr>
          <p:cNvPicPr>
            <a:picLocks noChangeAspect="1"/>
          </p:cNvPicPr>
          <p:nvPr userDrawn="1"/>
        </p:nvPicPr>
        <p:blipFill>
          <a:blip r:embed="rId2"/>
          <a:stretch>
            <a:fillRect/>
          </a:stretch>
        </p:blipFill>
        <p:spPr>
          <a:xfrm>
            <a:off x="10440000" y="6174000"/>
            <a:ext cx="1390295" cy="496799"/>
          </a:xfrm>
          <a:prstGeom prst="rect">
            <a:avLst/>
          </a:prstGeom>
        </p:spPr>
      </p:pic>
      <p:sp>
        <p:nvSpPr>
          <p:cNvPr id="17" name="Text Placeholder 16">
            <a:extLst>
              <a:ext uri="{FF2B5EF4-FFF2-40B4-BE49-F238E27FC236}">
                <a16:creationId xmlns:a16="http://schemas.microsoft.com/office/drawing/2014/main" id="{90EE4946-D674-9F4F-82AF-60E9ED82F63E}"/>
              </a:ext>
            </a:extLst>
          </p:cNvPr>
          <p:cNvSpPr>
            <a:spLocks noGrp="1"/>
          </p:cNvSpPr>
          <p:nvPr>
            <p:ph type="body" sz="quarter" idx="11" hasCustomPrompt="1"/>
          </p:nvPr>
        </p:nvSpPr>
        <p:spPr>
          <a:xfrm>
            <a:off x="0" y="-1"/>
            <a:ext cx="12192000" cy="6857999"/>
          </a:xfrm>
          <a:gradFill>
            <a:gsLst>
              <a:gs pos="0">
                <a:schemeClr val="accent1">
                  <a:alpha val="50000"/>
                </a:schemeClr>
              </a:gs>
              <a:gs pos="100000">
                <a:srgbClr val="BBBBBB"/>
              </a:gs>
            </a:gsLst>
            <a:lin ang="13500000" scaled="1"/>
          </a:gradFill>
        </p:spPr>
        <p:txBody>
          <a:bodyPr anchor="ctr">
            <a:normAutofit/>
          </a:bodyPr>
          <a:lstStyle>
            <a:lvl1pPr marL="0" indent="0" algn="ctr">
              <a:lnSpc>
                <a:spcPct val="150000"/>
              </a:lnSpc>
              <a:buNone/>
              <a:defRPr sz="3200" b="1">
                <a:solidFill>
                  <a:schemeClr val="bg2"/>
                </a:solidFill>
              </a:defRPr>
            </a:lvl1pPr>
          </a:lstStyle>
          <a:p>
            <a:pPr lvl="0"/>
            <a:r>
              <a:rPr lang="en-US" dirty="0"/>
              <a:t>INNOVATION IS HERE TO STAY</a:t>
            </a:r>
          </a:p>
        </p:txBody>
      </p:sp>
      <p:sp>
        <p:nvSpPr>
          <p:cNvPr id="25" name="Picture Placeholder 10">
            <a:extLst>
              <a:ext uri="{FF2B5EF4-FFF2-40B4-BE49-F238E27FC236}">
                <a16:creationId xmlns:a16="http://schemas.microsoft.com/office/drawing/2014/main" id="{BA055D3E-A40E-1345-8AB3-0824338A6F83}"/>
              </a:ext>
            </a:extLst>
          </p:cNvPr>
          <p:cNvSpPr>
            <a:spLocks noGrp="1" noChangeAspect="1"/>
          </p:cNvSpPr>
          <p:nvPr>
            <p:ph type="pic" sz="quarter" idx="10" hasCustomPrompt="1"/>
          </p:nvPr>
        </p:nvSpPr>
        <p:spPr>
          <a:xfrm>
            <a:off x="10440000" y="6174000"/>
            <a:ext cx="1400400" cy="4967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lIns="90000">
            <a:normAutofit/>
          </a:bodyPr>
          <a:lstStyle>
            <a:lvl1pPr marL="0" indent="0">
              <a:buNone/>
              <a:defRPr sz="1200"/>
            </a:lvl1pPr>
          </a:lstStyle>
          <a:p>
            <a:r>
              <a:rPr lang="fi-FI" dirty="0" err="1"/>
              <a:t>Remove</a:t>
            </a:r>
            <a:r>
              <a:rPr lang="fi-FI" dirty="0"/>
              <a:t> logo </a:t>
            </a:r>
            <a:r>
              <a:rPr lang="fi-FI" dirty="0" err="1"/>
              <a:t>if</a:t>
            </a:r>
            <a:r>
              <a:rPr lang="fi-FI" dirty="0"/>
              <a:t> </a:t>
            </a:r>
            <a:r>
              <a:rPr lang="fi-FI" dirty="0" err="1"/>
              <a:t>needed</a:t>
            </a:r>
            <a:endParaRPr lang="fi-FI" dirty="0"/>
          </a:p>
        </p:txBody>
      </p:sp>
    </p:spTree>
    <p:extLst>
      <p:ext uri="{BB962C8B-B14F-4D97-AF65-F5344CB8AC3E}">
        <p14:creationId xmlns:p14="http://schemas.microsoft.com/office/powerpoint/2010/main" val="3758083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D73D-9E76-B649-8914-B9339D58CCF7}"/>
              </a:ext>
            </a:extLst>
          </p:cNvPr>
          <p:cNvSpPr>
            <a:spLocks noGrp="1"/>
          </p:cNvSpPr>
          <p:nvPr>
            <p:ph type="title" hasCustomPrompt="1"/>
          </p:nvPr>
        </p:nvSpPr>
        <p:spPr>
          <a:xfrm>
            <a:off x="5663952" y="187201"/>
            <a:ext cx="6176448" cy="1327735"/>
          </a:xfrm>
        </p:spPr>
        <p:txBody>
          <a:bodyPr anchor="ctr">
            <a:normAutofit/>
          </a:bodyPr>
          <a:lstStyle>
            <a:lvl1pPr algn="l">
              <a:defRPr sz="3200" b="1"/>
            </a:lvl1pPr>
          </a:lstStyle>
          <a:p>
            <a:r>
              <a:rPr lang="en-US" dirty="0"/>
              <a:t>Cool Stuff</a:t>
            </a:r>
            <a:endParaRPr lang="fi-FI" dirty="0"/>
          </a:p>
        </p:txBody>
      </p:sp>
      <p:sp>
        <p:nvSpPr>
          <p:cNvPr id="3" name="Picture Placeholder 2">
            <a:extLst>
              <a:ext uri="{FF2B5EF4-FFF2-40B4-BE49-F238E27FC236}">
                <a16:creationId xmlns:a16="http://schemas.microsoft.com/office/drawing/2014/main" id="{6638CF56-BB3F-8343-A6CA-6259C602182E}"/>
              </a:ext>
            </a:extLst>
          </p:cNvPr>
          <p:cNvSpPr>
            <a:spLocks noGrp="1"/>
          </p:cNvSpPr>
          <p:nvPr>
            <p:ph type="pic" idx="1" hasCustomPrompt="1"/>
          </p:nvPr>
        </p:nvSpPr>
        <p:spPr>
          <a:xfrm>
            <a:off x="0" y="0"/>
            <a:ext cx="4943872" cy="6858000"/>
          </a:xfrm>
          <a:prstGeom prst="rect">
            <a:avLst/>
          </a:prstGeom>
          <a:blipFill dpi="0" rotWithShape="1">
            <a:blip r:embed="rId2"/>
            <a:srcRect/>
            <a:stretch>
              <a:fillRect/>
            </a:stretch>
          </a:blipFill>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dirty="0" err="1"/>
              <a:t>Insert</a:t>
            </a:r>
            <a:r>
              <a:rPr lang="fi-FI" dirty="0"/>
              <a:t> image </a:t>
            </a:r>
            <a:r>
              <a:rPr lang="fi-FI" dirty="0" err="1"/>
              <a:t>here</a:t>
            </a:r>
            <a:endParaRPr lang="fi-FI" dirty="0"/>
          </a:p>
        </p:txBody>
      </p:sp>
      <p:sp>
        <p:nvSpPr>
          <p:cNvPr id="4" name="Text Placeholder 3">
            <a:extLst>
              <a:ext uri="{FF2B5EF4-FFF2-40B4-BE49-F238E27FC236}">
                <a16:creationId xmlns:a16="http://schemas.microsoft.com/office/drawing/2014/main" id="{D67FCBE2-F567-3148-B811-BC56412B0915}"/>
              </a:ext>
            </a:extLst>
          </p:cNvPr>
          <p:cNvSpPr>
            <a:spLocks noGrp="1"/>
          </p:cNvSpPr>
          <p:nvPr>
            <p:ph type="body" sz="half" idx="2" hasCustomPrompt="1"/>
          </p:nvPr>
        </p:nvSpPr>
        <p:spPr>
          <a:xfrm>
            <a:off x="5663952" y="1771376"/>
            <a:ext cx="6176448" cy="4402623"/>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We’re on a mission to help organizations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make more innovation happen.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…but we can’t do it alone.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Our Partner Program is designed to give you the tools to help your customers innovate better – and to </a:t>
            </a:r>
            <a:r>
              <a:rPr kumimoji="0" lang="en-US" sz="2400" b="1"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grow your business</a:t>
            </a:r>
            <a:r>
              <a:rPr kumimoji="0" lang="en-US" sz="2400" b="0" i="0" u="none" strike="noStrike" kern="1200" cap="none" spc="0" normalizeH="0" baseline="0" noProof="0" dirty="0">
                <a:ln>
                  <a:noFill/>
                </a:ln>
                <a:solidFill>
                  <a:srgbClr val="777777"/>
                </a:solidFill>
                <a:effectLst/>
                <a:uLnTx/>
                <a:uFillTx/>
                <a:latin typeface="Noto Sans" panose="020B0502040504020204" pitchFamily="34" charset="0"/>
                <a:ea typeface="+mn-ea"/>
                <a:cs typeface="+mn-cs"/>
              </a:rPr>
              <a:t> in the process.</a:t>
            </a:r>
          </a:p>
        </p:txBody>
      </p:sp>
      <p:pic>
        <p:nvPicPr>
          <p:cNvPr id="8" name="Graphic 7">
            <a:extLst>
              <a:ext uri="{FF2B5EF4-FFF2-40B4-BE49-F238E27FC236}">
                <a16:creationId xmlns:a16="http://schemas.microsoft.com/office/drawing/2014/main" id="{34595B80-48D8-AC4D-8106-FA6E428E3EC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79849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708ED-3A22-D347-803C-79CD9B5B9E6B}"/>
              </a:ext>
            </a:extLst>
          </p:cNvPr>
          <p:cNvSpPr>
            <a:spLocks noGrp="1"/>
          </p:cNvSpPr>
          <p:nvPr>
            <p:ph type="title" hasCustomPrompt="1"/>
          </p:nvPr>
        </p:nvSpPr>
        <p:spPr>
          <a:xfrm>
            <a:off x="697007" y="400558"/>
            <a:ext cx="5648170" cy="1325563"/>
          </a:xfrm>
        </p:spPr>
        <p:txBody>
          <a:bodyPr>
            <a:normAutofit/>
          </a:bodyPr>
          <a:lstStyle>
            <a:lvl1pPr algn="l">
              <a:defRPr sz="3200" b="1"/>
            </a:lvl1pPr>
          </a:lstStyle>
          <a:p>
            <a:r>
              <a:rPr lang="en-US" dirty="0"/>
              <a:t>About Viima</a:t>
            </a:r>
            <a:endParaRPr lang="fi-FI" dirty="0"/>
          </a:p>
        </p:txBody>
      </p:sp>
      <p:sp>
        <p:nvSpPr>
          <p:cNvPr id="3" name="Content Placeholder 2">
            <a:extLst>
              <a:ext uri="{FF2B5EF4-FFF2-40B4-BE49-F238E27FC236}">
                <a16:creationId xmlns:a16="http://schemas.microsoft.com/office/drawing/2014/main" id="{B807F8EA-316A-6949-A207-A5964149E854}"/>
              </a:ext>
            </a:extLst>
          </p:cNvPr>
          <p:cNvSpPr>
            <a:spLocks noGrp="1"/>
          </p:cNvSpPr>
          <p:nvPr>
            <p:ph sz="half" idx="1" hasCustomPrompt="1"/>
          </p:nvPr>
        </p:nvSpPr>
        <p:spPr>
          <a:xfrm>
            <a:off x="697006" y="1825625"/>
            <a:ext cx="5648170" cy="4348375"/>
          </a:xfrm>
          <a:prstGeom prst="rect">
            <a:avLst/>
          </a:prstGeom>
        </p:spPr>
        <p:txBody>
          <a:bodyPr>
            <a:normAutofit/>
          </a:bodyPr>
          <a:lstStyle>
            <a:lvl1pPr marL="0" indent="0">
              <a:buNone/>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marL="0" indent="0">
              <a:buNone/>
            </a:pPr>
            <a:r>
              <a:rPr lang="en-US" sz="2400" dirty="0"/>
              <a:t>We’re on a mission to help organizations </a:t>
            </a:r>
            <a:r>
              <a:rPr lang="en-US" sz="2400" b="1" dirty="0"/>
              <a:t>make more innovation happen.</a:t>
            </a:r>
          </a:p>
          <a:p>
            <a:pPr marL="0" indent="0">
              <a:buNone/>
            </a:pPr>
            <a:endParaRPr lang="en-US" sz="2400" b="1" dirty="0"/>
          </a:p>
          <a:p>
            <a:pPr marL="0" indent="0">
              <a:buNone/>
            </a:pPr>
            <a:r>
              <a:rPr lang="en-US" sz="2400" b="1" dirty="0"/>
              <a:t>…but we can’t do it alone.</a:t>
            </a:r>
          </a:p>
          <a:p>
            <a:pPr marL="0" indent="0">
              <a:buNone/>
            </a:pPr>
            <a:endParaRPr lang="en-US" sz="2400" b="1" dirty="0"/>
          </a:p>
          <a:p>
            <a:pPr marL="0" indent="0">
              <a:buNone/>
            </a:pPr>
            <a:r>
              <a:rPr lang="en-US" sz="2400" dirty="0"/>
              <a:t>Our Partner Program is designed to give you the tools to help your customers innovate better – and to </a:t>
            </a:r>
            <a:r>
              <a:rPr lang="en-US" sz="2400" b="1" dirty="0"/>
              <a:t>grow your business</a:t>
            </a:r>
            <a:r>
              <a:rPr lang="en-US" sz="2400" dirty="0"/>
              <a:t> in the process.</a:t>
            </a:r>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6705217" y="1063339"/>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Tree>
    <p:extLst>
      <p:ext uri="{BB962C8B-B14F-4D97-AF65-F5344CB8AC3E}">
        <p14:creationId xmlns:p14="http://schemas.microsoft.com/office/powerpoint/2010/main" val="2727937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p:spTree>
      <p:nvGrpSpPr>
        <p:cNvPr id="1" name=""/>
        <p:cNvGrpSpPr/>
        <p:nvPr/>
      </p:nvGrpSpPr>
      <p:grpSpPr>
        <a:xfrm>
          <a:off x="0" y="0"/>
          <a:ext cx="0" cy="0"/>
          <a:chOff x="0" y="0"/>
          <a:chExt cx="0" cy="0"/>
        </a:xfrm>
      </p:grpSpPr>
      <p:sp>
        <p:nvSpPr>
          <p:cNvPr id="20" name="Content Placeholder 18">
            <a:extLst>
              <a:ext uri="{FF2B5EF4-FFF2-40B4-BE49-F238E27FC236}">
                <a16:creationId xmlns:a16="http://schemas.microsoft.com/office/drawing/2014/main" id="{D999757C-9152-4E42-A0CA-35401BD12F57}"/>
              </a:ext>
            </a:extLst>
          </p:cNvPr>
          <p:cNvSpPr>
            <a:spLocks noGrp="1" noChangeAspect="1"/>
          </p:cNvSpPr>
          <p:nvPr>
            <p:ph sz="quarter" idx="12" hasCustomPrompt="1"/>
          </p:nvPr>
        </p:nvSpPr>
        <p:spPr>
          <a:xfrm>
            <a:off x="1127448" y="3964090"/>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9" name="Content Placeholder 18">
            <a:extLst>
              <a:ext uri="{FF2B5EF4-FFF2-40B4-BE49-F238E27FC236}">
                <a16:creationId xmlns:a16="http://schemas.microsoft.com/office/drawing/2014/main" id="{5122B097-262F-F847-8152-FADDC4693DF9}"/>
              </a:ext>
            </a:extLst>
          </p:cNvPr>
          <p:cNvSpPr>
            <a:spLocks noGrp="1" noChangeAspect="1"/>
          </p:cNvSpPr>
          <p:nvPr>
            <p:ph sz="quarter" idx="11" hasCustomPrompt="1"/>
          </p:nvPr>
        </p:nvSpPr>
        <p:spPr>
          <a:xfrm>
            <a:off x="9237439" y="4221289"/>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207568" y="1257102"/>
            <a:ext cx="7887727" cy="4764187"/>
          </a:xfrm>
          <a:prstGeom prst="rect">
            <a:avLst/>
          </a:prstGeom>
        </p:spPr>
      </p:pic>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69115"/>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err="1"/>
              <a:t>The</a:t>
            </a:r>
            <a:r>
              <a:rPr lang="fi-FI" dirty="0"/>
              <a:t> </a:t>
            </a:r>
            <a:r>
              <a:rPr lang="fi-FI" dirty="0" err="1"/>
              <a:t>Tool</a:t>
            </a:r>
            <a:r>
              <a:rPr lang="fi-FI" dirty="0"/>
              <a:t> in </a:t>
            </a:r>
            <a:r>
              <a:rPr lang="fi-FI" dirty="0" err="1"/>
              <a:t>Brief</a:t>
            </a:r>
            <a:endParaRPr lang="fi-FI" dirty="0"/>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361224" y="1314950"/>
            <a:ext cx="1980000" cy="1980000"/>
          </a:xfrm>
          <a:prstGeom prst="ellipse">
            <a:avLst/>
          </a:prstGeom>
          <a:solidFill>
            <a:schemeClr val="accent2"/>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22" name="Content Placeholder 18">
            <a:extLst>
              <a:ext uri="{FF2B5EF4-FFF2-40B4-BE49-F238E27FC236}">
                <a16:creationId xmlns:a16="http://schemas.microsoft.com/office/drawing/2014/main" id="{53F4EA65-677B-244F-9240-D1D01108CA8B}"/>
              </a:ext>
            </a:extLst>
          </p:cNvPr>
          <p:cNvSpPr>
            <a:spLocks noGrp="1" noChangeAspect="1"/>
          </p:cNvSpPr>
          <p:nvPr>
            <p:ph sz="quarter" idx="14" hasCustomPrompt="1"/>
          </p:nvPr>
        </p:nvSpPr>
        <p:spPr>
          <a:xfrm>
            <a:off x="9540000" y="1257102"/>
            <a:ext cx="1980000" cy="1980000"/>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3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560553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 Simple">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74678209-F2AD-BB41-B9E2-53B775BEFC94}"/>
              </a:ext>
            </a:extLst>
          </p:cNvPr>
          <p:cNvPicPr>
            <a:picLocks noChangeAspect="1"/>
          </p:cNvPicPr>
          <p:nvPr userDrawn="1"/>
        </p:nvPicPr>
        <p:blipFill>
          <a:blip r:embed="rId2"/>
          <a:stretch>
            <a:fillRect/>
          </a:stretch>
        </p:blipFill>
        <p:spPr>
          <a:xfrm>
            <a:off x="2168713" y="1257101"/>
            <a:ext cx="7887727" cy="4764187"/>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716757"/>
            <a:ext cx="3887788" cy="407987"/>
          </a:xfrm>
        </p:spPr>
        <p:txBody>
          <a:bodyPr anchor="ctr">
            <a:noAutofit/>
          </a:bodyPr>
          <a:lstStyle>
            <a:lvl1pPr marL="0" indent="0" algn="ctr">
              <a:buNone/>
              <a:defRPr sz="2800" b="1" cap="none" spc="0">
                <a:ln w="0"/>
                <a:solidFill>
                  <a:schemeClr val="tx1"/>
                </a:solidFill>
                <a:effectLst/>
              </a:defRPr>
            </a:lvl1pPr>
          </a:lstStyle>
          <a:p>
            <a:pPr lvl="0"/>
            <a:r>
              <a:rPr lang="fi-FI" dirty="0"/>
              <a:t>Enter Viima.</a:t>
            </a:r>
          </a:p>
        </p:txBody>
      </p:sp>
    </p:spTree>
    <p:extLst>
      <p:ext uri="{BB962C8B-B14F-4D97-AF65-F5344CB8AC3E}">
        <p14:creationId xmlns:p14="http://schemas.microsoft.com/office/powerpoint/2010/main" val="309832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points">
    <p:bg>
      <p:bgPr>
        <a:gradFill>
          <a:gsLst>
            <a:gs pos="0">
              <a:schemeClr val="bg1"/>
            </a:gs>
            <a:gs pos="87000">
              <a:schemeClr val="bg1">
                <a:lumMod val="95000"/>
              </a:schemeClr>
            </a:gs>
            <a:gs pos="100000">
              <a:srgbClr val="F0F0F0"/>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5" y="692696"/>
            <a:ext cx="3887788" cy="407987"/>
          </a:xfrm>
        </p:spPr>
        <p:txBody>
          <a:bodyPr>
            <a:noAutofit/>
          </a:bodyPr>
          <a:lstStyle>
            <a:lvl1pPr marL="0" indent="0" algn="ctr">
              <a:buNone/>
              <a:defRPr sz="2800" b="1" cap="none" spc="0">
                <a:ln w="0"/>
                <a:solidFill>
                  <a:schemeClr val="tx2"/>
                </a:solidFill>
                <a:effectLst/>
              </a:defRPr>
            </a:lvl1pPr>
          </a:lstStyle>
          <a:p>
            <a:pPr lvl="0"/>
            <a:r>
              <a:rPr lang="fi-FI" dirty="0"/>
              <a:t>How </a:t>
            </a:r>
            <a:r>
              <a:rPr lang="fi-FI" dirty="0" err="1"/>
              <a:t>We</a:t>
            </a:r>
            <a:r>
              <a:rPr lang="fi-FI" dirty="0"/>
              <a:t> Can Help</a:t>
            </a:r>
          </a:p>
        </p:txBody>
      </p:sp>
      <p:sp>
        <p:nvSpPr>
          <p:cNvPr id="21" name="Content Placeholder 18">
            <a:extLst>
              <a:ext uri="{FF2B5EF4-FFF2-40B4-BE49-F238E27FC236}">
                <a16:creationId xmlns:a16="http://schemas.microsoft.com/office/drawing/2014/main" id="{C5EDA791-D292-0E43-808B-FA17F4ABFDA4}"/>
              </a:ext>
            </a:extLst>
          </p:cNvPr>
          <p:cNvSpPr>
            <a:spLocks noGrp="1" noChangeAspect="1"/>
          </p:cNvSpPr>
          <p:nvPr>
            <p:ph sz="quarter" idx="13" hasCustomPrompt="1"/>
          </p:nvPr>
        </p:nvSpPr>
        <p:spPr>
          <a:xfrm>
            <a:off x="1415481" y="223529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2" name="Content Placeholder 18">
            <a:extLst>
              <a:ext uri="{FF2B5EF4-FFF2-40B4-BE49-F238E27FC236}">
                <a16:creationId xmlns:a16="http://schemas.microsoft.com/office/drawing/2014/main" id="{56D4E451-1219-D34D-BAFE-93C156EA8C47}"/>
              </a:ext>
            </a:extLst>
          </p:cNvPr>
          <p:cNvSpPr>
            <a:spLocks noGrp="1" noChangeAspect="1"/>
          </p:cNvSpPr>
          <p:nvPr>
            <p:ph sz="quarter" idx="14" hasCustomPrompt="1"/>
          </p:nvPr>
        </p:nvSpPr>
        <p:spPr>
          <a:xfrm>
            <a:off x="4907868" y="2240868"/>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
        <p:nvSpPr>
          <p:cNvPr id="13" name="Content Placeholder 18">
            <a:extLst>
              <a:ext uri="{FF2B5EF4-FFF2-40B4-BE49-F238E27FC236}">
                <a16:creationId xmlns:a16="http://schemas.microsoft.com/office/drawing/2014/main" id="{31F42E0D-8AF9-0A4E-BB9C-BE1FA6590625}"/>
              </a:ext>
            </a:extLst>
          </p:cNvPr>
          <p:cNvSpPr>
            <a:spLocks noGrp="1" noChangeAspect="1"/>
          </p:cNvSpPr>
          <p:nvPr>
            <p:ph sz="quarter" idx="15" hasCustomPrompt="1"/>
          </p:nvPr>
        </p:nvSpPr>
        <p:spPr>
          <a:xfrm>
            <a:off x="8400257" y="2245452"/>
            <a:ext cx="2376264" cy="2376264"/>
          </a:xfrm>
          <a:prstGeom prst="ellipse">
            <a:avLst/>
          </a:prstGeom>
          <a:solidFill>
            <a:schemeClr val="accent1"/>
          </a:solidFill>
          <a:ln>
            <a:noFill/>
          </a:ln>
        </p:spPr>
        <p:txBody>
          <a:bodyPr lIns="36000" tIns="36000" rIns="36000" bIns="36000" anchor="ctr" anchorCtr="0">
            <a:noAutofit/>
          </a:bodyPr>
          <a:lstStyle>
            <a:lvl1pPr marL="0" indent="0" algn="ctr">
              <a:lnSpc>
                <a:spcPct val="100000"/>
              </a:lnSpc>
              <a:buNone/>
              <a:defRPr sz="1800" b="1">
                <a:solidFill>
                  <a:schemeClr val="bg1"/>
                </a:solidFill>
              </a:defRPr>
            </a:lvl1pPr>
            <a:lvl2pPr>
              <a:defRPr sz="1200"/>
            </a:lvl2pPr>
            <a:lvl3pPr>
              <a:defRPr sz="1100"/>
            </a:lvl3pPr>
            <a:lvl4pPr>
              <a:defRPr sz="1050"/>
            </a:lvl4pPr>
            <a:lvl5pPr>
              <a:defRPr sz="1050"/>
            </a:lvl5pPr>
          </a:lstStyle>
          <a:p>
            <a:pPr lvl="0"/>
            <a:r>
              <a:rPr lang="fi-FI" dirty="0" err="1"/>
              <a:t>Engaging</a:t>
            </a:r>
            <a:r>
              <a:rPr lang="fi-FI" dirty="0"/>
              <a:t> &amp; </a:t>
            </a:r>
            <a:r>
              <a:rPr lang="fi-FI" dirty="0" err="1"/>
              <a:t>fun</a:t>
            </a:r>
            <a:br>
              <a:rPr lang="fi-FI" dirty="0"/>
            </a:br>
            <a:r>
              <a:rPr lang="fi-FI" dirty="0" err="1"/>
              <a:t>tool</a:t>
            </a:r>
            <a:r>
              <a:rPr lang="fi-FI" dirty="0"/>
              <a:t> to </a:t>
            </a:r>
            <a:r>
              <a:rPr lang="fi-FI" dirty="0" err="1"/>
              <a:t>use</a:t>
            </a:r>
            <a:endParaRPr lang="fi-FI" dirty="0"/>
          </a:p>
        </p:txBody>
      </p:sp>
    </p:spTree>
    <p:extLst>
      <p:ext uri="{BB962C8B-B14F-4D97-AF65-F5344CB8AC3E}">
        <p14:creationId xmlns:p14="http://schemas.microsoft.com/office/powerpoint/2010/main" val="3696660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Points Alternate">
    <p:bg>
      <p:bgPr>
        <a:blipFill dpi="0" rotWithShape="1">
          <a:blip r:embed="rId2">
            <a:extLst>
              <a:ext uri="{BEBA8EAE-BF5A-486C-A8C5-ECC9F3942E4B}">
                <a14:imgProps xmlns:a14="http://schemas.microsoft.com/office/drawing/2010/main">
                  <a14:imgLayer r:embed="rId3">
                    <a14:imgEffect>
                      <a14:brightnessContrast bright="5000" contrast="5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EBD64E9-2DEE-AE4B-9546-5E86A1A2068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40000" y="6174000"/>
            <a:ext cx="1400400" cy="497089"/>
          </a:xfrm>
          <a:prstGeom prst="rect">
            <a:avLst/>
          </a:prstGeom>
        </p:spPr>
      </p:pic>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52106" y="692696"/>
            <a:ext cx="3887788" cy="407987"/>
          </a:xfrm>
        </p:spPr>
        <p:txBody>
          <a:bodyPr>
            <a:noAutofit/>
          </a:bodyPr>
          <a:lstStyle>
            <a:lvl1pPr marL="0" indent="0" algn="l">
              <a:buNone/>
              <a:defRPr sz="2800" b="1" cap="none" spc="0">
                <a:ln w="0"/>
                <a:solidFill>
                  <a:schemeClr val="accent1"/>
                </a:solidFill>
                <a:effectLst/>
              </a:defRPr>
            </a:lvl1pPr>
          </a:lstStyle>
          <a:p>
            <a:pPr lvl="0"/>
            <a:r>
              <a:rPr lang="fi-FI" dirty="0" err="1"/>
              <a:t>Our</a:t>
            </a:r>
            <a:r>
              <a:rPr lang="fi-FI" dirty="0"/>
              <a:t> Innovation </a:t>
            </a:r>
            <a:r>
              <a:rPr lang="fi-FI" dirty="0" err="1"/>
              <a:t>Tool</a:t>
            </a:r>
            <a:endParaRPr lang="fi-FI" dirty="0"/>
          </a:p>
        </p:txBody>
      </p:sp>
      <p:sp>
        <p:nvSpPr>
          <p:cNvPr id="5" name="Picture Placeholder 4">
            <a:extLst>
              <a:ext uri="{FF2B5EF4-FFF2-40B4-BE49-F238E27FC236}">
                <a16:creationId xmlns:a16="http://schemas.microsoft.com/office/drawing/2014/main" id="{58B7F479-7FE2-1848-B836-53AB82696B95}"/>
              </a:ext>
            </a:extLst>
          </p:cNvPr>
          <p:cNvSpPr>
            <a:spLocks noGrp="1"/>
          </p:cNvSpPr>
          <p:nvPr>
            <p:ph type="pic" sz="quarter" idx="11" hasCustomPrompt="1"/>
          </p:nvPr>
        </p:nvSpPr>
        <p:spPr>
          <a:xfrm>
            <a:off x="4219488" y="2349500"/>
            <a:ext cx="1079500" cy="1079500"/>
          </a:xfrm>
        </p:spPr>
        <p:txBody>
          <a:bodyPr anchor="ctr"/>
          <a:lstStyle>
            <a:lvl1pPr marL="0" indent="0" algn="ctr">
              <a:buNone/>
              <a:defRPr/>
            </a:lvl1pPr>
          </a:lstStyle>
          <a:p>
            <a:r>
              <a:rPr lang="en-US" dirty="0"/>
              <a:t>Insert icon</a:t>
            </a:r>
          </a:p>
        </p:txBody>
      </p:sp>
      <p:sp>
        <p:nvSpPr>
          <p:cNvPr id="14" name="Picture Placeholder 4">
            <a:extLst>
              <a:ext uri="{FF2B5EF4-FFF2-40B4-BE49-F238E27FC236}">
                <a16:creationId xmlns:a16="http://schemas.microsoft.com/office/drawing/2014/main" id="{52164F7C-4673-AD43-B2B9-670AAAA21221}"/>
              </a:ext>
            </a:extLst>
          </p:cNvPr>
          <p:cNvSpPr>
            <a:spLocks noGrp="1"/>
          </p:cNvSpPr>
          <p:nvPr>
            <p:ph type="pic" sz="quarter" idx="12" hasCustomPrompt="1"/>
          </p:nvPr>
        </p:nvSpPr>
        <p:spPr>
          <a:xfrm>
            <a:off x="6904006" y="2349500"/>
            <a:ext cx="1079500" cy="1079500"/>
          </a:xfrm>
        </p:spPr>
        <p:txBody>
          <a:bodyPr anchor="ctr"/>
          <a:lstStyle>
            <a:lvl1pPr marL="0" indent="0" algn="ctr">
              <a:buNone/>
              <a:defRPr/>
            </a:lvl1pPr>
          </a:lstStyle>
          <a:p>
            <a:r>
              <a:rPr lang="en-US" dirty="0"/>
              <a:t>Insert icon</a:t>
            </a:r>
          </a:p>
        </p:txBody>
      </p:sp>
      <p:sp>
        <p:nvSpPr>
          <p:cNvPr id="15" name="Picture Placeholder 4">
            <a:extLst>
              <a:ext uri="{FF2B5EF4-FFF2-40B4-BE49-F238E27FC236}">
                <a16:creationId xmlns:a16="http://schemas.microsoft.com/office/drawing/2014/main" id="{B2F37662-19D7-2846-B453-1B942DD6697F}"/>
              </a:ext>
            </a:extLst>
          </p:cNvPr>
          <p:cNvSpPr>
            <a:spLocks noGrp="1"/>
          </p:cNvSpPr>
          <p:nvPr>
            <p:ph type="pic" sz="quarter" idx="13" hasCustomPrompt="1"/>
          </p:nvPr>
        </p:nvSpPr>
        <p:spPr>
          <a:xfrm>
            <a:off x="9588524" y="2349500"/>
            <a:ext cx="1079500" cy="1079500"/>
          </a:xfrm>
        </p:spPr>
        <p:txBody>
          <a:bodyPr anchor="ctr"/>
          <a:lstStyle>
            <a:lvl1pPr marL="0" indent="0" algn="ctr">
              <a:buNone/>
              <a:defRPr/>
            </a:lvl1pPr>
          </a:lstStyle>
          <a:p>
            <a:r>
              <a:rPr lang="en-US" dirty="0"/>
              <a:t>Insert icon</a:t>
            </a:r>
          </a:p>
        </p:txBody>
      </p:sp>
      <p:sp>
        <p:nvSpPr>
          <p:cNvPr id="16" name="Picture Placeholder 4">
            <a:extLst>
              <a:ext uri="{FF2B5EF4-FFF2-40B4-BE49-F238E27FC236}">
                <a16:creationId xmlns:a16="http://schemas.microsoft.com/office/drawing/2014/main" id="{E45F4152-2BA3-4942-AA7E-31E5D21F89EC}"/>
              </a:ext>
            </a:extLst>
          </p:cNvPr>
          <p:cNvSpPr>
            <a:spLocks noGrp="1"/>
          </p:cNvSpPr>
          <p:nvPr>
            <p:ph type="pic" sz="quarter" idx="14" hasCustomPrompt="1"/>
          </p:nvPr>
        </p:nvSpPr>
        <p:spPr>
          <a:xfrm>
            <a:off x="1534970" y="2349500"/>
            <a:ext cx="1079500" cy="1079500"/>
          </a:xfrm>
        </p:spPr>
        <p:txBody>
          <a:bodyPr anchor="ctr"/>
          <a:lstStyle>
            <a:lvl1pPr marL="0" indent="0" algn="ctr">
              <a:buNone/>
              <a:defRPr/>
            </a:lvl1pPr>
          </a:lstStyle>
          <a:p>
            <a:r>
              <a:rPr lang="en-US" dirty="0"/>
              <a:t>Insert icon</a:t>
            </a:r>
          </a:p>
        </p:txBody>
      </p:sp>
      <p:sp>
        <p:nvSpPr>
          <p:cNvPr id="8" name="Text Placeholder 7">
            <a:extLst>
              <a:ext uri="{FF2B5EF4-FFF2-40B4-BE49-F238E27FC236}">
                <a16:creationId xmlns:a16="http://schemas.microsoft.com/office/drawing/2014/main" id="{89A43A86-94E1-5043-B364-3E21EE380120}"/>
              </a:ext>
            </a:extLst>
          </p:cNvPr>
          <p:cNvSpPr>
            <a:spLocks noGrp="1"/>
          </p:cNvSpPr>
          <p:nvPr>
            <p:ph type="body" sz="quarter" idx="15" hasCustomPrompt="1"/>
          </p:nvPr>
        </p:nvSpPr>
        <p:spPr>
          <a:xfrm>
            <a:off x="994426"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8" name="Text Placeholder 7">
            <a:extLst>
              <a:ext uri="{FF2B5EF4-FFF2-40B4-BE49-F238E27FC236}">
                <a16:creationId xmlns:a16="http://schemas.microsoft.com/office/drawing/2014/main" id="{A9937176-E7E5-8F47-AE20-9C59695A2091}"/>
              </a:ext>
            </a:extLst>
          </p:cNvPr>
          <p:cNvSpPr>
            <a:spLocks noGrp="1"/>
          </p:cNvSpPr>
          <p:nvPr>
            <p:ph type="body" sz="quarter" idx="17" hasCustomPrompt="1"/>
          </p:nvPr>
        </p:nvSpPr>
        <p:spPr>
          <a:xfrm>
            <a:off x="6363462"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19" name="Text Placeholder 7">
            <a:extLst>
              <a:ext uri="{FF2B5EF4-FFF2-40B4-BE49-F238E27FC236}">
                <a16:creationId xmlns:a16="http://schemas.microsoft.com/office/drawing/2014/main" id="{B6B6112F-73E1-BF4A-AD93-9158197396BF}"/>
              </a:ext>
            </a:extLst>
          </p:cNvPr>
          <p:cNvSpPr>
            <a:spLocks noGrp="1"/>
          </p:cNvSpPr>
          <p:nvPr>
            <p:ph type="body" sz="quarter" idx="18" hasCustomPrompt="1"/>
          </p:nvPr>
        </p:nvSpPr>
        <p:spPr>
          <a:xfrm>
            <a:off x="9047980"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
        <p:nvSpPr>
          <p:cNvPr id="20" name="Text Placeholder 7">
            <a:extLst>
              <a:ext uri="{FF2B5EF4-FFF2-40B4-BE49-F238E27FC236}">
                <a16:creationId xmlns:a16="http://schemas.microsoft.com/office/drawing/2014/main" id="{C7FEFB3C-7477-2540-924E-E56E189F6F57}"/>
              </a:ext>
            </a:extLst>
          </p:cNvPr>
          <p:cNvSpPr>
            <a:spLocks noGrp="1"/>
          </p:cNvSpPr>
          <p:nvPr>
            <p:ph type="body" sz="quarter" idx="19" hasCustomPrompt="1"/>
          </p:nvPr>
        </p:nvSpPr>
        <p:spPr>
          <a:xfrm>
            <a:off x="3678944" y="3645024"/>
            <a:ext cx="2160588" cy="1079500"/>
          </a:xfrm>
        </p:spPr>
        <p:txBody>
          <a:bodyP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 sz="1300" b="0" i="0" u="none" strike="noStrike" smtClean="0">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 dirty="0"/>
              <a:t>Cloud-based SaaS platform transforms the way our customers innovate</a:t>
            </a:r>
          </a:p>
        </p:txBody>
      </p:sp>
    </p:spTree>
    <p:extLst>
      <p:ext uri="{BB962C8B-B14F-4D97-AF65-F5344CB8AC3E}">
        <p14:creationId xmlns:p14="http://schemas.microsoft.com/office/powerpoint/2010/main" val="309499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se Cases">
    <p:bg>
      <p:bgPr>
        <a:gradFill>
          <a:gsLst>
            <a:gs pos="0">
              <a:schemeClr val="bg1"/>
            </a:gs>
            <a:gs pos="87000">
              <a:srgbClr val="F0F0F0"/>
            </a:gs>
            <a:gs pos="100000">
              <a:srgbClr val="F0F0F0"/>
            </a:gs>
          </a:gsLst>
          <a:lin ang="4800000" scaled="0"/>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CBB7B0B-4952-4D4D-8F89-E2E431C8A33B}"/>
              </a:ext>
            </a:extLst>
          </p:cNvPr>
          <p:cNvSpPr>
            <a:spLocks noGrp="1"/>
          </p:cNvSpPr>
          <p:nvPr>
            <p:ph type="body" sz="quarter" idx="10" hasCustomPrompt="1"/>
          </p:nvPr>
        </p:nvSpPr>
        <p:spPr>
          <a:xfrm>
            <a:off x="4133197" y="408409"/>
            <a:ext cx="3887788" cy="407987"/>
          </a:xfrm>
        </p:spPr>
        <p:txBody>
          <a:bodyPr>
            <a:noAutofit/>
          </a:bodyPr>
          <a:lstStyle>
            <a:lvl1pPr marL="0" indent="0" algn="ctr">
              <a:buNone/>
              <a:defRPr sz="2800" b="1" cap="none" spc="0">
                <a:ln w="0"/>
                <a:solidFill>
                  <a:schemeClr val="tx1"/>
                </a:solidFill>
                <a:effectLst/>
              </a:defRPr>
            </a:lvl1pPr>
          </a:lstStyle>
          <a:p>
            <a:pPr lvl="0"/>
            <a:r>
              <a:rPr lang="fi-FI" dirty="0" err="1"/>
              <a:t>Use</a:t>
            </a:r>
            <a:r>
              <a:rPr lang="fi-FI" dirty="0"/>
              <a:t> </a:t>
            </a:r>
            <a:r>
              <a:rPr lang="fi-FI" dirty="0" err="1"/>
              <a:t>Cases</a:t>
            </a:r>
            <a:endParaRPr lang="fi-FI" dirty="0"/>
          </a:p>
        </p:txBody>
      </p:sp>
      <p:grpSp>
        <p:nvGrpSpPr>
          <p:cNvPr id="104" name="Group 103">
            <a:extLst>
              <a:ext uri="{FF2B5EF4-FFF2-40B4-BE49-F238E27FC236}">
                <a16:creationId xmlns:a16="http://schemas.microsoft.com/office/drawing/2014/main" id="{61C5CBEB-D11E-8543-AA9B-388CB8C496D2}"/>
              </a:ext>
            </a:extLst>
          </p:cNvPr>
          <p:cNvGrpSpPr>
            <a:grpSpLocks noChangeAspect="1"/>
          </p:cNvGrpSpPr>
          <p:nvPr userDrawn="1"/>
        </p:nvGrpSpPr>
        <p:grpSpPr>
          <a:xfrm>
            <a:off x="1768325" y="1840976"/>
            <a:ext cx="2088000" cy="2088000"/>
            <a:chOff x="7431634" y="4558804"/>
            <a:chExt cx="1980000" cy="1980000"/>
          </a:xfrm>
        </p:grpSpPr>
        <p:grpSp>
          <p:nvGrpSpPr>
            <p:cNvPr id="78" name="Group 77">
              <a:extLst>
                <a:ext uri="{FF2B5EF4-FFF2-40B4-BE49-F238E27FC236}">
                  <a16:creationId xmlns:a16="http://schemas.microsoft.com/office/drawing/2014/main" id="{3878E678-2D91-D54C-8F3D-D5CEFF4CCAFE}"/>
                </a:ext>
              </a:extLst>
            </p:cNvPr>
            <p:cNvGrpSpPr>
              <a:grpSpLocks noChangeAspect="1"/>
            </p:cNvGrpSpPr>
            <p:nvPr userDrawn="1"/>
          </p:nvGrpSpPr>
          <p:grpSpPr>
            <a:xfrm>
              <a:off x="7431634" y="4558804"/>
              <a:ext cx="1980000" cy="1980000"/>
              <a:chOff x="4476311" y="947220"/>
              <a:chExt cx="5238750" cy="5238750"/>
            </a:xfrm>
          </p:grpSpPr>
          <p:sp>
            <p:nvSpPr>
              <p:cNvPr id="73" name="Freeform 72">
                <a:extLst>
                  <a:ext uri="{FF2B5EF4-FFF2-40B4-BE49-F238E27FC236}">
                    <a16:creationId xmlns:a16="http://schemas.microsoft.com/office/drawing/2014/main" id="{808DED58-A4FA-1F49-B6EC-B9EC4EC19DAE}"/>
                  </a:ext>
                </a:extLst>
              </p:cNvPr>
              <p:cNvSpPr/>
              <p:nvPr/>
            </p:nvSpPr>
            <p:spPr>
              <a:xfrm>
                <a:off x="4476311" y="94722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75" name="Freeform 74">
                <a:extLst>
                  <a:ext uri="{FF2B5EF4-FFF2-40B4-BE49-F238E27FC236}">
                    <a16:creationId xmlns:a16="http://schemas.microsoft.com/office/drawing/2014/main" id="{2ACCB937-808E-C54D-AF81-6ED9CA748B96}"/>
                  </a:ext>
                </a:extLst>
              </p:cNvPr>
              <p:cNvSpPr/>
              <p:nvPr/>
            </p:nvSpPr>
            <p:spPr>
              <a:xfrm>
                <a:off x="6283950" y="2578413"/>
                <a:ext cx="590550" cy="590550"/>
              </a:xfrm>
              <a:custGeom>
                <a:avLst/>
                <a:gdLst>
                  <a:gd name="connsiteX0" fmla="*/ 296354 w 590550"/>
                  <a:gd name="connsiteY0" fmla="*/ 0 h 590550"/>
                  <a:gd name="connsiteX1" fmla="*/ 592665 w 590550"/>
                  <a:gd name="connsiteY1" fmla="*/ 296348 h 590550"/>
                  <a:gd name="connsiteX2" fmla="*/ 296354 w 590550"/>
                  <a:gd name="connsiteY2" fmla="*/ 592601 h 590550"/>
                  <a:gd name="connsiteX3" fmla="*/ 0 w 590550"/>
                  <a:gd name="connsiteY3" fmla="*/ 296348 h 590550"/>
                  <a:gd name="connsiteX4" fmla="*/ 296354 w 5905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 h="590550">
                    <a:moveTo>
                      <a:pt x="296354" y="0"/>
                    </a:moveTo>
                    <a:cubicBezTo>
                      <a:pt x="459994" y="0"/>
                      <a:pt x="592665" y="132664"/>
                      <a:pt x="592665" y="296348"/>
                    </a:cubicBezTo>
                    <a:cubicBezTo>
                      <a:pt x="592665" y="460026"/>
                      <a:pt x="459988" y="592601"/>
                      <a:pt x="296354" y="592601"/>
                    </a:cubicBezTo>
                    <a:cubicBezTo>
                      <a:pt x="132671" y="592601"/>
                      <a:pt x="0" y="460026"/>
                      <a:pt x="0" y="296348"/>
                    </a:cubicBezTo>
                    <a:cubicBezTo>
                      <a:pt x="0" y="132664"/>
                      <a:pt x="132671" y="0"/>
                      <a:pt x="296354" y="0"/>
                    </a:cubicBezTo>
                    <a:close/>
                  </a:path>
                </a:pathLst>
              </a:custGeom>
              <a:solidFill>
                <a:srgbClr val="FFFFFF"/>
              </a:solidFill>
              <a:ln w="6350" cap="flat">
                <a:noFill/>
                <a:prstDash val="solid"/>
                <a:miter/>
              </a:ln>
            </p:spPr>
            <p:txBody>
              <a:bodyPr rtlCol="0" anchor="ctr"/>
              <a:lstStyle/>
              <a:p>
                <a:endParaRPr lang="en-US" sz="1600" dirty="0"/>
              </a:p>
            </p:txBody>
          </p:sp>
          <p:sp>
            <p:nvSpPr>
              <p:cNvPr id="76" name="Freeform 75">
                <a:extLst>
                  <a:ext uri="{FF2B5EF4-FFF2-40B4-BE49-F238E27FC236}">
                    <a16:creationId xmlns:a16="http://schemas.microsoft.com/office/drawing/2014/main" id="{A3E38AC8-7F44-7949-9E21-5D02B89E1844}"/>
                  </a:ext>
                </a:extLst>
              </p:cNvPr>
              <p:cNvSpPr/>
              <p:nvPr/>
            </p:nvSpPr>
            <p:spPr>
              <a:xfrm>
                <a:off x="7098864" y="3022895"/>
                <a:ext cx="368300" cy="368300"/>
              </a:xfrm>
              <a:custGeom>
                <a:avLst/>
                <a:gdLst>
                  <a:gd name="connsiteX0" fmla="*/ 370408 w 368300"/>
                  <a:gd name="connsiteY0" fmla="*/ 185204 h 368300"/>
                  <a:gd name="connsiteX1" fmla="*/ 185204 w 368300"/>
                  <a:gd name="connsiteY1" fmla="*/ 370408 h 368300"/>
                  <a:gd name="connsiteX2" fmla="*/ 0 w 368300"/>
                  <a:gd name="connsiteY2" fmla="*/ 185204 h 368300"/>
                  <a:gd name="connsiteX3" fmla="*/ 185204 w 368300"/>
                  <a:gd name="connsiteY3" fmla="*/ 0 h 368300"/>
                  <a:gd name="connsiteX4" fmla="*/ 370408 w 368300"/>
                  <a:gd name="connsiteY4" fmla="*/ 185204 h 368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00" h="368300">
                    <a:moveTo>
                      <a:pt x="370408" y="185204"/>
                    </a:moveTo>
                    <a:cubicBezTo>
                      <a:pt x="370408" y="287489"/>
                      <a:pt x="287490" y="370408"/>
                      <a:pt x="185204" y="370408"/>
                    </a:cubicBezTo>
                    <a:cubicBezTo>
                      <a:pt x="82919" y="370408"/>
                      <a:pt x="0" y="287490"/>
                      <a:pt x="0" y="185204"/>
                    </a:cubicBezTo>
                    <a:cubicBezTo>
                      <a:pt x="0" y="82919"/>
                      <a:pt x="82918" y="0"/>
                      <a:pt x="185204" y="0"/>
                    </a:cubicBezTo>
                    <a:cubicBezTo>
                      <a:pt x="287489" y="0"/>
                      <a:pt x="370408" y="82918"/>
                      <a:pt x="370408" y="185204"/>
                    </a:cubicBezTo>
                    <a:close/>
                  </a:path>
                </a:pathLst>
              </a:custGeom>
              <a:solidFill>
                <a:srgbClr val="FFFFFF"/>
              </a:solidFill>
              <a:ln w="6350" cap="flat">
                <a:noFill/>
                <a:prstDash val="solid"/>
                <a:miter/>
              </a:ln>
            </p:spPr>
            <p:txBody>
              <a:bodyPr rtlCol="0" anchor="ctr"/>
              <a:lstStyle/>
              <a:p>
                <a:endParaRPr lang="en-US" sz="1600" dirty="0"/>
              </a:p>
            </p:txBody>
          </p:sp>
          <p:sp>
            <p:nvSpPr>
              <p:cNvPr id="77" name="Freeform 76">
                <a:extLst>
                  <a:ext uri="{FF2B5EF4-FFF2-40B4-BE49-F238E27FC236}">
                    <a16:creationId xmlns:a16="http://schemas.microsoft.com/office/drawing/2014/main" id="{003F29EF-1948-2743-ACB3-0C2F85A1E23A}"/>
                  </a:ext>
                </a:extLst>
              </p:cNvPr>
              <p:cNvSpPr/>
              <p:nvPr/>
            </p:nvSpPr>
            <p:spPr>
              <a:xfrm>
                <a:off x="6876614" y="1911637"/>
                <a:ext cx="889000" cy="882650"/>
              </a:xfrm>
              <a:custGeom>
                <a:avLst/>
                <a:gdLst>
                  <a:gd name="connsiteX0" fmla="*/ 444513 w 889000"/>
                  <a:gd name="connsiteY0" fmla="*/ 0 h 882650"/>
                  <a:gd name="connsiteX1" fmla="*/ 889000 w 889000"/>
                  <a:gd name="connsiteY1" fmla="*/ 444481 h 882650"/>
                  <a:gd name="connsiteX2" fmla="*/ 444513 w 889000"/>
                  <a:gd name="connsiteY2" fmla="*/ 888955 h 882650"/>
                  <a:gd name="connsiteX3" fmla="*/ 0 w 889000"/>
                  <a:gd name="connsiteY3" fmla="*/ 444481 h 882650"/>
                  <a:gd name="connsiteX4" fmla="*/ 444513 w 889000"/>
                  <a:gd name="connsiteY4" fmla="*/ 0 h 88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0" h="882650">
                    <a:moveTo>
                      <a:pt x="444513" y="0"/>
                    </a:moveTo>
                    <a:cubicBezTo>
                      <a:pt x="690054" y="0"/>
                      <a:pt x="889000" y="198996"/>
                      <a:pt x="889000" y="444481"/>
                    </a:cubicBezTo>
                    <a:cubicBezTo>
                      <a:pt x="889000" y="690016"/>
                      <a:pt x="690054" y="888955"/>
                      <a:pt x="444513" y="888955"/>
                    </a:cubicBezTo>
                    <a:cubicBezTo>
                      <a:pt x="198996" y="888955"/>
                      <a:pt x="0" y="690010"/>
                      <a:pt x="0" y="444481"/>
                    </a:cubicBezTo>
                    <a:cubicBezTo>
                      <a:pt x="0" y="198996"/>
                      <a:pt x="198996" y="0"/>
                      <a:pt x="444513" y="0"/>
                    </a:cubicBezTo>
                    <a:close/>
                  </a:path>
                </a:pathLst>
              </a:custGeom>
              <a:solidFill>
                <a:srgbClr val="FFFFFF"/>
              </a:solidFill>
              <a:ln w="6350" cap="flat">
                <a:noFill/>
                <a:prstDash val="solid"/>
                <a:miter/>
              </a:ln>
            </p:spPr>
            <p:txBody>
              <a:bodyPr rtlCol="0" anchor="ctr"/>
              <a:lstStyle/>
              <a:p>
                <a:endParaRPr lang="en-US" sz="1600" dirty="0"/>
              </a:p>
            </p:txBody>
          </p:sp>
        </p:grpSp>
        <p:sp>
          <p:nvSpPr>
            <p:cNvPr id="103" name="TextBox 102">
              <a:extLst>
                <a:ext uri="{FF2B5EF4-FFF2-40B4-BE49-F238E27FC236}">
                  <a16:creationId xmlns:a16="http://schemas.microsoft.com/office/drawing/2014/main" id="{D0AE55BD-0245-5544-B497-CAF196DF67E3}"/>
                </a:ext>
              </a:extLst>
            </p:cNvPr>
            <p:cNvSpPr txBox="1"/>
            <p:nvPr userDrawn="1"/>
          </p:nvSpPr>
          <p:spPr>
            <a:xfrm>
              <a:off x="7712620" y="5657148"/>
              <a:ext cx="1436611" cy="523220"/>
            </a:xfrm>
            <a:prstGeom prst="rect">
              <a:avLst/>
            </a:prstGeom>
            <a:noFill/>
          </p:spPr>
          <p:txBody>
            <a:bodyPr wrap="none" rtlCol="0">
              <a:spAutoFit/>
            </a:bodyPr>
            <a:lstStyle/>
            <a:p>
              <a:pPr algn="ctr"/>
              <a:r>
                <a:rPr lang="en-US" sz="1400" b="1" dirty="0">
                  <a:solidFill>
                    <a:schemeClr val="bg1"/>
                  </a:solidFill>
                </a:rPr>
                <a:t>Idea</a:t>
              </a:r>
              <a:br>
                <a:rPr lang="en-US" sz="1400" b="1" dirty="0">
                  <a:solidFill>
                    <a:schemeClr val="bg1"/>
                  </a:solidFill>
                </a:rPr>
              </a:br>
              <a:r>
                <a:rPr lang="en-US" sz="1400" b="1" dirty="0">
                  <a:solidFill>
                    <a:schemeClr val="bg1"/>
                  </a:solidFill>
                </a:rPr>
                <a:t> Management</a:t>
              </a:r>
            </a:p>
          </p:txBody>
        </p:sp>
      </p:grpSp>
      <p:grpSp>
        <p:nvGrpSpPr>
          <p:cNvPr id="106" name="Group 105">
            <a:extLst>
              <a:ext uri="{FF2B5EF4-FFF2-40B4-BE49-F238E27FC236}">
                <a16:creationId xmlns:a16="http://schemas.microsoft.com/office/drawing/2014/main" id="{89B06DB3-C7C2-6445-B5CE-4598569EF60E}"/>
              </a:ext>
            </a:extLst>
          </p:cNvPr>
          <p:cNvGrpSpPr>
            <a:grpSpLocks noChangeAspect="1"/>
          </p:cNvGrpSpPr>
          <p:nvPr userDrawn="1"/>
        </p:nvGrpSpPr>
        <p:grpSpPr>
          <a:xfrm>
            <a:off x="8442473" y="1845056"/>
            <a:ext cx="2088000" cy="2088000"/>
            <a:chOff x="7165234" y="2178326"/>
            <a:chExt cx="1980000" cy="1980000"/>
          </a:xfrm>
        </p:grpSpPr>
        <p:grpSp>
          <p:nvGrpSpPr>
            <p:cNvPr id="97" name="Graphic 84">
              <a:extLst>
                <a:ext uri="{FF2B5EF4-FFF2-40B4-BE49-F238E27FC236}">
                  <a16:creationId xmlns:a16="http://schemas.microsoft.com/office/drawing/2014/main" id="{6DA90AF1-9E9C-C243-93EF-5F177100D8E1}"/>
                </a:ext>
              </a:extLst>
            </p:cNvPr>
            <p:cNvGrpSpPr>
              <a:grpSpLocks noChangeAspect="1"/>
            </p:cNvGrpSpPr>
            <p:nvPr/>
          </p:nvGrpSpPr>
          <p:grpSpPr>
            <a:xfrm>
              <a:off x="7165234" y="2178326"/>
              <a:ext cx="1980000" cy="1980000"/>
              <a:chOff x="4491000" y="1824000"/>
              <a:chExt cx="5238750" cy="5238750"/>
            </a:xfrm>
          </p:grpSpPr>
          <p:sp>
            <p:nvSpPr>
              <p:cNvPr id="100" name="Freeform 99">
                <a:extLst>
                  <a:ext uri="{FF2B5EF4-FFF2-40B4-BE49-F238E27FC236}">
                    <a16:creationId xmlns:a16="http://schemas.microsoft.com/office/drawing/2014/main" id="{2823F014-DB7F-9140-AA5D-679742E8B171}"/>
                  </a:ext>
                </a:extLst>
              </p:cNvPr>
              <p:cNvSpPr>
                <a:spLocks noChangeAspect="1"/>
              </p:cNvSpPr>
              <p:nvPr/>
            </p:nvSpPr>
            <p:spPr>
              <a:xfrm>
                <a:off x="4491000" y="18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101" name="Freeform 100">
                <a:extLst>
                  <a:ext uri="{FF2B5EF4-FFF2-40B4-BE49-F238E27FC236}">
                    <a16:creationId xmlns:a16="http://schemas.microsoft.com/office/drawing/2014/main" id="{87E3BABD-AD5A-F24B-8DD0-3ED01C07F1F3}"/>
                  </a:ext>
                </a:extLst>
              </p:cNvPr>
              <p:cNvSpPr/>
              <p:nvPr/>
            </p:nvSpPr>
            <p:spPr>
              <a:xfrm>
                <a:off x="6280427" y="2550942"/>
                <a:ext cx="1898650" cy="1905001"/>
              </a:xfrm>
              <a:custGeom>
                <a:avLst/>
                <a:gdLst>
                  <a:gd name="connsiteX0" fmla="*/ 1678210 w 1898650"/>
                  <a:gd name="connsiteY0" fmla="*/ 907142 h 1905000"/>
                  <a:gd name="connsiteX1" fmla="*/ 1542136 w 1898650"/>
                  <a:gd name="connsiteY1" fmla="*/ 907142 h 1905000"/>
                  <a:gd name="connsiteX2" fmla="*/ 1542136 w 1898650"/>
                  <a:gd name="connsiteY2" fmla="*/ 544284 h 1905000"/>
                  <a:gd name="connsiteX3" fmla="*/ 1360710 w 1898650"/>
                  <a:gd name="connsiteY3" fmla="*/ 362858 h 1905000"/>
                  <a:gd name="connsiteX4" fmla="*/ 997852 w 1898650"/>
                  <a:gd name="connsiteY4" fmla="*/ 362858 h 1905000"/>
                  <a:gd name="connsiteX5" fmla="*/ 997852 w 1898650"/>
                  <a:gd name="connsiteY5" fmla="*/ 226790 h 1905000"/>
                  <a:gd name="connsiteX6" fmla="*/ 771068 w 1898650"/>
                  <a:gd name="connsiteY6" fmla="*/ 0 h 1905000"/>
                  <a:gd name="connsiteX7" fmla="*/ 544284 w 1898650"/>
                  <a:gd name="connsiteY7" fmla="*/ 226790 h 1905000"/>
                  <a:gd name="connsiteX8" fmla="*/ 544284 w 1898650"/>
                  <a:gd name="connsiteY8" fmla="*/ 362858 h 1905000"/>
                  <a:gd name="connsiteX9" fmla="*/ 181426 w 1898650"/>
                  <a:gd name="connsiteY9" fmla="*/ 362858 h 1905000"/>
                  <a:gd name="connsiteX10" fmla="*/ 883 w 1898650"/>
                  <a:gd name="connsiteY10" fmla="*/ 544284 h 1905000"/>
                  <a:gd name="connsiteX11" fmla="*/ 883 w 1898650"/>
                  <a:gd name="connsiteY11" fmla="*/ 888981 h 1905000"/>
                  <a:gd name="connsiteX12" fmla="*/ 136068 w 1898650"/>
                  <a:gd name="connsiteY12" fmla="*/ 888981 h 1905000"/>
                  <a:gd name="connsiteX13" fmla="*/ 381019 w 1898650"/>
                  <a:gd name="connsiteY13" fmla="*/ 1133926 h 1905000"/>
                  <a:gd name="connsiteX14" fmla="*/ 136068 w 1898650"/>
                  <a:gd name="connsiteY14" fmla="*/ 1378871 h 1905000"/>
                  <a:gd name="connsiteX15" fmla="*/ 0 w 1898650"/>
                  <a:gd name="connsiteY15" fmla="*/ 1378871 h 1905000"/>
                  <a:gd name="connsiteX16" fmla="*/ 0 w 1898650"/>
                  <a:gd name="connsiteY16" fmla="*/ 1723568 h 1905000"/>
                  <a:gd name="connsiteX17" fmla="*/ 181426 w 1898650"/>
                  <a:gd name="connsiteY17" fmla="*/ 1904987 h 1905000"/>
                  <a:gd name="connsiteX18" fmla="*/ 526123 w 1898650"/>
                  <a:gd name="connsiteY18" fmla="*/ 1904987 h 1905000"/>
                  <a:gd name="connsiteX19" fmla="*/ 526123 w 1898650"/>
                  <a:gd name="connsiteY19" fmla="*/ 1768920 h 1905000"/>
                  <a:gd name="connsiteX20" fmla="*/ 771068 w 1898650"/>
                  <a:gd name="connsiteY20" fmla="*/ 1523974 h 1905000"/>
                  <a:gd name="connsiteX21" fmla="*/ 1016013 w 1898650"/>
                  <a:gd name="connsiteY21" fmla="*/ 1768920 h 1905000"/>
                  <a:gd name="connsiteX22" fmla="*/ 1016013 w 1898650"/>
                  <a:gd name="connsiteY22" fmla="*/ 1905000 h 1905000"/>
                  <a:gd name="connsiteX23" fmla="*/ 1360703 w 1898650"/>
                  <a:gd name="connsiteY23" fmla="*/ 1905000 h 1905000"/>
                  <a:gd name="connsiteX24" fmla="*/ 1542129 w 1898650"/>
                  <a:gd name="connsiteY24" fmla="*/ 1723581 h 1905000"/>
                  <a:gd name="connsiteX25" fmla="*/ 1542129 w 1898650"/>
                  <a:gd name="connsiteY25" fmla="*/ 1360710 h 1905000"/>
                  <a:gd name="connsiteX26" fmla="*/ 1678203 w 1898650"/>
                  <a:gd name="connsiteY26" fmla="*/ 1360710 h 1905000"/>
                  <a:gd name="connsiteX27" fmla="*/ 1904994 w 1898650"/>
                  <a:gd name="connsiteY27" fmla="*/ 1133932 h 1905000"/>
                  <a:gd name="connsiteX28" fmla="*/ 1678210 w 1898650"/>
                  <a:gd name="connsiteY28" fmla="*/ 90714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98650" h="1905000">
                    <a:moveTo>
                      <a:pt x="1678210" y="907142"/>
                    </a:moveTo>
                    <a:lnTo>
                      <a:pt x="1542136" y="907142"/>
                    </a:lnTo>
                    <a:lnTo>
                      <a:pt x="1542136" y="544284"/>
                    </a:lnTo>
                    <a:cubicBezTo>
                      <a:pt x="1542136" y="444538"/>
                      <a:pt x="1460462" y="362858"/>
                      <a:pt x="1360710" y="362858"/>
                    </a:cubicBezTo>
                    <a:lnTo>
                      <a:pt x="997852" y="362858"/>
                    </a:lnTo>
                    <a:lnTo>
                      <a:pt x="997852" y="226790"/>
                    </a:lnTo>
                    <a:cubicBezTo>
                      <a:pt x="997852" y="101613"/>
                      <a:pt x="896239" y="0"/>
                      <a:pt x="771068" y="0"/>
                    </a:cubicBezTo>
                    <a:cubicBezTo>
                      <a:pt x="645890" y="0"/>
                      <a:pt x="544284" y="101613"/>
                      <a:pt x="544284" y="226790"/>
                    </a:cubicBezTo>
                    <a:lnTo>
                      <a:pt x="544284" y="362858"/>
                    </a:lnTo>
                    <a:lnTo>
                      <a:pt x="181426" y="362858"/>
                    </a:lnTo>
                    <a:cubicBezTo>
                      <a:pt x="81629" y="362858"/>
                      <a:pt x="883" y="444538"/>
                      <a:pt x="883" y="544284"/>
                    </a:cubicBezTo>
                    <a:lnTo>
                      <a:pt x="883" y="888981"/>
                    </a:lnTo>
                    <a:lnTo>
                      <a:pt x="136068" y="888981"/>
                    </a:lnTo>
                    <a:cubicBezTo>
                      <a:pt x="271259" y="888981"/>
                      <a:pt x="381019" y="998741"/>
                      <a:pt x="381019" y="1133926"/>
                    </a:cubicBezTo>
                    <a:cubicBezTo>
                      <a:pt x="381019" y="1269111"/>
                      <a:pt x="271259" y="1378871"/>
                      <a:pt x="136068" y="1378871"/>
                    </a:cubicBezTo>
                    <a:lnTo>
                      <a:pt x="0" y="1378871"/>
                    </a:lnTo>
                    <a:lnTo>
                      <a:pt x="0" y="1723568"/>
                    </a:lnTo>
                    <a:cubicBezTo>
                      <a:pt x="0" y="1823320"/>
                      <a:pt x="81629" y="1904987"/>
                      <a:pt x="181426" y="1904987"/>
                    </a:cubicBezTo>
                    <a:lnTo>
                      <a:pt x="526123" y="1904987"/>
                    </a:lnTo>
                    <a:lnTo>
                      <a:pt x="526123" y="1768920"/>
                    </a:lnTo>
                    <a:cubicBezTo>
                      <a:pt x="526123" y="1633734"/>
                      <a:pt x="635883" y="1523974"/>
                      <a:pt x="771068" y="1523974"/>
                    </a:cubicBezTo>
                    <a:cubicBezTo>
                      <a:pt x="906253" y="1523974"/>
                      <a:pt x="1016013" y="1633734"/>
                      <a:pt x="1016013" y="1768920"/>
                    </a:cubicBezTo>
                    <a:lnTo>
                      <a:pt x="1016013" y="1905000"/>
                    </a:lnTo>
                    <a:lnTo>
                      <a:pt x="1360703" y="1905000"/>
                    </a:lnTo>
                    <a:cubicBezTo>
                      <a:pt x="1460456" y="1905000"/>
                      <a:pt x="1542129" y="1823333"/>
                      <a:pt x="1542129" y="1723581"/>
                    </a:cubicBezTo>
                    <a:lnTo>
                      <a:pt x="1542129" y="1360710"/>
                    </a:lnTo>
                    <a:lnTo>
                      <a:pt x="1678203" y="1360710"/>
                    </a:lnTo>
                    <a:cubicBezTo>
                      <a:pt x="1803381" y="1360710"/>
                      <a:pt x="1904994" y="1259110"/>
                      <a:pt x="1904994" y="1133932"/>
                    </a:cubicBezTo>
                    <a:cubicBezTo>
                      <a:pt x="1904994" y="1008755"/>
                      <a:pt x="1803387" y="907142"/>
                      <a:pt x="1678210" y="907142"/>
                    </a:cubicBezTo>
                    <a:close/>
                  </a:path>
                </a:pathLst>
              </a:custGeom>
              <a:solidFill>
                <a:srgbClr val="FFFFFF"/>
              </a:solidFill>
              <a:ln w="6350" cap="flat">
                <a:noFill/>
                <a:prstDash val="solid"/>
                <a:miter/>
              </a:ln>
            </p:spPr>
            <p:txBody>
              <a:bodyPr rtlCol="0" anchor="ctr"/>
              <a:lstStyle/>
              <a:p>
                <a:endParaRPr lang="en-US" sz="1600" dirty="0"/>
              </a:p>
            </p:txBody>
          </p:sp>
          <p:sp>
            <p:nvSpPr>
              <p:cNvPr id="102" name="Freeform 101">
                <a:extLst>
                  <a:ext uri="{FF2B5EF4-FFF2-40B4-BE49-F238E27FC236}">
                    <a16:creationId xmlns:a16="http://schemas.microsoft.com/office/drawing/2014/main" id="{42E8167F-401B-2C44-AD27-6ACA12FFDA84}"/>
                  </a:ext>
                </a:extLst>
              </p:cNvPr>
              <p:cNvSpPr/>
              <p:nvPr/>
            </p:nvSpPr>
            <p:spPr>
              <a:xfrm>
                <a:off x="5278400" y="26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grpSp>
        <p:sp>
          <p:nvSpPr>
            <p:cNvPr id="105" name="TextBox 104">
              <a:extLst>
                <a:ext uri="{FF2B5EF4-FFF2-40B4-BE49-F238E27FC236}">
                  <a16:creationId xmlns:a16="http://schemas.microsoft.com/office/drawing/2014/main" id="{56BDD7F6-BC15-BC48-8560-19C3AD315AC9}"/>
                </a:ext>
              </a:extLst>
            </p:cNvPr>
            <p:cNvSpPr txBox="1"/>
            <p:nvPr userDrawn="1"/>
          </p:nvSpPr>
          <p:spPr>
            <a:xfrm>
              <a:off x="7435234" y="3295129"/>
              <a:ext cx="1440000" cy="523220"/>
            </a:xfrm>
            <a:prstGeom prst="rect">
              <a:avLst/>
            </a:prstGeom>
            <a:noFill/>
          </p:spPr>
          <p:txBody>
            <a:bodyPr wrap="square" rtlCol="0">
              <a:spAutoFit/>
            </a:bodyPr>
            <a:lstStyle/>
            <a:p>
              <a:pPr algn="ctr"/>
              <a:r>
                <a:rPr lang="en-US" sz="1400" b="1" dirty="0">
                  <a:solidFill>
                    <a:schemeClr val="bg1"/>
                  </a:solidFill>
                </a:rPr>
                <a:t>Idea </a:t>
              </a:r>
              <a:br>
                <a:rPr lang="en-US" sz="1400" b="1" dirty="0">
                  <a:solidFill>
                    <a:schemeClr val="bg1"/>
                  </a:solidFill>
                </a:rPr>
              </a:br>
              <a:r>
                <a:rPr lang="en-US" sz="1400" b="1" dirty="0">
                  <a:solidFill>
                    <a:schemeClr val="bg1"/>
                  </a:solidFill>
                </a:rPr>
                <a:t>Challenges</a:t>
              </a:r>
            </a:p>
          </p:txBody>
        </p:sp>
      </p:grpSp>
      <p:grpSp>
        <p:nvGrpSpPr>
          <p:cNvPr id="108" name="Group 107">
            <a:extLst>
              <a:ext uri="{FF2B5EF4-FFF2-40B4-BE49-F238E27FC236}">
                <a16:creationId xmlns:a16="http://schemas.microsoft.com/office/drawing/2014/main" id="{0E109FD9-A5E1-6841-88B6-87AC8D266F91}"/>
              </a:ext>
            </a:extLst>
          </p:cNvPr>
          <p:cNvGrpSpPr>
            <a:grpSpLocks noChangeAspect="1"/>
          </p:cNvGrpSpPr>
          <p:nvPr userDrawn="1"/>
        </p:nvGrpSpPr>
        <p:grpSpPr>
          <a:xfrm>
            <a:off x="1768325" y="4437344"/>
            <a:ext cx="2088000" cy="2088000"/>
            <a:chOff x="6771561" y="1694377"/>
            <a:chExt cx="1980000" cy="1980000"/>
          </a:xfrm>
        </p:grpSpPr>
        <p:grpSp>
          <p:nvGrpSpPr>
            <p:cNvPr id="86" name="Graphic 80">
              <a:extLst>
                <a:ext uri="{FF2B5EF4-FFF2-40B4-BE49-F238E27FC236}">
                  <a16:creationId xmlns:a16="http://schemas.microsoft.com/office/drawing/2014/main" id="{EFB8E618-16C0-164A-8769-73CEA348910E}"/>
                </a:ext>
              </a:extLst>
            </p:cNvPr>
            <p:cNvGrpSpPr>
              <a:grpSpLocks noChangeAspect="1"/>
            </p:cNvGrpSpPr>
            <p:nvPr/>
          </p:nvGrpSpPr>
          <p:grpSpPr>
            <a:xfrm>
              <a:off x="6771561" y="1694377"/>
              <a:ext cx="1980000" cy="1980000"/>
              <a:chOff x="3591949" y="1360945"/>
              <a:chExt cx="5238750" cy="5238750"/>
            </a:xfrm>
          </p:grpSpPr>
          <p:sp>
            <p:nvSpPr>
              <p:cNvPr id="89" name="Freeform 88">
                <a:extLst>
                  <a:ext uri="{FF2B5EF4-FFF2-40B4-BE49-F238E27FC236}">
                    <a16:creationId xmlns:a16="http://schemas.microsoft.com/office/drawing/2014/main" id="{A56B640E-E8CB-DD4C-90D3-5C4902E16A36}"/>
                  </a:ext>
                </a:extLst>
              </p:cNvPr>
              <p:cNvSpPr>
                <a:spLocks noChangeAspect="1"/>
              </p:cNvSpPr>
              <p:nvPr/>
            </p:nvSpPr>
            <p:spPr>
              <a:xfrm>
                <a:off x="3591949" y="1360945"/>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90" name="Freeform 89">
                <a:extLst>
                  <a:ext uri="{FF2B5EF4-FFF2-40B4-BE49-F238E27FC236}">
                    <a16:creationId xmlns:a16="http://schemas.microsoft.com/office/drawing/2014/main" id="{7C5AA0FE-5D53-BF4D-B2F7-967979B9A79C}"/>
                  </a:ext>
                </a:extLst>
              </p:cNvPr>
              <p:cNvSpPr/>
              <p:nvPr/>
            </p:nvSpPr>
            <p:spPr>
              <a:xfrm>
                <a:off x="5232797" y="2053981"/>
                <a:ext cx="1879600" cy="2095500"/>
              </a:xfrm>
              <a:custGeom>
                <a:avLst/>
                <a:gdLst>
                  <a:gd name="connsiteX0" fmla="*/ 1552090 w 1879600"/>
                  <a:gd name="connsiteY0" fmla="*/ 258763 h 2095500"/>
                  <a:gd name="connsiteX1" fmla="*/ 1527941 w 1879600"/>
                  <a:gd name="connsiteY1" fmla="*/ 252520 h 2095500"/>
                  <a:gd name="connsiteX2" fmla="*/ 944319 w 1879600"/>
                  <a:gd name="connsiteY2" fmla="*/ 104775 h 2095500"/>
                  <a:gd name="connsiteX3" fmla="*/ 360754 w 1879600"/>
                  <a:gd name="connsiteY3" fmla="*/ 252520 h 2095500"/>
                  <a:gd name="connsiteX4" fmla="*/ 289475 w 1879600"/>
                  <a:gd name="connsiteY4" fmla="*/ 231546 h 2095500"/>
                  <a:gd name="connsiteX5" fmla="*/ 310455 w 1879600"/>
                  <a:gd name="connsiteY5" fmla="*/ 160338 h 2095500"/>
                  <a:gd name="connsiteX6" fmla="*/ 944319 w 1879600"/>
                  <a:gd name="connsiteY6" fmla="*/ 0 h 2095500"/>
                  <a:gd name="connsiteX7" fmla="*/ 1576137 w 1879600"/>
                  <a:gd name="connsiteY7" fmla="*/ 159258 h 2095500"/>
                  <a:gd name="connsiteX8" fmla="*/ 1598140 w 1879600"/>
                  <a:gd name="connsiteY8" fmla="*/ 229445 h 2095500"/>
                  <a:gd name="connsiteX9" fmla="*/ 1552090 w 1879600"/>
                  <a:gd name="connsiteY9" fmla="*/ 258763 h 2095500"/>
                  <a:gd name="connsiteX10" fmla="*/ 52709 w 1879600"/>
                  <a:gd name="connsiteY10" fmla="*/ 808831 h 2095500"/>
                  <a:gd name="connsiteX11" fmla="*/ 22324 w 1879600"/>
                  <a:gd name="connsiteY11" fmla="*/ 799427 h 2095500"/>
                  <a:gd name="connsiteX12" fmla="*/ 9745 w 1879600"/>
                  <a:gd name="connsiteY12" fmla="*/ 726116 h 2095500"/>
                  <a:gd name="connsiteX13" fmla="*/ 402651 w 1879600"/>
                  <a:gd name="connsiteY13" fmla="*/ 383502 h 2095500"/>
                  <a:gd name="connsiteX14" fmla="*/ 1482932 w 1879600"/>
                  <a:gd name="connsiteY14" fmla="*/ 382429 h 2095500"/>
                  <a:gd name="connsiteX15" fmla="*/ 1875838 w 1879600"/>
                  <a:gd name="connsiteY15" fmla="*/ 722948 h 2095500"/>
                  <a:gd name="connsiteX16" fmla="*/ 1863259 w 1879600"/>
                  <a:gd name="connsiteY16" fmla="*/ 796309 h 2095500"/>
                  <a:gd name="connsiteX17" fmla="*/ 1789898 w 1879600"/>
                  <a:gd name="connsiteY17" fmla="*/ 783730 h 2095500"/>
                  <a:gd name="connsiteX18" fmla="*/ 1434640 w 1879600"/>
                  <a:gd name="connsiteY18" fmla="*/ 475698 h 2095500"/>
                  <a:gd name="connsiteX19" fmla="*/ 449819 w 1879600"/>
                  <a:gd name="connsiteY19" fmla="*/ 476720 h 2095500"/>
                  <a:gd name="connsiteX20" fmla="*/ 93590 w 1879600"/>
                  <a:gd name="connsiteY20" fmla="*/ 786848 h 2095500"/>
                  <a:gd name="connsiteX21" fmla="*/ 52709 w 1879600"/>
                  <a:gd name="connsiteY21" fmla="*/ 808831 h 2095500"/>
                  <a:gd name="connsiteX22" fmla="*/ 707559 w 1879600"/>
                  <a:gd name="connsiteY22" fmla="*/ 2073497 h 2095500"/>
                  <a:gd name="connsiteX23" fmla="*/ 670875 w 1879600"/>
                  <a:gd name="connsiteY23" fmla="*/ 2057845 h 2095500"/>
                  <a:gd name="connsiteX24" fmla="*/ 460309 w 1879600"/>
                  <a:gd name="connsiteY24" fmla="*/ 1781169 h 2095500"/>
                  <a:gd name="connsiteX25" fmla="*/ 350251 w 1879600"/>
                  <a:gd name="connsiteY25" fmla="*/ 1326464 h 2095500"/>
                  <a:gd name="connsiteX26" fmla="*/ 943309 w 1879600"/>
                  <a:gd name="connsiteY26" fmla="*/ 761714 h 2095500"/>
                  <a:gd name="connsiteX27" fmla="*/ 1536348 w 1879600"/>
                  <a:gd name="connsiteY27" fmla="*/ 1326464 h 2095500"/>
                  <a:gd name="connsiteX28" fmla="*/ 1483955 w 1879600"/>
                  <a:gd name="connsiteY28" fmla="*/ 1378852 h 2095500"/>
                  <a:gd name="connsiteX29" fmla="*/ 1431573 w 1879600"/>
                  <a:gd name="connsiteY29" fmla="*/ 1326464 h 2095500"/>
                  <a:gd name="connsiteX30" fmla="*/ 943309 w 1879600"/>
                  <a:gd name="connsiteY30" fmla="*/ 866489 h 2095500"/>
                  <a:gd name="connsiteX31" fmla="*/ 455026 w 1879600"/>
                  <a:gd name="connsiteY31" fmla="*/ 1326464 h 2095500"/>
                  <a:gd name="connsiteX32" fmla="*/ 552492 w 1879600"/>
                  <a:gd name="connsiteY32" fmla="*/ 1729816 h 2095500"/>
                  <a:gd name="connsiteX33" fmla="*/ 746338 w 1879600"/>
                  <a:gd name="connsiteY33" fmla="*/ 1983365 h 2095500"/>
                  <a:gd name="connsiteX34" fmla="*/ 746338 w 1879600"/>
                  <a:gd name="connsiteY34" fmla="*/ 2057851 h 2095500"/>
                  <a:gd name="connsiteX35" fmla="*/ 707559 w 1879600"/>
                  <a:gd name="connsiteY35" fmla="*/ 2073497 h 2095500"/>
                  <a:gd name="connsiteX36" fmla="*/ 1458783 w 1879600"/>
                  <a:gd name="connsiteY36" fmla="*/ 1879606 h 2095500"/>
                  <a:gd name="connsiteX37" fmla="*/ 1134019 w 1879600"/>
                  <a:gd name="connsiteY37" fmla="*/ 1786388 h 2095500"/>
                  <a:gd name="connsiteX38" fmla="*/ 884629 w 1879600"/>
                  <a:gd name="connsiteY38" fmla="*/ 1326458 h 2095500"/>
                  <a:gd name="connsiteX39" fmla="*/ 937003 w 1879600"/>
                  <a:gd name="connsiteY39" fmla="*/ 1274070 h 2095500"/>
                  <a:gd name="connsiteX40" fmla="*/ 989391 w 1879600"/>
                  <a:gd name="connsiteY40" fmla="*/ 1326458 h 2095500"/>
                  <a:gd name="connsiteX41" fmla="*/ 1192655 w 1879600"/>
                  <a:gd name="connsiteY41" fmla="*/ 1699413 h 2095500"/>
                  <a:gd name="connsiteX42" fmla="*/ 1458783 w 1879600"/>
                  <a:gd name="connsiteY42" fmla="*/ 1773803 h 2095500"/>
                  <a:gd name="connsiteX43" fmla="*/ 1567755 w 1879600"/>
                  <a:gd name="connsiteY43" fmla="*/ 1763363 h 2095500"/>
                  <a:gd name="connsiteX44" fmla="*/ 1628531 w 1879600"/>
                  <a:gd name="connsiteY44" fmla="*/ 1806340 h 2095500"/>
                  <a:gd name="connsiteX45" fmla="*/ 1585555 w 1879600"/>
                  <a:gd name="connsiteY45" fmla="*/ 1867116 h 2095500"/>
                  <a:gd name="connsiteX46" fmla="*/ 1458783 w 1879600"/>
                  <a:gd name="connsiteY46" fmla="*/ 1879606 h 2095500"/>
                  <a:gd name="connsiteX47" fmla="*/ 1248217 w 1879600"/>
                  <a:gd name="connsiteY47" fmla="*/ 2095500 h 2095500"/>
                  <a:gd name="connsiteX48" fmla="*/ 1234596 w 1879600"/>
                  <a:gd name="connsiteY48" fmla="*/ 2093455 h 2095500"/>
                  <a:gd name="connsiteX49" fmla="*/ 844814 w 1879600"/>
                  <a:gd name="connsiteY49" fmla="*/ 1873364 h 2095500"/>
                  <a:gd name="connsiteX50" fmla="*/ 617459 w 1879600"/>
                  <a:gd name="connsiteY50" fmla="*/ 1326464 h 2095500"/>
                  <a:gd name="connsiteX51" fmla="*/ 940122 w 1879600"/>
                  <a:gd name="connsiteY51" fmla="*/ 1018381 h 2095500"/>
                  <a:gd name="connsiteX52" fmla="*/ 1262841 w 1879600"/>
                  <a:gd name="connsiteY52" fmla="*/ 1326464 h 2095500"/>
                  <a:gd name="connsiteX53" fmla="*/ 1480773 w 1879600"/>
                  <a:gd name="connsiteY53" fmla="*/ 1529677 h 2095500"/>
                  <a:gd name="connsiteX54" fmla="*/ 1698705 w 1879600"/>
                  <a:gd name="connsiteY54" fmla="*/ 1326464 h 2095500"/>
                  <a:gd name="connsiteX55" fmla="*/ 939093 w 1879600"/>
                  <a:gd name="connsiteY55" fmla="*/ 610845 h 2095500"/>
                  <a:gd name="connsiteX56" fmla="*/ 246549 w 1879600"/>
                  <a:gd name="connsiteY56" fmla="*/ 1033012 h 2095500"/>
                  <a:gd name="connsiteX57" fmla="*/ 184694 w 1879600"/>
                  <a:gd name="connsiteY57" fmla="*/ 1326458 h 2095500"/>
                  <a:gd name="connsiteX58" fmla="*/ 254937 w 1879600"/>
                  <a:gd name="connsiteY58" fmla="*/ 1704632 h 2095500"/>
                  <a:gd name="connsiteX59" fmla="*/ 224559 w 1879600"/>
                  <a:gd name="connsiteY59" fmla="*/ 1771758 h 2095500"/>
                  <a:gd name="connsiteX60" fmla="*/ 157484 w 1879600"/>
                  <a:gd name="connsiteY60" fmla="*/ 1741367 h 2095500"/>
                  <a:gd name="connsiteX61" fmla="*/ 81005 w 1879600"/>
                  <a:gd name="connsiteY61" fmla="*/ 1326458 h 2095500"/>
                  <a:gd name="connsiteX62" fmla="*/ 152271 w 1879600"/>
                  <a:gd name="connsiteY62" fmla="*/ 986968 h 2095500"/>
                  <a:gd name="connsiteX63" fmla="*/ 939105 w 1879600"/>
                  <a:gd name="connsiteY63" fmla="*/ 504990 h 2095500"/>
                  <a:gd name="connsiteX64" fmla="*/ 1803493 w 1879600"/>
                  <a:gd name="connsiteY64" fmla="*/ 1325442 h 2095500"/>
                  <a:gd name="connsiteX65" fmla="*/ 1480786 w 1879600"/>
                  <a:gd name="connsiteY65" fmla="*/ 1633423 h 2095500"/>
                  <a:gd name="connsiteX66" fmla="*/ 1158079 w 1879600"/>
                  <a:gd name="connsiteY66" fmla="*/ 1325442 h 2095500"/>
                  <a:gd name="connsiteX67" fmla="*/ 940134 w 1879600"/>
                  <a:gd name="connsiteY67" fmla="*/ 1122128 h 2095500"/>
                  <a:gd name="connsiteX68" fmla="*/ 722247 w 1879600"/>
                  <a:gd name="connsiteY68" fmla="*/ 1325442 h 2095500"/>
                  <a:gd name="connsiteX69" fmla="*/ 918138 w 1879600"/>
                  <a:gd name="connsiteY69" fmla="*/ 1797952 h 2095500"/>
                  <a:gd name="connsiteX70" fmla="*/ 1260809 w 1879600"/>
                  <a:gd name="connsiteY70" fmla="*/ 1991747 h 2095500"/>
                  <a:gd name="connsiteX71" fmla="*/ 1297442 w 1879600"/>
                  <a:gd name="connsiteY71" fmla="*/ 2055698 h 2095500"/>
                  <a:gd name="connsiteX72" fmla="*/ 1248217 w 1879600"/>
                  <a:gd name="connsiteY72" fmla="*/ 2095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879600" h="2095500">
                    <a:moveTo>
                      <a:pt x="1552090" y="258763"/>
                    </a:moveTo>
                    <a:cubicBezTo>
                      <a:pt x="1543708" y="258763"/>
                      <a:pt x="1535320" y="256718"/>
                      <a:pt x="1527941" y="252520"/>
                    </a:cubicBezTo>
                    <a:cubicBezTo>
                      <a:pt x="1326786" y="148774"/>
                      <a:pt x="1152853" y="104775"/>
                      <a:pt x="944319" y="104775"/>
                    </a:cubicBezTo>
                    <a:cubicBezTo>
                      <a:pt x="736915" y="104775"/>
                      <a:pt x="539900" y="153988"/>
                      <a:pt x="360754" y="252520"/>
                    </a:cubicBezTo>
                    <a:cubicBezTo>
                      <a:pt x="335620" y="266129"/>
                      <a:pt x="304156" y="256724"/>
                      <a:pt x="289475" y="231546"/>
                    </a:cubicBezTo>
                    <a:cubicBezTo>
                      <a:pt x="275867" y="206375"/>
                      <a:pt x="285284" y="173939"/>
                      <a:pt x="310455" y="160338"/>
                    </a:cubicBezTo>
                    <a:cubicBezTo>
                      <a:pt x="505324" y="54483"/>
                      <a:pt x="719072" y="0"/>
                      <a:pt x="944319" y="0"/>
                    </a:cubicBezTo>
                    <a:cubicBezTo>
                      <a:pt x="1167585" y="0"/>
                      <a:pt x="1362403" y="49213"/>
                      <a:pt x="1576137" y="159258"/>
                    </a:cubicBezTo>
                    <a:cubicBezTo>
                      <a:pt x="1602338" y="172866"/>
                      <a:pt x="1611748" y="204330"/>
                      <a:pt x="1598140" y="229445"/>
                    </a:cubicBezTo>
                    <a:cubicBezTo>
                      <a:pt x="1588730" y="248323"/>
                      <a:pt x="1570924" y="258763"/>
                      <a:pt x="1552090" y="258763"/>
                    </a:cubicBezTo>
                    <a:close/>
                    <a:moveTo>
                      <a:pt x="52709" y="808831"/>
                    </a:moveTo>
                    <a:cubicBezTo>
                      <a:pt x="42225" y="808831"/>
                      <a:pt x="31741" y="805713"/>
                      <a:pt x="22324" y="799427"/>
                    </a:cubicBezTo>
                    <a:cubicBezTo>
                      <a:pt x="-1774" y="782644"/>
                      <a:pt x="-6988" y="750215"/>
                      <a:pt x="9745" y="726116"/>
                    </a:cubicBezTo>
                    <a:cubicBezTo>
                      <a:pt x="113491" y="579444"/>
                      <a:pt x="245476" y="464179"/>
                      <a:pt x="402651" y="383502"/>
                    </a:cubicBezTo>
                    <a:cubicBezTo>
                      <a:pt x="731657" y="213754"/>
                      <a:pt x="1152859" y="212731"/>
                      <a:pt x="1482932" y="382429"/>
                    </a:cubicBezTo>
                    <a:cubicBezTo>
                      <a:pt x="1640101" y="463105"/>
                      <a:pt x="1772092" y="577291"/>
                      <a:pt x="1875838" y="722948"/>
                    </a:cubicBezTo>
                    <a:cubicBezTo>
                      <a:pt x="1892622" y="746017"/>
                      <a:pt x="1887306" y="779526"/>
                      <a:pt x="1863259" y="796309"/>
                    </a:cubicBezTo>
                    <a:cubicBezTo>
                      <a:pt x="1839110" y="813041"/>
                      <a:pt x="1806681" y="807822"/>
                      <a:pt x="1789898" y="783730"/>
                    </a:cubicBezTo>
                    <a:cubicBezTo>
                      <a:pt x="1695556" y="651682"/>
                      <a:pt x="1576144" y="547986"/>
                      <a:pt x="1434640" y="475698"/>
                    </a:cubicBezTo>
                    <a:cubicBezTo>
                      <a:pt x="1134025" y="321659"/>
                      <a:pt x="749463" y="321659"/>
                      <a:pt x="449819" y="476720"/>
                    </a:cubicBezTo>
                    <a:cubicBezTo>
                      <a:pt x="307337" y="550082"/>
                      <a:pt x="187881" y="654857"/>
                      <a:pt x="93590" y="786848"/>
                    </a:cubicBezTo>
                    <a:cubicBezTo>
                      <a:pt x="85196" y="801522"/>
                      <a:pt x="69492" y="808831"/>
                      <a:pt x="52709" y="808831"/>
                    </a:cubicBezTo>
                    <a:close/>
                    <a:moveTo>
                      <a:pt x="707559" y="2073497"/>
                    </a:moveTo>
                    <a:cubicBezTo>
                      <a:pt x="693938" y="2073497"/>
                      <a:pt x="680337" y="2068284"/>
                      <a:pt x="670875" y="2057845"/>
                    </a:cubicBezTo>
                    <a:cubicBezTo>
                      <a:pt x="579765" y="1966576"/>
                      <a:pt x="530496" y="1907946"/>
                      <a:pt x="460309" y="1781169"/>
                    </a:cubicBezTo>
                    <a:cubicBezTo>
                      <a:pt x="388014" y="1652245"/>
                      <a:pt x="350251" y="1495082"/>
                      <a:pt x="350251" y="1326464"/>
                    </a:cubicBezTo>
                    <a:cubicBezTo>
                      <a:pt x="350251" y="1015212"/>
                      <a:pt x="616386" y="761714"/>
                      <a:pt x="943309" y="761714"/>
                    </a:cubicBezTo>
                    <a:cubicBezTo>
                      <a:pt x="1270213" y="761714"/>
                      <a:pt x="1536348" y="1015212"/>
                      <a:pt x="1536348" y="1326464"/>
                    </a:cubicBezTo>
                    <a:cubicBezTo>
                      <a:pt x="1536348" y="1355731"/>
                      <a:pt x="1513221" y="1378852"/>
                      <a:pt x="1483955" y="1378852"/>
                    </a:cubicBezTo>
                    <a:cubicBezTo>
                      <a:pt x="1454592" y="1378852"/>
                      <a:pt x="1431573" y="1355731"/>
                      <a:pt x="1431573" y="1326464"/>
                    </a:cubicBezTo>
                    <a:cubicBezTo>
                      <a:pt x="1431573" y="1072915"/>
                      <a:pt x="1212613" y="866489"/>
                      <a:pt x="943309" y="866489"/>
                    </a:cubicBezTo>
                    <a:cubicBezTo>
                      <a:pt x="674050" y="866489"/>
                      <a:pt x="455026" y="1072915"/>
                      <a:pt x="455026" y="1326464"/>
                    </a:cubicBezTo>
                    <a:cubicBezTo>
                      <a:pt x="455026" y="1477289"/>
                      <a:pt x="488592" y="1616647"/>
                      <a:pt x="552492" y="1729816"/>
                    </a:cubicBezTo>
                    <a:cubicBezTo>
                      <a:pt x="619567" y="1850346"/>
                      <a:pt x="665662" y="1901705"/>
                      <a:pt x="746338" y="1983365"/>
                    </a:cubicBezTo>
                    <a:cubicBezTo>
                      <a:pt x="766240" y="2004339"/>
                      <a:pt x="766240" y="2036775"/>
                      <a:pt x="746338" y="2057851"/>
                    </a:cubicBezTo>
                    <a:cubicBezTo>
                      <a:pt x="734769" y="2068284"/>
                      <a:pt x="721161" y="2073497"/>
                      <a:pt x="707559" y="2073497"/>
                    </a:cubicBezTo>
                    <a:close/>
                    <a:moveTo>
                      <a:pt x="1458783" y="1879606"/>
                    </a:moveTo>
                    <a:cubicBezTo>
                      <a:pt x="1334158" y="1879606"/>
                      <a:pt x="1224068" y="1848295"/>
                      <a:pt x="1134019" y="1786388"/>
                    </a:cubicBezTo>
                    <a:cubicBezTo>
                      <a:pt x="977885" y="1680591"/>
                      <a:pt x="884629" y="1508798"/>
                      <a:pt x="884629" y="1326458"/>
                    </a:cubicBezTo>
                    <a:cubicBezTo>
                      <a:pt x="884629" y="1297096"/>
                      <a:pt x="907692" y="1274070"/>
                      <a:pt x="937003" y="1274070"/>
                    </a:cubicBezTo>
                    <a:cubicBezTo>
                      <a:pt x="966321" y="1274070"/>
                      <a:pt x="989391" y="1297096"/>
                      <a:pt x="989391" y="1326458"/>
                    </a:cubicBezTo>
                    <a:cubicBezTo>
                      <a:pt x="989391" y="1474216"/>
                      <a:pt x="1064861" y="1613573"/>
                      <a:pt x="1192655" y="1699413"/>
                    </a:cubicBezTo>
                    <a:cubicBezTo>
                      <a:pt x="1267038" y="1749761"/>
                      <a:pt x="1354008" y="1773803"/>
                      <a:pt x="1458783" y="1773803"/>
                    </a:cubicBezTo>
                    <a:cubicBezTo>
                      <a:pt x="1483948" y="1773803"/>
                      <a:pt x="1525909" y="1770736"/>
                      <a:pt x="1567755" y="1763363"/>
                    </a:cubicBezTo>
                    <a:cubicBezTo>
                      <a:pt x="1596102" y="1758150"/>
                      <a:pt x="1623318" y="1776971"/>
                      <a:pt x="1628531" y="1806340"/>
                    </a:cubicBezTo>
                    <a:cubicBezTo>
                      <a:pt x="1633751" y="1834578"/>
                      <a:pt x="1614917" y="1861795"/>
                      <a:pt x="1585555" y="1867116"/>
                    </a:cubicBezTo>
                    <a:cubicBezTo>
                      <a:pt x="1525909" y="1878584"/>
                      <a:pt x="1473515" y="1879606"/>
                      <a:pt x="1458783" y="1879606"/>
                    </a:cubicBezTo>
                    <a:close/>
                    <a:moveTo>
                      <a:pt x="1248217" y="2095500"/>
                    </a:moveTo>
                    <a:cubicBezTo>
                      <a:pt x="1244020" y="2095500"/>
                      <a:pt x="1238800" y="2094471"/>
                      <a:pt x="1234596" y="2093455"/>
                    </a:cubicBezTo>
                    <a:cubicBezTo>
                      <a:pt x="1067928" y="2047310"/>
                      <a:pt x="959006" y="1985505"/>
                      <a:pt x="844814" y="1873364"/>
                    </a:cubicBezTo>
                    <a:cubicBezTo>
                      <a:pt x="698136" y="1727765"/>
                      <a:pt x="617459" y="1533976"/>
                      <a:pt x="617459" y="1326464"/>
                    </a:cubicBezTo>
                    <a:cubicBezTo>
                      <a:pt x="617459" y="1156722"/>
                      <a:pt x="762036" y="1018381"/>
                      <a:pt x="940122" y="1018381"/>
                    </a:cubicBezTo>
                    <a:cubicBezTo>
                      <a:pt x="1118252" y="1018381"/>
                      <a:pt x="1262841" y="1156716"/>
                      <a:pt x="1262841" y="1326464"/>
                    </a:cubicBezTo>
                    <a:cubicBezTo>
                      <a:pt x="1262841" y="1438605"/>
                      <a:pt x="1360346" y="1529677"/>
                      <a:pt x="1480773" y="1529677"/>
                    </a:cubicBezTo>
                    <a:cubicBezTo>
                      <a:pt x="1601309" y="1529677"/>
                      <a:pt x="1698705" y="1438605"/>
                      <a:pt x="1698705" y="1326464"/>
                    </a:cubicBezTo>
                    <a:cubicBezTo>
                      <a:pt x="1698705" y="931463"/>
                      <a:pt x="1358193" y="610845"/>
                      <a:pt x="939093" y="610845"/>
                    </a:cubicBezTo>
                    <a:cubicBezTo>
                      <a:pt x="641551" y="610845"/>
                      <a:pt x="369123" y="776395"/>
                      <a:pt x="246549" y="1033012"/>
                    </a:cubicBezTo>
                    <a:cubicBezTo>
                      <a:pt x="205668" y="1117936"/>
                      <a:pt x="184694" y="1217492"/>
                      <a:pt x="184694" y="1326458"/>
                    </a:cubicBezTo>
                    <a:cubicBezTo>
                      <a:pt x="184694" y="1408113"/>
                      <a:pt x="192053" y="1537036"/>
                      <a:pt x="254937" y="1704632"/>
                    </a:cubicBezTo>
                    <a:cubicBezTo>
                      <a:pt x="265434" y="1731956"/>
                      <a:pt x="251769" y="1762347"/>
                      <a:pt x="224559" y="1771758"/>
                    </a:cubicBezTo>
                    <a:cubicBezTo>
                      <a:pt x="197286" y="1782197"/>
                      <a:pt x="166895" y="1767561"/>
                      <a:pt x="157484" y="1741367"/>
                    </a:cubicBezTo>
                    <a:cubicBezTo>
                      <a:pt x="106119" y="1604156"/>
                      <a:pt x="81005" y="1467866"/>
                      <a:pt x="81005" y="1326458"/>
                    </a:cubicBezTo>
                    <a:cubicBezTo>
                      <a:pt x="81005" y="1200709"/>
                      <a:pt x="105103" y="1086523"/>
                      <a:pt x="152271" y="986968"/>
                    </a:cubicBezTo>
                    <a:cubicBezTo>
                      <a:pt x="291621" y="694639"/>
                      <a:pt x="600682" y="504990"/>
                      <a:pt x="939105" y="504990"/>
                    </a:cubicBezTo>
                    <a:cubicBezTo>
                      <a:pt x="1415806" y="504990"/>
                      <a:pt x="1803493" y="872776"/>
                      <a:pt x="1803493" y="1325442"/>
                    </a:cubicBezTo>
                    <a:cubicBezTo>
                      <a:pt x="1803493" y="1495082"/>
                      <a:pt x="1658916" y="1633423"/>
                      <a:pt x="1480786" y="1633423"/>
                    </a:cubicBezTo>
                    <a:cubicBezTo>
                      <a:pt x="1302643" y="1633423"/>
                      <a:pt x="1158079" y="1495082"/>
                      <a:pt x="1158079" y="1325442"/>
                    </a:cubicBezTo>
                    <a:cubicBezTo>
                      <a:pt x="1158079" y="1213295"/>
                      <a:pt x="1060663" y="1122128"/>
                      <a:pt x="940134" y="1122128"/>
                    </a:cubicBezTo>
                    <a:cubicBezTo>
                      <a:pt x="819656" y="1122128"/>
                      <a:pt x="722247" y="1213288"/>
                      <a:pt x="722247" y="1325442"/>
                    </a:cubicBezTo>
                    <a:cubicBezTo>
                      <a:pt x="722247" y="1504499"/>
                      <a:pt x="791360" y="1672196"/>
                      <a:pt x="918138" y="1797952"/>
                    </a:cubicBezTo>
                    <a:cubicBezTo>
                      <a:pt x="1017699" y="1896383"/>
                      <a:pt x="1113051" y="1950923"/>
                      <a:pt x="1260809" y="1991747"/>
                    </a:cubicBezTo>
                    <a:cubicBezTo>
                      <a:pt x="1289041" y="1999107"/>
                      <a:pt x="1304808" y="2028381"/>
                      <a:pt x="1297442" y="2055698"/>
                    </a:cubicBezTo>
                    <a:cubicBezTo>
                      <a:pt x="1292210" y="2079746"/>
                      <a:pt x="1270207" y="2095500"/>
                      <a:pt x="1248217" y="2095500"/>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7" name="TextBox 106">
              <a:extLst>
                <a:ext uri="{FF2B5EF4-FFF2-40B4-BE49-F238E27FC236}">
                  <a16:creationId xmlns:a16="http://schemas.microsoft.com/office/drawing/2014/main" id="{A9CE2742-BA89-D94D-BEAE-974170248838}"/>
                </a:ext>
              </a:extLst>
            </p:cNvPr>
            <p:cNvSpPr txBox="1"/>
            <p:nvPr userDrawn="1"/>
          </p:nvSpPr>
          <p:spPr>
            <a:xfrm>
              <a:off x="6905187" y="2834873"/>
              <a:ext cx="1683474" cy="523220"/>
            </a:xfrm>
            <a:prstGeom prst="rect">
              <a:avLst/>
            </a:prstGeom>
            <a:noFill/>
          </p:spPr>
          <p:txBody>
            <a:bodyPr wrap="none" rtlCol="0">
              <a:spAutoFit/>
            </a:bodyPr>
            <a:lstStyle/>
            <a:p>
              <a:pPr algn="ctr"/>
              <a:r>
                <a:rPr lang="en-US" sz="1400" b="1" dirty="0">
                  <a:solidFill>
                    <a:schemeClr val="bg1"/>
                  </a:solidFill>
                </a:rPr>
                <a:t>Collaborative </a:t>
              </a:r>
              <a:br>
                <a:rPr lang="en-US" sz="1400" b="1" dirty="0">
                  <a:solidFill>
                    <a:schemeClr val="bg1"/>
                  </a:solidFill>
                </a:rPr>
              </a:br>
              <a:r>
                <a:rPr lang="en-US" sz="1400" b="1" dirty="0">
                  <a:solidFill>
                    <a:schemeClr val="bg1"/>
                  </a:solidFill>
                </a:rPr>
                <a:t>Strategy Process</a:t>
              </a:r>
            </a:p>
          </p:txBody>
        </p:sp>
      </p:grpSp>
      <p:grpSp>
        <p:nvGrpSpPr>
          <p:cNvPr id="110" name="Group 109">
            <a:extLst>
              <a:ext uri="{FF2B5EF4-FFF2-40B4-BE49-F238E27FC236}">
                <a16:creationId xmlns:a16="http://schemas.microsoft.com/office/drawing/2014/main" id="{6D4BB94E-E674-C547-AF80-37E79C608402}"/>
              </a:ext>
            </a:extLst>
          </p:cNvPr>
          <p:cNvGrpSpPr>
            <a:grpSpLocks noChangeAspect="1"/>
          </p:cNvGrpSpPr>
          <p:nvPr userDrawn="1"/>
        </p:nvGrpSpPr>
        <p:grpSpPr>
          <a:xfrm>
            <a:off x="8442473" y="4437344"/>
            <a:ext cx="2088000" cy="2088000"/>
            <a:chOff x="5131514" y="4412654"/>
            <a:chExt cx="1980000" cy="1980000"/>
          </a:xfrm>
        </p:grpSpPr>
        <p:grpSp>
          <p:nvGrpSpPr>
            <p:cNvPr id="36" name="Graphic 34">
              <a:extLst>
                <a:ext uri="{FF2B5EF4-FFF2-40B4-BE49-F238E27FC236}">
                  <a16:creationId xmlns:a16="http://schemas.microsoft.com/office/drawing/2014/main" id="{51C3066F-BAF9-6E4C-8DF9-62845DED0E0F}"/>
                </a:ext>
              </a:extLst>
            </p:cNvPr>
            <p:cNvGrpSpPr>
              <a:grpSpLocks noChangeAspect="1"/>
            </p:cNvGrpSpPr>
            <p:nvPr/>
          </p:nvGrpSpPr>
          <p:grpSpPr>
            <a:xfrm>
              <a:off x="5131514" y="4412654"/>
              <a:ext cx="1980000" cy="1980000"/>
              <a:chOff x="5091000" y="2424000"/>
              <a:chExt cx="5238750" cy="5238750"/>
            </a:xfrm>
          </p:grpSpPr>
          <p:sp>
            <p:nvSpPr>
              <p:cNvPr id="39" name="Freeform 38">
                <a:extLst>
                  <a:ext uri="{FF2B5EF4-FFF2-40B4-BE49-F238E27FC236}">
                    <a16:creationId xmlns:a16="http://schemas.microsoft.com/office/drawing/2014/main" id="{2C5531DF-9FEB-9341-82AD-1F795DBD6581}"/>
                  </a:ext>
                </a:extLst>
              </p:cNvPr>
              <p:cNvSpPr>
                <a:spLocks noChangeAspect="1"/>
              </p:cNvSpPr>
              <p:nvPr/>
            </p:nvSpPr>
            <p:spPr>
              <a:xfrm>
                <a:off x="5091000" y="242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0" name="Freeform 39">
                <a:extLst>
                  <a:ext uri="{FF2B5EF4-FFF2-40B4-BE49-F238E27FC236}">
                    <a16:creationId xmlns:a16="http://schemas.microsoft.com/office/drawing/2014/main" id="{0318C9D6-6B8C-0541-A080-25E378924640}"/>
                  </a:ext>
                </a:extLst>
              </p:cNvPr>
              <p:cNvSpPr/>
              <p:nvPr/>
            </p:nvSpPr>
            <p:spPr>
              <a:xfrm>
                <a:off x="5878400" y="321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1" name="Freeform 40">
                <a:extLst>
                  <a:ext uri="{FF2B5EF4-FFF2-40B4-BE49-F238E27FC236}">
                    <a16:creationId xmlns:a16="http://schemas.microsoft.com/office/drawing/2014/main" id="{12DDAA7D-4F8B-A542-AE77-F535592A3D4E}"/>
                  </a:ext>
                </a:extLst>
              </p:cNvPr>
              <p:cNvSpPr/>
              <p:nvPr/>
            </p:nvSpPr>
            <p:spPr>
              <a:xfrm>
                <a:off x="6662625" y="3210609"/>
                <a:ext cx="2095500" cy="2095500"/>
              </a:xfrm>
              <a:custGeom>
                <a:avLst/>
                <a:gdLst>
                  <a:gd name="connsiteX0" fmla="*/ 1111250 w 2222500"/>
                  <a:gd name="connsiteY0" fmla="*/ 0 h 2222500"/>
                  <a:gd name="connsiteX1" fmla="*/ 0 w 2222500"/>
                  <a:gd name="connsiteY1" fmla="*/ 1111250 h 2222500"/>
                  <a:gd name="connsiteX2" fmla="*/ 1111250 w 2222500"/>
                  <a:gd name="connsiteY2" fmla="*/ 2222500 h 2222500"/>
                  <a:gd name="connsiteX3" fmla="*/ 2222500 w 2222500"/>
                  <a:gd name="connsiteY3" fmla="*/ 1111250 h 2222500"/>
                  <a:gd name="connsiteX4" fmla="*/ 1111250 w 2222500"/>
                  <a:gd name="connsiteY4" fmla="*/ 0 h 2222500"/>
                  <a:gd name="connsiteX5" fmla="*/ 1000125 w 2222500"/>
                  <a:gd name="connsiteY5" fmla="*/ 1992440 h 2222500"/>
                  <a:gd name="connsiteX6" fmla="*/ 222250 w 2222500"/>
                  <a:gd name="connsiteY6" fmla="*/ 1111250 h 2222500"/>
                  <a:gd name="connsiteX7" fmla="*/ 245586 w 2222500"/>
                  <a:gd name="connsiteY7" fmla="*/ 912336 h 2222500"/>
                  <a:gd name="connsiteX8" fmla="*/ 777875 w 2222500"/>
                  <a:gd name="connsiteY8" fmla="*/ 1444625 h 2222500"/>
                  <a:gd name="connsiteX9" fmla="*/ 777875 w 2222500"/>
                  <a:gd name="connsiteY9" fmla="*/ 1555750 h 2222500"/>
                  <a:gd name="connsiteX10" fmla="*/ 1000125 w 2222500"/>
                  <a:gd name="connsiteY10" fmla="*/ 1778000 h 2222500"/>
                  <a:gd name="connsiteX11" fmla="*/ 1000125 w 2222500"/>
                  <a:gd name="connsiteY11" fmla="*/ 1992440 h 2222500"/>
                  <a:gd name="connsiteX12" fmla="*/ 1766932 w 2222500"/>
                  <a:gd name="connsiteY12" fmla="*/ 1710284 h 2222500"/>
                  <a:gd name="connsiteX13" fmla="*/ 1555750 w 2222500"/>
                  <a:gd name="connsiteY13" fmla="*/ 1555750 h 2222500"/>
                  <a:gd name="connsiteX14" fmla="*/ 1444625 w 2222500"/>
                  <a:gd name="connsiteY14" fmla="*/ 1555750 h 2222500"/>
                  <a:gd name="connsiteX15" fmla="*/ 1444625 w 2222500"/>
                  <a:gd name="connsiteY15" fmla="*/ 1222375 h 2222500"/>
                  <a:gd name="connsiteX16" fmla="*/ 1333500 w 2222500"/>
                  <a:gd name="connsiteY16" fmla="*/ 1111250 h 2222500"/>
                  <a:gd name="connsiteX17" fmla="*/ 666750 w 2222500"/>
                  <a:gd name="connsiteY17" fmla="*/ 1111250 h 2222500"/>
                  <a:gd name="connsiteX18" fmla="*/ 666750 w 2222500"/>
                  <a:gd name="connsiteY18" fmla="*/ 889000 h 2222500"/>
                  <a:gd name="connsiteX19" fmla="*/ 889000 w 2222500"/>
                  <a:gd name="connsiteY19" fmla="*/ 889000 h 2222500"/>
                  <a:gd name="connsiteX20" fmla="*/ 1000125 w 2222500"/>
                  <a:gd name="connsiteY20" fmla="*/ 777875 h 2222500"/>
                  <a:gd name="connsiteX21" fmla="*/ 1000125 w 2222500"/>
                  <a:gd name="connsiteY21" fmla="*/ 555625 h 2222500"/>
                  <a:gd name="connsiteX22" fmla="*/ 1222375 w 2222500"/>
                  <a:gd name="connsiteY22" fmla="*/ 555625 h 2222500"/>
                  <a:gd name="connsiteX23" fmla="*/ 1444625 w 2222500"/>
                  <a:gd name="connsiteY23" fmla="*/ 333375 h 2222500"/>
                  <a:gd name="connsiteX24" fmla="*/ 1444625 w 2222500"/>
                  <a:gd name="connsiteY24" fmla="*/ 287795 h 2222500"/>
                  <a:gd name="connsiteX25" fmla="*/ 2000250 w 2222500"/>
                  <a:gd name="connsiteY25" fmla="*/ 1111250 h 2222500"/>
                  <a:gd name="connsiteX26" fmla="*/ 1766932 w 2222500"/>
                  <a:gd name="connsiteY26" fmla="*/ 1710284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22500" h="2222500">
                    <a:moveTo>
                      <a:pt x="1111250" y="0"/>
                    </a:moveTo>
                    <a:cubicBezTo>
                      <a:pt x="497840" y="0"/>
                      <a:pt x="0" y="497891"/>
                      <a:pt x="0" y="1111250"/>
                    </a:cubicBezTo>
                    <a:cubicBezTo>
                      <a:pt x="0" y="1724609"/>
                      <a:pt x="497840" y="2222500"/>
                      <a:pt x="1111250" y="2222500"/>
                    </a:cubicBezTo>
                    <a:cubicBezTo>
                      <a:pt x="1724609" y="2222500"/>
                      <a:pt x="2222500" y="1724609"/>
                      <a:pt x="2222500" y="1111250"/>
                    </a:cubicBezTo>
                    <a:cubicBezTo>
                      <a:pt x="2222500" y="497891"/>
                      <a:pt x="1724609" y="0"/>
                      <a:pt x="1111250" y="0"/>
                    </a:cubicBezTo>
                    <a:close/>
                    <a:moveTo>
                      <a:pt x="1000125" y="1992440"/>
                    </a:moveTo>
                    <a:cubicBezTo>
                      <a:pt x="561162" y="1937957"/>
                      <a:pt x="222250" y="1564646"/>
                      <a:pt x="222250" y="1111250"/>
                    </a:cubicBezTo>
                    <a:cubicBezTo>
                      <a:pt x="222250" y="1042333"/>
                      <a:pt x="231146" y="976789"/>
                      <a:pt x="245586" y="912336"/>
                    </a:cubicBezTo>
                    <a:lnTo>
                      <a:pt x="777875" y="1444625"/>
                    </a:lnTo>
                    <a:lnTo>
                      <a:pt x="777875" y="1555750"/>
                    </a:lnTo>
                    <a:cubicBezTo>
                      <a:pt x="777875" y="1677943"/>
                      <a:pt x="877881" y="1778000"/>
                      <a:pt x="1000125" y="1778000"/>
                    </a:cubicBezTo>
                    <a:lnTo>
                      <a:pt x="1000125" y="1992440"/>
                    </a:lnTo>
                    <a:close/>
                    <a:moveTo>
                      <a:pt x="1766932" y="1710284"/>
                    </a:moveTo>
                    <a:cubicBezTo>
                      <a:pt x="1738065" y="1620209"/>
                      <a:pt x="1655807" y="1555750"/>
                      <a:pt x="1555750" y="1555750"/>
                    </a:cubicBezTo>
                    <a:lnTo>
                      <a:pt x="1444625" y="1555750"/>
                    </a:lnTo>
                    <a:lnTo>
                      <a:pt x="1444625" y="1222375"/>
                    </a:lnTo>
                    <a:cubicBezTo>
                      <a:pt x="1444625" y="1161275"/>
                      <a:pt x="1394600" y="1111250"/>
                      <a:pt x="1333500" y="1111250"/>
                    </a:cubicBezTo>
                    <a:lnTo>
                      <a:pt x="666750" y="1111250"/>
                    </a:lnTo>
                    <a:lnTo>
                      <a:pt x="666750" y="889000"/>
                    </a:lnTo>
                    <a:lnTo>
                      <a:pt x="889000" y="889000"/>
                    </a:lnTo>
                    <a:cubicBezTo>
                      <a:pt x="950100" y="889000"/>
                      <a:pt x="1000125" y="838975"/>
                      <a:pt x="1000125" y="777875"/>
                    </a:cubicBezTo>
                    <a:lnTo>
                      <a:pt x="1000125" y="555625"/>
                    </a:lnTo>
                    <a:lnTo>
                      <a:pt x="1222375" y="555625"/>
                    </a:lnTo>
                    <a:cubicBezTo>
                      <a:pt x="1344568" y="555625"/>
                      <a:pt x="1444625" y="455568"/>
                      <a:pt x="1444625" y="333375"/>
                    </a:cubicBezTo>
                    <a:lnTo>
                      <a:pt x="1444625" y="287795"/>
                    </a:lnTo>
                    <a:cubicBezTo>
                      <a:pt x="1770190" y="420084"/>
                      <a:pt x="2000250" y="739026"/>
                      <a:pt x="2000250" y="1111250"/>
                    </a:cubicBezTo>
                    <a:cubicBezTo>
                      <a:pt x="2000250" y="1342396"/>
                      <a:pt x="1911369" y="1552384"/>
                      <a:pt x="1766932" y="1710284"/>
                    </a:cubicBez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09" name="TextBox 108">
              <a:extLst>
                <a:ext uri="{FF2B5EF4-FFF2-40B4-BE49-F238E27FC236}">
                  <a16:creationId xmlns:a16="http://schemas.microsoft.com/office/drawing/2014/main" id="{85324F42-F81F-CB47-B476-A5B9AC61B14F}"/>
                </a:ext>
              </a:extLst>
            </p:cNvPr>
            <p:cNvSpPr txBox="1"/>
            <p:nvPr userDrawn="1"/>
          </p:nvSpPr>
          <p:spPr>
            <a:xfrm>
              <a:off x="5500992" y="5588366"/>
              <a:ext cx="1241044" cy="523220"/>
            </a:xfrm>
            <a:prstGeom prst="rect">
              <a:avLst/>
            </a:prstGeom>
            <a:noFill/>
          </p:spPr>
          <p:txBody>
            <a:bodyPr wrap="none" rtlCol="0">
              <a:spAutoFit/>
            </a:bodyPr>
            <a:lstStyle/>
            <a:p>
              <a:pPr algn="ctr"/>
              <a:r>
                <a:rPr lang="en-US" sz="1400" b="1" dirty="0">
                  <a:solidFill>
                    <a:schemeClr val="bg1"/>
                  </a:solidFill>
                </a:rPr>
                <a:t>Voice of the</a:t>
              </a:r>
              <a:br>
                <a:rPr lang="en-US" sz="1400" b="1" dirty="0">
                  <a:solidFill>
                    <a:schemeClr val="bg1"/>
                  </a:solidFill>
                </a:rPr>
              </a:br>
              <a:r>
                <a:rPr lang="en-US" sz="1400" b="1" dirty="0">
                  <a:solidFill>
                    <a:schemeClr val="bg1"/>
                  </a:solidFill>
                </a:rPr>
                <a:t>Customer</a:t>
              </a:r>
            </a:p>
          </p:txBody>
        </p:sp>
      </p:grpSp>
      <p:grpSp>
        <p:nvGrpSpPr>
          <p:cNvPr id="112" name="Group 111">
            <a:extLst>
              <a:ext uri="{FF2B5EF4-FFF2-40B4-BE49-F238E27FC236}">
                <a16:creationId xmlns:a16="http://schemas.microsoft.com/office/drawing/2014/main" id="{3D7E657C-C63B-0748-A43C-1BBD6A5C312E}"/>
              </a:ext>
            </a:extLst>
          </p:cNvPr>
          <p:cNvGrpSpPr>
            <a:grpSpLocks noChangeAspect="1"/>
          </p:cNvGrpSpPr>
          <p:nvPr userDrawn="1"/>
        </p:nvGrpSpPr>
        <p:grpSpPr>
          <a:xfrm>
            <a:off x="5051998" y="4414523"/>
            <a:ext cx="2088000" cy="2088000"/>
            <a:chOff x="2859661" y="4250474"/>
            <a:chExt cx="1980000" cy="1980000"/>
          </a:xfrm>
        </p:grpSpPr>
        <p:grpSp>
          <p:nvGrpSpPr>
            <p:cNvPr id="42" name="Graphic 32">
              <a:extLst>
                <a:ext uri="{FF2B5EF4-FFF2-40B4-BE49-F238E27FC236}">
                  <a16:creationId xmlns:a16="http://schemas.microsoft.com/office/drawing/2014/main" id="{3B40A0E3-A9DE-414B-85CE-2AFADD3EF9CF}"/>
                </a:ext>
              </a:extLst>
            </p:cNvPr>
            <p:cNvGrpSpPr>
              <a:grpSpLocks noChangeAspect="1"/>
            </p:cNvGrpSpPr>
            <p:nvPr/>
          </p:nvGrpSpPr>
          <p:grpSpPr>
            <a:xfrm>
              <a:off x="2859661" y="4250474"/>
              <a:ext cx="1980000" cy="1980000"/>
              <a:chOff x="4941000" y="2274000"/>
              <a:chExt cx="5238750" cy="5238750"/>
            </a:xfrm>
          </p:grpSpPr>
          <p:sp>
            <p:nvSpPr>
              <p:cNvPr id="45" name="Freeform 44">
                <a:extLst>
                  <a:ext uri="{FF2B5EF4-FFF2-40B4-BE49-F238E27FC236}">
                    <a16:creationId xmlns:a16="http://schemas.microsoft.com/office/drawing/2014/main" id="{F1F25974-CCCD-0245-9999-C36405BD6949}"/>
                  </a:ext>
                </a:extLst>
              </p:cNvPr>
              <p:cNvSpPr>
                <a:spLocks noChangeAspect="1"/>
              </p:cNvSpPr>
              <p:nvPr/>
            </p:nvSpPr>
            <p:spPr>
              <a:xfrm>
                <a:off x="4941000" y="22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400" b="1" dirty="0">
                  <a:solidFill>
                    <a:schemeClr val="bg1"/>
                  </a:solidFill>
                </a:endParaRPr>
              </a:p>
            </p:txBody>
          </p:sp>
          <p:sp>
            <p:nvSpPr>
              <p:cNvPr id="46" name="Freeform 45">
                <a:extLst>
                  <a:ext uri="{FF2B5EF4-FFF2-40B4-BE49-F238E27FC236}">
                    <a16:creationId xmlns:a16="http://schemas.microsoft.com/office/drawing/2014/main" id="{B34B813B-88C5-D346-9FC9-0C250E5AA9C6}"/>
                  </a:ext>
                </a:extLst>
              </p:cNvPr>
              <p:cNvSpPr/>
              <p:nvPr/>
            </p:nvSpPr>
            <p:spPr>
              <a:xfrm>
                <a:off x="5728400" y="30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400" b="1" dirty="0">
                  <a:solidFill>
                    <a:schemeClr val="bg1"/>
                  </a:solidFill>
                </a:endParaRPr>
              </a:p>
            </p:txBody>
          </p:sp>
          <p:sp>
            <p:nvSpPr>
              <p:cNvPr id="47" name="Freeform 46">
                <a:extLst>
                  <a:ext uri="{FF2B5EF4-FFF2-40B4-BE49-F238E27FC236}">
                    <a16:creationId xmlns:a16="http://schemas.microsoft.com/office/drawing/2014/main" id="{01628DD4-A2BD-8A42-BB87-FE095D3D26BE}"/>
                  </a:ext>
                </a:extLst>
              </p:cNvPr>
              <p:cNvSpPr>
                <a:spLocks noChangeAspect="1"/>
              </p:cNvSpPr>
              <p:nvPr/>
            </p:nvSpPr>
            <p:spPr>
              <a:xfrm>
                <a:off x="6679312" y="2712150"/>
                <a:ext cx="1762125" cy="2308384"/>
              </a:xfrm>
              <a:custGeom>
                <a:avLst/>
                <a:gdLst>
                  <a:gd name="connsiteX0" fmla="*/ 952500 w 1905000"/>
                  <a:gd name="connsiteY0" fmla="*/ 1905000 h 2495550"/>
                  <a:gd name="connsiteX1" fmla="*/ 1190625 w 1905000"/>
                  <a:gd name="connsiteY1" fmla="*/ 1666875 h 2495550"/>
                  <a:gd name="connsiteX2" fmla="*/ 952500 w 1905000"/>
                  <a:gd name="connsiteY2" fmla="*/ 1428750 h 2495550"/>
                  <a:gd name="connsiteX3" fmla="*/ 714375 w 1905000"/>
                  <a:gd name="connsiteY3" fmla="*/ 1666875 h 2495550"/>
                  <a:gd name="connsiteX4" fmla="*/ 952500 w 1905000"/>
                  <a:gd name="connsiteY4" fmla="*/ 1905000 h 2495550"/>
                  <a:gd name="connsiteX5" fmla="*/ 1666875 w 1905000"/>
                  <a:gd name="connsiteY5" fmla="*/ 833438 h 2495550"/>
                  <a:gd name="connsiteX6" fmla="*/ 1547813 w 1905000"/>
                  <a:gd name="connsiteY6" fmla="*/ 833438 h 2495550"/>
                  <a:gd name="connsiteX7" fmla="*/ 1547813 w 1905000"/>
                  <a:gd name="connsiteY7" fmla="*/ 595313 h 2495550"/>
                  <a:gd name="connsiteX8" fmla="*/ 952500 w 1905000"/>
                  <a:gd name="connsiteY8" fmla="*/ 0 h 2495550"/>
                  <a:gd name="connsiteX9" fmla="*/ 357188 w 1905000"/>
                  <a:gd name="connsiteY9" fmla="*/ 595313 h 2495550"/>
                  <a:gd name="connsiteX10" fmla="*/ 583393 w 1905000"/>
                  <a:gd name="connsiteY10" fmla="*/ 595313 h 2495550"/>
                  <a:gd name="connsiteX11" fmla="*/ 952500 w 1905000"/>
                  <a:gd name="connsiteY11" fmla="*/ 226270 h 2495550"/>
                  <a:gd name="connsiteX12" fmla="*/ 1321543 w 1905000"/>
                  <a:gd name="connsiteY12" fmla="*/ 595313 h 2495550"/>
                  <a:gd name="connsiteX13" fmla="*/ 1321543 w 1905000"/>
                  <a:gd name="connsiteY13" fmla="*/ 833438 h 2495550"/>
                  <a:gd name="connsiteX14" fmla="*/ 238125 w 1905000"/>
                  <a:gd name="connsiteY14" fmla="*/ 833438 h 2495550"/>
                  <a:gd name="connsiteX15" fmla="*/ 0 w 1905000"/>
                  <a:gd name="connsiteY15" fmla="*/ 1071563 h 2495550"/>
                  <a:gd name="connsiteX16" fmla="*/ 0 w 1905000"/>
                  <a:gd name="connsiteY16" fmla="*/ 2262188 h 2495550"/>
                  <a:gd name="connsiteX17" fmla="*/ 238125 w 1905000"/>
                  <a:gd name="connsiteY17" fmla="*/ 2500313 h 2495550"/>
                  <a:gd name="connsiteX18" fmla="*/ 1666875 w 1905000"/>
                  <a:gd name="connsiteY18" fmla="*/ 2500313 h 2495550"/>
                  <a:gd name="connsiteX19" fmla="*/ 1905000 w 1905000"/>
                  <a:gd name="connsiteY19" fmla="*/ 2262188 h 2495550"/>
                  <a:gd name="connsiteX20" fmla="*/ 1905000 w 1905000"/>
                  <a:gd name="connsiteY20" fmla="*/ 1071563 h 2495550"/>
                  <a:gd name="connsiteX21" fmla="*/ 1666875 w 1905000"/>
                  <a:gd name="connsiteY21" fmla="*/ 833438 h 2495550"/>
                  <a:gd name="connsiteX22" fmla="*/ 1666875 w 1905000"/>
                  <a:gd name="connsiteY22" fmla="*/ 2262188 h 2495550"/>
                  <a:gd name="connsiteX23" fmla="*/ 238125 w 1905000"/>
                  <a:gd name="connsiteY23" fmla="*/ 2262188 h 2495550"/>
                  <a:gd name="connsiteX24" fmla="*/ 238125 w 1905000"/>
                  <a:gd name="connsiteY24" fmla="*/ 1071563 h 2495550"/>
                  <a:gd name="connsiteX25" fmla="*/ 1666875 w 1905000"/>
                  <a:gd name="connsiteY25" fmla="*/ 1071563 h 2495550"/>
                  <a:gd name="connsiteX26" fmla="*/ 1666875 w 1905000"/>
                  <a:gd name="connsiteY26" fmla="*/ 2262188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5000" h="2495550">
                    <a:moveTo>
                      <a:pt x="952500" y="1905000"/>
                    </a:moveTo>
                    <a:cubicBezTo>
                      <a:pt x="1083418" y="1905000"/>
                      <a:pt x="1190625" y="1797793"/>
                      <a:pt x="1190625" y="1666875"/>
                    </a:cubicBezTo>
                    <a:cubicBezTo>
                      <a:pt x="1190625" y="1535957"/>
                      <a:pt x="1083418" y="1428750"/>
                      <a:pt x="952500" y="1428750"/>
                    </a:cubicBezTo>
                    <a:cubicBezTo>
                      <a:pt x="821518" y="1428750"/>
                      <a:pt x="714375" y="1535957"/>
                      <a:pt x="714375" y="1666875"/>
                    </a:cubicBezTo>
                    <a:cubicBezTo>
                      <a:pt x="714375" y="1797793"/>
                      <a:pt x="821518" y="1905000"/>
                      <a:pt x="952500" y="1905000"/>
                    </a:cubicBezTo>
                    <a:close/>
                    <a:moveTo>
                      <a:pt x="1666875" y="833438"/>
                    </a:moveTo>
                    <a:lnTo>
                      <a:pt x="1547813" y="833438"/>
                    </a:lnTo>
                    <a:lnTo>
                      <a:pt x="1547813" y="595313"/>
                    </a:lnTo>
                    <a:cubicBezTo>
                      <a:pt x="1547813" y="266725"/>
                      <a:pt x="1281087" y="0"/>
                      <a:pt x="952500" y="0"/>
                    </a:cubicBezTo>
                    <a:cubicBezTo>
                      <a:pt x="623913" y="0"/>
                      <a:pt x="357188" y="266725"/>
                      <a:pt x="357188" y="595313"/>
                    </a:cubicBezTo>
                    <a:lnTo>
                      <a:pt x="583393" y="595313"/>
                    </a:lnTo>
                    <a:cubicBezTo>
                      <a:pt x="583393" y="391719"/>
                      <a:pt x="748906" y="226270"/>
                      <a:pt x="952500" y="226270"/>
                    </a:cubicBezTo>
                    <a:cubicBezTo>
                      <a:pt x="1156094" y="226270"/>
                      <a:pt x="1321543" y="391725"/>
                      <a:pt x="1321543" y="595313"/>
                    </a:cubicBezTo>
                    <a:lnTo>
                      <a:pt x="1321543" y="833438"/>
                    </a:lnTo>
                    <a:lnTo>
                      <a:pt x="238125" y="833438"/>
                    </a:lnTo>
                    <a:cubicBezTo>
                      <a:pt x="107143" y="833438"/>
                      <a:pt x="0" y="940645"/>
                      <a:pt x="0" y="1071563"/>
                    </a:cubicBezTo>
                    <a:lnTo>
                      <a:pt x="0" y="2262188"/>
                    </a:lnTo>
                    <a:cubicBezTo>
                      <a:pt x="0" y="2393106"/>
                      <a:pt x="107143" y="2500313"/>
                      <a:pt x="238125" y="2500313"/>
                    </a:cubicBezTo>
                    <a:lnTo>
                      <a:pt x="1666875" y="2500313"/>
                    </a:lnTo>
                    <a:cubicBezTo>
                      <a:pt x="1797793" y="2500313"/>
                      <a:pt x="1905000" y="2393106"/>
                      <a:pt x="1905000" y="2262188"/>
                    </a:cubicBezTo>
                    <a:lnTo>
                      <a:pt x="1905000" y="1071563"/>
                    </a:lnTo>
                    <a:cubicBezTo>
                      <a:pt x="1905000" y="940645"/>
                      <a:pt x="1797793" y="833438"/>
                      <a:pt x="1666875" y="833438"/>
                    </a:cubicBezTo>
                    <a:close/>
                    <a:moveTo>
                      <a:pt x="1666875" y="2262188"/>
                    </a:moveTo>
                    <a:lnTo>
                      <a:pt x="238125" y="2262188"/>
                    </a:lnTo>
                    <a:lnTo>
                      <a:pt x="238125" y="1071563"/>
                    </a:lnTo>
                    <a:lnTo>
                      <a:pt x="1666875" y="1071563"/>
                    </a:lnTo>
                    <a:lnTo>
                      <a:pt x="1666875" y="2262188"/>
                    </a:lnTo>
                    <a:close/>
                  </a:path>
                </a:pathLst>
              </a:custGeom>
              <a:solidFill>
                <a:srgbClr val="FFFFFF"/>
              </a:solidFill>
              <a:ln w="6350" cap="flat">
                <a:noFill/>
                <a:prstDash val="solid"/>
                <a:miter/>
              </a:ln>
            </p:spPr>
            <p:txBody>
              <a:bodyPr rtlCol="0" anchor="ctr"/>
              <a:lstStyle/>
              <a:p>
                <a:endParaRPr lang="en-US" sz="1400" b="1" dirty="0">
                  <a:solidFill>
                    <a:schemeClr val="bg1"/>
                  </a:solidFill>
                </a:endParaRPr>
              </a:p>
            </p:txBody>
          </p:sp>
        </p:grpSp>
        <p:sp>
          <p:nvSpPr>
            <p:cNvPr id="111" name="TextBox 110">
              <a:extLst>
                <a:ext uri="{FF2B5EF4-FFF2-40B4-BE49-F238E27FC236}">
                  <a16:creationId xmlns:a16="http://schemas.microsoft.com/office/drawing/2014/main" id="{2B53E398-8ACD-F641-8052-1B76E017B988}"/>
                </a:ext>
              </a:extLst>
            </p:cNvPr>
            <p:cNvSpPr txBox="1"/>
            <p:nvPr userDrawn="1"/>
          </p:nvSpPr>
          <p:spPr>
            <a:xfrm>
              <a:off x="3267762" y="5405976"/>
              <a:ext cx="1176924" cy="523220"/>
            </a:xfrm>
            <a:prstGeom prst="rect">
              <a:avLst/>
            </a:prstGeom>
            <a:noFill/>
          </p:spPr>
          <p:txBody>
            <a:bodyPr wrap="none" rtlCol="0">
              <a:spAutoFit/>
            </a:bodyPr>
            <a:lstStyle/>
            <a:p>
              <a:pPr algn="ctr"/>
              <a:r>
                <a:rPr lang="en-US" sz="1400" b="1" dirty="0">
                  <a:solidFill>
                    <a:schemeClr val="bg1"/>
                  </a:solidFill>
                </a:rPr>
                <a:t>Open </a:t>
              </a:r>
              <a:br>
                <a:rPr lang="en-US" sz="1400" b="1" dirty="0">
                  <a:solidFill>
                    <a:schemeClr val="bg1"/>
                  </a:solidFill>
                </a:rPr>
              </a:br>
              <a:r>
                <a:rPr lang="en-US" sz="1400" b="1" dirty="0">
                  <a:solidFill>
                    <a:schemeClr val="bg1"/>
                  </a:solidFill>
                </a:rPr>
                <a:t>Innovation</a:t>
              </a:r>
            </a:p>
          </p:txBody>
        </p:sp>
      </p:grpSp>
      <p:grpSp>
        <p:nvGrpSpPr>
          <p:cNvPr id="114" name="Group 113">
            <a:extLst>
              <a:ext uri="{FF2B5EF4-FFF2-40B4-BE49-F238E27FC236}">
                <a16:creationId xmlns:a16="http://schemas.microsoft.com/office/drawing/2014/main" id="{7E2F403F-EF70-1345-8D65-6DE9CF836FB3}"/>
              </a:ext>
            </a:extLst>
          </p:cNvPr>
          <p:cNvGrpSpPr>
            <a:grpSpLocks noChangeAspect="1"/>
          </p:cNvGrpSpPr>
          <p:nvPr userDrawn="1"/>
        </p:nvGrpSpPr>
        <p:grpSpPr>
          <a:xfrm>
            <a:off x="5050372" y="1840976"/>
            <a:ext cx="2088000" cy="2088000"/>
            <a:chOff x="2926447" y="2002258"/>
            <a:chExt cx="1980000" cy="1980000"/>
          </a:xfrm>
        </p:grpSpPr>
        <p:grpSp>
          <p:nvGrpSpPr>
            <p:cNvPr id="91" name="Graphic 82">
              <a:extLst>
                <a:ext uri="{FF2B5EF4-FFF2-40B4-BE49-F238E27FC236}">
                  <a16:creationId xmlns:a16="http://schemas.microsoft.com/office/drawing/2014/main" id="{B9311E66-388C-D34F-9658-C4D58F3D7022}"/>
                </a:ext>
              </a:extLst>
            </p:cNvPr>
            <p:cNvGrpSpPr>
              <a:grpSpLocks noChangeAspect="1"/>
            </p:cNvGrpSpPr>
            <p:nvPr/>
          </p:nvGrpSpPr>
          <p:grpSpPr>
            <a:xfrm>
              <a:off x="2926447" y="2002258"/>
              <a:ext cx="1980000" cy="1980000"/>
              <a:chOff x="4341000" y="1674000"/>
              <a:chExt cx="5238750" cy="5238750"/>
            </a:xfrm>
          </p:grpSpPr>
          <p:sp>
            <p:nvSpPr>
              <p:cNvPr id="94" name="Freeform 93">
                <a:extLst>
                  <a:ext uri="{FF2B5EF4-FFF2-40B4-BE49-F238E27FC236}">
                    <a16:creationId xmlns:a16="http://schemas.microsoft.com/office/drawing/2014/main" id="{DFEF3707-279C-5C4B-9386-D4784C78C15B}"/>
                  </a:ext>
                </a:extLst>
              </p:cNvPr>
              <p:cNvSpPr>
                <a:spLocks noChangeAspect="1"/>
              </p:cNvSpPr>
              <p:nvPr/>
            </p:nvSpPr>
            <p:spPr>
              <a:xfrm>
                <a:off x="4341000" y="1674000"/>
                <a:ext cx="5238750" cy="5238750"/>
              </a:xfrm>
              <a:custGeom>
                <a:avLst/>
                <a:gdLst>
                  <a:gd name="connsiteX0" fmla="*/ 3810000 w 3810000"/>
                  <a:gd name="connsiteY0" fmla="*/ 1905000 h 3810000"/>
                  <a:gd name="connsiteX1" fmla="*/ 1905000 w 3810000"/>
                  <a:gd name="connsiteY1" fmla="*/ 3810000 h 3810000"/>
                  <a:gd name="connsiteX2" fmla="*/ 0 w 3810000"/>
                  <a:gd name="connsiteY2" fmla="*/ 1905000 h 3810000"/>
                  <a:gd name="connsiteX3" fmla="*/ 1905000 w 3810000"/>
                  <a:gd name="connsiteY3" fmla="*/ 0 h 3810000"/>
                  <a:gd name="connsiteX4" fmla="*/ 3810000 w 3810000"/>
                  <a:gd name="connsiteY4" fmla="*/ 1905000 h 38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3810000">
                    <a:moveTo>
                      <a:pt x="3810000" y="1905000"/>
                    </a:moveTo>
                    <a:cubicBezTo>
                      <a:pt x="3810000" y="2957103"/>
                      <a:pt x="2957103" y="3810000"/>
                      <a:pt x="1905000" y="3810000"/>
                    </a:cubicBezTo>
                    <a:cubicBezTo>
                      <a:pt x="852898" y="3810000"/>
                      <a:pt x="0" y="2957103"/>
                      <a:pt x="0" y="1905000"/>
                    </a:cubicBezTo>
                    <a:cubicBezTo>
                      <a:pt x="0" y="852898"/>
                      <a:pt x="852898" y="0"/>
                      <a:pt x="1905000" y="0"/>
                    </a:cubicBezTo>
                    <a:cubicBezTo>
                      <a:pt x="2957103" y="0"/>
                      <a:pt x="3810000" y="852898"/>
                      <a:pt x="3810000" y="1905000"/>
                    </a:cubicBezTo>
                    <a:close/>
                  </a:path>
                </a:pathLst>
              </a:custGeom>
              <a:solidFill>
                <a:schemeClr val="accent1"/>
              </a:solidFill>
              <a:ln w="6350" cap="flat">
                <a:noFill/>
                <a:prstDash val="solid"/>
                <a:miter/>
              </a:ln>
            </p:spPr>
            <p:txBody>
              <a:bodyPr rtlCol="0" anchor="ctr"/>
              <a:lstStyle/>
              <a:p>
                <a:endParaRPr lang="en-US" sz="1600" dirty="0"/>
              </a:p>
            </p:txBody>
          </p:sp>
          <p:sp>
            <p:nvSpPr>
              <p:cNvPr id="95" name="Freeform 94">
                <a:extLst>
                  <a:ext uri="{FF2B5EF4-FFF2-40B4-BE49-F238E27FC236}">
                    <a16:creationId xmlns:a16="http://schemas.microsoft.com/office/drawing/2014/main" id="{D45307F2-A622-FB4F-8DE2-70A5CFA8DC66}"/>
                  </a:ext>
                </a:extLst>
              </p:cNvPr>
              <p:cNvSpPr/>
              <p:nvPr/>
            </p:nvSpPr>
            <p:spPr>
              <a:xfrm>
                <a:off x="5128400" y="2467750"/>
                <a:ext cx="2222500" cy="2222500"/>
              </a:xfrm>
              <a:custGeom>
                <a:avLst/>
                <a:gdLst>
                  <a:gd name="connsiteX0" fmla="*/ 0 w 2222500"/>
                  <a:gd name="connsiteY0" fmla="*/ 0 h 2222500"/>
                  <a:gd name="connsiteX1" fmla="*/ 2222500 w 2222500"/>
                  <a:gd name="connsiteY1" fmla="*/ 0 h 2222500"/>
                  <a:gd name="connsiteX2" fmla="*/ 2222500 w 2222500"/>
                  <a:gd name="connsiteY2" fmla="*/ 2222500 h 2222500"/>
                  <a:gd name="connsiteX3" fmla="*/ 0 w 2222500"/>
                  <a:gd name="connsiteY3" fmla="*/ 2222500 h 2222500"/>
                  <a:gd name="connsiteX4" fmla="*/ 0 w 2222500"/>
                  <a:gd name="connsiteY4" fmla="*/ 0 h 222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500" h="2222500">
                    <a:moveTo>
                      <a:pt x="0" y="0"/>
                    </a:moveTo>
                    <a:lnTo>
                      <a:pt x="2222500" y="0"/>
                    </a:lnTo>
                    <a:lnTo>
                      <a:pt x="2222500" y="2222500"/>
                    </a:lnTo>
                    <a:lnTo>
                      <a:pt x="0" y="2222500"/>
                    </a:lnTo>
                    <a:lnTo>
                      <a:pt x="0" y="0"/>
                    </a:lnTo>
                    <a:close/>
                  </a:path>
                </a:pathLst>
              </a:custGeom>
              <a:noFill/>
              <a:ln w="6350" cap="flat">
                <a:noFill/>
                <a:prstDash val="solid"/>
                <a:miter/>
              </a:ln>
            </p:spPr>
            <p:txBody>
              <a:bodyPr rtlCol="0" anchor="ctr"/>
              <a:lstStyle/>
              <a:p>
                <a:endParaRPr lang="en-US" sz="1600" dirty="0"/>
              </a:p>
            </p:txBody>
          </p:sp>
          <p:sp>
            <p:nvSpPr>
              <p:cNvPr id="96" name="Freeform 95">
                <a:extLst>
                  <a:ext uri="{FF2B5EF4-FFF2-40B4-BE49-F238E27FC236}">
                    <a16:creationId xmlns:a16="http://schemas.microsoft.com/office/drawing/2014/main" id="{11855195-CF7E-734C-B168-A96230FE2EDC}"/>
                  </a:ext>
                </a:extLst>
              </p:cNvPr>
              <p:cNvSpPr>
                <a:spLocks noChangeAspect="1"/>
              </p:cNvSpPr>
              <p:nvPr/>
            </p:nvSpPr>
            <p:spPr>
              <a:xfrm>
                <a:off x="5929990" y="2784316"/>
                <a:ext cx="2095500" cy="1257300"/>
              </a:xfrm>
              <a:custGeom>
                <a:avLst/>
                <a:gdLst>
                  <a:gd name="connsiteX0" fmla="*/ 1466850 w 2095500"/>
                  <a:gd name="connsiteY0" fmla="*/ 0 h 1257300"/>
                  <a:gd name="connsiteX1" fmla="*/ 1706785 w 2095500"/>
                  <a:gd name="connsiteY1" fmla="*/ 239941 h 1257300"/>
                  <a:gd name="connsiteX2" fmla="*/ 1195496 w 2095500"/>
                  <a:gd name="connsiteY2" fmla="*/ 751231 h 1257300"/>
                  <a:gd name="connsiteX3" fmla="*/ 776395 w 2095500"/>
                  <a:gd name="connsiteY3" fmla="*/ 332130 h 1257300"/>
                  <a:gd name="connsiteX4" fmla="*/ 0 w 2095500"/>
                  <a:gd name="connsiteY4" fmla="*/ 1109548 h 1257300"/>
                  <a:gd name="connsiteX5" fmla="*/ 147752 w 2095500"/>
                  <a:gd name="connsiteY5" fmla="*/ 1257300 h 1257300"/>
                  <a:gd name="connsiteX6" fmla="*/ 776402 w 2095500"/>
                  <a:gd name="connsiteY6" fmla="*/ 628650 h 1257300"/>
                  <a:gd name="connsiteX7" fmla="*/ 1195502 w 2095500"/>
                  <a:gd name="connsiteY7" fmla="*/ 1047750 h 1257300"/>
                  <a:gd name="connsiteX8" fmla="*/ 1855565 w 2095500"/>
                  <a:gd name="connsiteY8" fmla="*/ 388709 h 1257300"/>
                  <a:gd name="connsiteX9" fmla="*/ 2095500 w 2095500"/>
                  <a:gd name="connsiteY9" fmla="*/ 628650 h 1257300"/>
                  <a:gd name="connsiteX10" fmla="*/ 2095500 w 2095500"/>
                  <a:gd name="connsiteY10" fmla="*/ 0 h 1257300"/>
                  <a:gd name="connsiteX11" fmla="*/ 1466850 w 2095500"/>
                  <a:gd name="connsiteY11"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500" h="1257300">
                    <a:moveTo>
                      <a:pt x="1466850" y="0"/>
                    </a:moveTo>
                    <a:lnTo>
                      <a:pt x="1706785" y="239941"/>
                    </a:lnTo>
                    <a:lnTo>
                      <a:pt x="1195496" y="751231"/>
                    </a:lnTo>
                    <a:lnTo>
                      <a:pt x="776395" y="332130"/>
                    </a:lnTo>
                    <a:lnTo>
                      <a:pt x="0" y="1109548"/>
                    </a:lnTo>
                    <a:lnTo>
                      <a:pt x="147752" y="1257300"/>
                    </a:lnTo>
                    <a:lnTo>
                      <a:pt x="776402" y="628650"/>
                    </a:lnTo>
                    <a:lnTo>
                      <a:pt x="1195502" y="1047750"/>
                    </a:lnTo>
                    <a:lnTo>
                      <a:pt x="1855565" y="388709"/>
                    </a:lnTo>
                    <a:lnTo>
                      <a:pt x="2095500" y="628650"/>
                    </a:lnTo>
                    <a:lnTo>
                      <a:pt x="2095500" y="0"/>
                    </a:lnTo>
                    <a:lnTo>
                      <a:pt x="1466850" y="0"/>
                    </a:lnTo>
                    <a:close/>
                  </a:path>
                </a:pathLst>
              </a:custGeom>
              <a:solidFill>
                <a:srgbClr val="FFFFFF"/>
              </a:solidFill>
              <a:ln w="6350" cap="flat">
                <a:noFill/>
                <a:prstDash val="solid"/>
                <a:miter/>
              </a:ln>
            </p:spPr>
            <p:txBody>
              <a:bodyPr rtlCol="0" anchor="ctr"/>
              <a:lstStyle/>
              <a:p>
                <a:endParaRPr lang="en-US" sz="1600" dirty="0"/>
              </a:p>
            </p:txBody>
          </p:sp>
        </p:grpSp>
        <p:sp>
          <p:nvSpPr>
            <p:cNvPr id="113" name="TextBox 112">
              <a:extLst>
                <a:ext uri="{FF2B5EF4-FFF2-40B4-BE49-F238E27FC236}">
                  <a16:creationId xmlns:a16="http://schemas.microsoft.com/office/drawing/2014/main" id="{5597E1D4-E40E-0E4F-85EB-992C301993EC}"/>
                </a:ext>
              </a:extLst>
            </p:cNvPr>
            <p:cNvSpPr txBox="1"/>
            <p:nvPr userDrawn="1"/>
          </p:nvSpPr>
          <p:spPr>
            <a:xfrm>
              <a:off x="3028223" y="3152480"/>
              <a:ext cx="1776448" cy="523220"/>
            </a:xfrm>
            <a:prstGeom prst="rect">
              <a:avLst/>
            </a:prstGeom>
            <a:noFill/>
          </p:spPr>
          <p:txBody>
            <a:bodyPr wrap="square" rtlCol="0">
              <a:spAutoFit/>
            </a:bodyPr>
            <a:lstStyle/>
            <a:p>
              <a:pPr algn="ctr"/>
              <a:r>
                <a:rPr lang="en-US" sz="1400" b="1" dirty="0">
                  <a:solidFill>
                    <a:schemeClr val="bg1"/>
                  </a:solidFill>
                </a:rPr>
                <a:t>Continuous</a:t>
              </a:r>
              <a:br>
                <a:rPr lang="en-US" sz="1400" b="1" dirty="0">
                  <a:solidFill>
                    <a:schemeClr val="bg1"/>
                  </a:solidFill>
                </a:rPr>
              </a:br>
              <a:r>
                <a:rPr lang="en-US" sz="1400" b="1" dirty="0">
                  <a:solidFill>
                    <a:schemeClr val="bg1"/>
                  </a:solidFill>
                </a:rPr>
                <a:t>Improvement</a:t>
              </a:r>
            </a:p>
          </p:txBody>
        </p:sp>
      </p:grpSp>
      <p:sp>
        <p:nvSpPr>
          <p:cNvPr id="116" name="Content Placeholder 115">
            <a:extLst>
              <a:ext uri="{FF2B5EF4-FFF2-40B4-BE49-F238E27FC236}">
                <a16:creationId xmlns:a16="http://schemas.microsoft.com/office/drawing/2014/main" id="{588C6F7C-47B7-984B-A5A5-1F7B6CCCB659}"/>
              </a:ext>
            </a:extLst>
          </p:cNvPr>
          <p:cNvSpPr>
            <a:spLocks noGrp="1"/>
          </p:cNvSpPr>
          <p:nvPr>
            <p:ph sz="quarter" idx="11" hasCustomPrompt="1"/>
          </p:nvPr>
        </p:nvSpPr>
        <p:spPr>
          <a:xfrm>
            <a:off x="3076783" y="947077"/>
            <a:ext cx="6049019" cy="249675"/>
          </a:xfrm>
        </p:spPr>
        <p:txBody>
          <a:bodyPr anchor="ctr">
            <a:noAutofit/>
          </a:bodyPr>
          <a:lstStyle>
            <a:lvl1pPr marL="0" indent="0" algn="ctr">
              <a:lnSpc>
                <a:spcPct val="100000"/>
              </a:lnSpc>
              <a:buNone/>
              <a:defRPr sz="1600" b="0">
                <a:solidFill>
                  <a:schemeClr val="tx2"/>
                </a:solidFill>
              </a:defRPr>
            </a:lvl1pPr>
          </a:lstStyle>
          <a:p>
            <a:pPr lvl="0"/>
            <a:r>
              <a:rPr lang="en-US" dirty="0"/>
              <a:t>Viima can help drive innovation for you in many ways:</a:t>
            </a:r>
          </a:p>
        </p:txBody>
      </p:sp>
    </p:spTree>
    <p:extLst>
      <p:ext uri="{BB962C8B-B14F-4D97-AF65-F5344CB8AC3E}">
        <p14:creationId xmlns:p14="http://schemas.microsoft.com/office/powerpoint/2010/main" val="369112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92E19C-1AA8-F146-881B-82724F279D5D}"/>
              </a:ext>
            </a:extLst>
          </p:cNvPr>
          <p:cNvSpPr>
            <a:spLocks noGrp="1"/>
          </p:cNvSpPr>
          <p:nvPr>
            <p:ph type="title"/>
          </p:nvPr>
        </p:nvSpPr>
        <p:spPr>
          <a:xfrm>
            <a:off x="697006" y="400558"/>
            <a:ext cx="10797988" cy="1325563"/>
          </a:xfrm>
          <a:prstGeom prst="rect">
            <a:avLst/>
          </a:prstGeom>
        </p:spPr>
        <p:txBody>
          <a:bodyPr vert="horz" lIns="91440" tIns="45720" rIns="91440" bIns="45720" rtlCol="0" anchor="ctr">
            <a:normAutofit/>
          </a:bodyPr>
          <a:lstStyle/>
          <a:p>
            <a:r>
              <a:rPr lang="en-US" dirty="0"/>
              <a:t>Click to edit Master title style</a:t>
            </a:r>
            <a:endParaRPr lang="fi-FI" dirty="0"/>
          </a:p>
        </p:txBody>
      </p:sp>
      <p:sp>
        <p:nvSpPr>
          <p:cNvPr id="7" name="Text Placeholder 6">
            <a:extLst>
              <a:ext uri="{FF2B5EF4-FFF2-40B4-BE49-F238E27FC236}">
                <a16:creationId xmlns:a16="http://schemas.microsoft.com/office/drawing/2014/main" id="{F1126B07-13AD-FD42-A9D9-22E065678729}"/>
              </a:ext>
            </a:extLst>
          </p:cNvPr>
          <p:cNvSpPr>
            <a:spLocks noGrp="1"/>
          </p:cNvSpPr>
          <p:nvPr>
            <p:ph type="body" idx="1"/>
          </p:nvPr>
        </p:nvSpPr>
        <p:spPr>
          <a:xfrm>
            <a:off x="697006" y="1834164"/>
            <a:ext cx="10797988" cy="43465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39502527"/>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1" r:id="rId3"/>
    <p:sldLayoutId id="2147483652" r:id="rId4"/>
    <p:sldLayoutId id="2147483660" r:id="rId5"/>
    <p:sldLayoutId id="2147483667" r:id="rId6"/>
    <p:sldLayoutId id="2147483661" r:id="rId7"/>
    <p:sldLayoutId id="2147483669" r:id="rId8"/>
    <p:sldLayoutId id="2147483664" r:id="rId9"/>
    <p:sldLayoutId id="2147483666" r:id="rId10"/>
    <p:sldLayoutId id="2147483650" r:id="rId11"/>
    <p:sldLayoutId id="2147483654" r:id="rId12"/>
    <p:sldLayoutId id="2147483668" r:id="rId13"/>
    <p:sldLayoutId id="2147483670" r:id="rId14"/>
    <p:sldLayoutId id="2147483655" r:id="rId15"/>
    <p:sldLayoutId id="2147483662" r:id="rId16"/>
    <p:sldLayoutId id="2147483665" r:id="rId17"/>
    <p:sldLayoutId id="2147483659" r:id="rId18"/>
    <p:sldLayoutId id="2147483672" r:id="rId19"/>
    <p:sldLayoutId id="2147483663" r:id="rId20"/>
    <p:sldLayoutId id="2147483673" r:id="rId21"/>
  </p:sldLayoutIdLst>
  <p:hf sldNum="0" hdr="0" ftr="0" dt="0"/>
  <p:txStyles>
    <p:title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a:solidFill>
            <a:schemeClr val="tx2"/>
          </a:solidFill>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openxmlformats.org/officeDocument/2006/relationships/image" Target="../media/image28.sv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www.viima.com/thank-you-innovation-culture"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hyperlink" Target="https://www.viima.com/blog/innovation-culture"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viima.com/thank-you-idea-challenge"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hyperlink" Target="https://www.viima.com/blog/the-complete-guide-to-idea-challenges" TargetMode="Externa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hbr.org/2017/04/strategic-choices-need-to-be-made-simultaneously-not-sequentially" TargetMode="External"/><Relationship Id="rId3" Type="http://schemas.openxmlformats.org/officeDocument/2006/relationships/hyperlink" Target="https://leanstack.com/leancanvas" TargetMode="External"/><Relationship Id="rId7" Type="http://schemas.openxmlformats.org/officeDocument/2006/relationships/hyperlink" Target="https://www.atlassian.com/agile/project-management/user-stories" TargetMode="External"/><Relationship Id="rId2" Type="http://schemas.openxmlformats.org/officeDocument/2006/relationships/hyperlink" Target="https://en.wikipedia.org/wiki/Business_Model_Canvas" TargetMode="External"/><Relationship Id="rId1" Type="http://schemas.openxmlformats.org/officeDocument/2006/relationships/slideLayout" Target="../slideLayouts/slideLayout2.xml"/><Relationship Id="rId6" Type="http://schemas.openxmlformats.org/officeDocument/2006/relationships/hyperlink" Target="https://en.wikipedia.org/wiki/Five_whys" TargetMode="External"/><Relationship Id="rId5" Type="http://schemas.openxmlformats.org/officeDocument/2006/relationships/hyperlink" Target="https://www.boardofinnovation.com/tools/opposite-thinking/" TargetMode="External"/><Relationship Id="rId4" Type="http://schemas.openxmlformats.org/officeDocument/2006/relationships/hyperlink" Target="https://www.blueoceanstrategy.com/tools/strategy-canvas/" TargetMode="External"/><Relationship Id="rId9" Type="http://schemas.openxmlformats.org/officeDocument/2006/relationships/image" Target="../media/image42.jpg"/></Relationships>
</file>

<file path=ppt/slides/_rels/slide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viima.com/blog/innovation-methods" TargetMode="External"/><Relationship Id="rId4" Type="http://schemas.openxmlformats.org/officeDocument/2006/relationships/hyperlink" Target="https://www.blueoceanstrategy.com/tools/strategy-canva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boardofinnovation.com/tools/opposite-thinkin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www.viima.com/make-innovation-happ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hyperlink" Target="https://app.viima.com/signup/"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hyperlink" Target="https://steveblank.com/2017/09/19/corporate-innovation-theory-versus-practi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3000"/>
            <a:lum/>
          </a:blip>
          <a:srcRect/>
          <a:stretch>
            <a:fillRect t="-9000" b="-9000"/>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A785CA-2382-5740-88FA-3AEA707859A7}"/>
              </a:ext>
            </a:extLst>
          </p:cNvPr>
          <p:cNvSpPr>
            <a:spLocks noGrp="1"/>
          </p:cNvSpPr>
          <p:nvPr>
            <p:ph type="body" sz="quarter" idx="11"/>
          </p:nvPr>
        </p:nvSpPr>
        <p:spPr>
          <a:xfrm>
            <a:off x="3071664" y="579062"/>
            <a:ext cx="5699875" cy="5699875"/>
          </a:xfrm>
          <a:prstGeom prst="ellipse">
            <a:avLst/>
          </a:prstGeom>
          <a:solidFill>
            <a:srgbClr val="00B0F0">
              <a:alpha val="81346"/>
            </a:srgbClr>
          </a:solidFill>
        </p:spPr>
        <p:txBody>
          <a:bodyPr lIns="0" tIns="46800" rIns="0" anchor="ctr">
            <a:normAutofit/>
          </a:bodyPr>
          <a:lstStyle/>
          <a:p>
            <a:r>
              <a:rPr lang="en-US" sz="3000" spc="300" dirty="0"/>
              <a:t> </a:t>
            </a:r>
          </a:p>
        </p:txBody>
      </p:sp>
      <p:sp>
        <p:nvSpPr>
          <p:cNvPr id="11" name="TextBox 10">
            <a:extLst>
              <a:ext uri="{FF2B5EF4-FFF2-40B4-BE49-F238E27FC236}">
                <a16:creationId xmlns:a16="http://schemas.microsoft.com/office/drawing/2014/main" id="{39DE9F5C-B22B-E040-BC57-D5E0A8163133}"/>
              </a:ext>
            </a:extLst>
          </p:cNvPr>
          <p:cNvSpPr txBox="1"/>
          <p:nvPr/>
        </p:nvSpPr>
        <p:spPr>
          <a:xfrm>
            <a:off x="3310017" y="2290226"/>
            <a:ext cx="5426850" cy="1138773"/>
          </a:xfrm>
          <a:prstGeom prst="rect">
            <a:avLst/>
          </a:prstGeom>
          <a:noFill/>
        </p:spPr>
        <p:txBody>
          <a:bodyPr wrap="square" rtlCol="0">
            <a:spAutoFit/>
          </a:bodyPr>
          <a:lstStyle/>
          <a:p>
            <a:pPr algn="ctr"/>
            <a:r>
              <a:rPr lang="en-US" sz="3200" b="1" spc="300" dirty="0">
                <a:solidFill>
                  <a:schemeClr val="bg1"/>
                </a:solidFill>
              </a:rPr>
              <a:t> </a:t>
            </a:r>
            <a:r>
              <a:rPr lang="en-US" sz="3600" b="1" spc="300" dirty="0">
                <a:solidFill>
                  <a:schemeClr val="bg1"/>
                </a:solidFill>
              </a:rPr>
              <a:t>INTRAPRENEURSHIP </a:t>
            </a:r>
            <a:endParaRPr lang="en-US" sz="2000" b="1" spc="300" dirty="0">
              <a:solidFill>
                <a:schemeClr val="bg1"/>
              </a:solidFill>
            </a:endParaRPr>
          </a:p>
        </p:txBody>
      </p:sp>
      <p:pic>
        <p:nvPicPr>
          <p:cNvPr id="4" name="Graphic 3">
            <a:extLst>
              <a:ext uri="{FF2B5EF4-FFF2-40B4-BE49-F238E27FC236}">
                <a16:creationId xmlns:a16="http://schemas.microsoft.com/office/drawing/2014/main" id="{EE83B388-49AC-2241-B9AB-CF0B0BB986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42470" y="4344983"/>
            <a:ext cx="3358257" cy="1738932"/>
          </a:xfrm>
          <a:prstGeom prst="rect">
            <a:avLst/>
          </a:prstGeom>
        </p:spPr>
      </p:pic>
      <p:sp>
        <p:nvSpPr>
          <p:cNvPr id="5" name="TextBox 4">
            <a:extLst>
              <a:ext uri="{FF2B5EF4-FFF2-40B4-BE49-F238E27FC236}">
                <a16:creationId xmlns:a16="http://schemas.microsoft.com/office/drawing/2014/main" id="{A336A88D-D1AE-D949-9426-D3BFBF4D0854}"/>
              </a:ext>
            </a:extLst>
          </p:cNvPr>
          <p:cNvSpPr txBox="1"/>
          <p:nvPr/>
        </p:nvSpPr>
        <p:spPr>
          <a:xfrm>
            <a:off x="3208173" y="3561307"/>
            <a:ext cx="5426850" cy="861774"/>
          </a:xfrm>
          <a:prstGeom prst="rect">
            <a:avLst/>
          </a:prstGeom>
          <a:noFill/>
        </p:spPr>
        <p:txBody>
          <a:bodyPr wrap="square" rtlCol="0">
            <a:spAutoFit/>
          </a:bodyPr>
          <a:lstStyle/>
          <a:p>
            <a:pPr marL="72000" algn="ctr">
              <a:spcBef>
                <a:spcPts val="600"/>
              </a:spcBef>
              <a:spcAft>
                <a:spcPts val="600"/>
              </a:spcAft>
            </a:pPr>
            <a:r>
              <a:rPr lang="en-GB" sz="2000" b="1" dirty="0">
                <a:solidFill>
                  <a:schemeClr val="tx2">
                    <a:lumMod val="75000"/>
                  </a:schemeClr>
                </a:solidFill>
              </a:rPr>
              <a:t>COMPLETE TOOLKIT FOR </a:t>
            </a:r>
          </a:p>
          <a:p>
            <a:pPr marL="72000" algn="ctr">
              <a:spcBef>
                <a:spcPts val="600"/>
              </a:spcBef>
              <a:spcAft>
                <a:spcPts val="600"/>
              </a:spcAft>
            </a:pPr>
            <a:r>
              <a:rPr lang="en-GB" sz="2000" b="1" dirty="0">
                <a:solidFill>
                  <a:schemeClr val="tx2">
                    <a:lumMod val="75000"/>
                  </a:schemeClr>
                </a:solidFill>
              </a:rPr>
              <a:t>LEADERS AND INTRAPRENEURS </a:t>
            </a:r>
          </a:p>
        </p:txBody>
      </p:sp>
    </p:spTree>
    <p:extLst>
      <p:ext uri="{BB962C8B-B14F-4D97-AF65-F5344CB8AC3E}">
        <p14:creationId xmlns:p14="http://schemas.microsoft.com/office/powerpoint/2010/main" val="3142259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FE0C06D-31EE-9449-A43B-A14F78C4AC02}"/>
              </a:ext>
            </a:extLst>
          </p:cNvPr>
          <p:cNvSpPr/>
          <p:nvPr/>
        </p:nvSpPr>
        <p:spPr>
          <a:xfrm>
            <a:off x="0" y="372200"/>
            <a:ext cx="12192000" cy="66135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000" dirty="0"/>
          </a:p>
        </p:txBody>
      </p:sp>
      <p:sp>
        <p:nvSpPr>
          <p:cNvPr id="4" name="Rectangle 3">
            <a:extLst>
              <a:ext uri="{FF2B5EF4-FFF2-40B4-BE49-F238E27FC236}">
                <a16:creationId xmlns:a16="http://schemas.microsoft.com/office/drawing/2014/main" id="{FA8E5B6F-D83E-6D42-B478-912057C1A064}"/>
              </a:ext>
            </a:extLst>
          </p:cNvPr>
          <p:cNvSpPr/>
          <p:nvPr/>
        </p:nvSpPr>
        <p:spPr>
          <a:xfrm>
            <a:off x="178643" y="775504"/>
            <a:ext cx="5760640" cy="571029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000">
              <a:solidFill>
                <a:schemeClr val="tx2">
                  <a:lumMod val="60000"/>
                  <a:lumOff val="40000"/>
                </a:schemeClr>
              </a:solidFill>
            </a:endParaRPr>
          </a:p>
        </p:txBody>
      </p:sp>
      <p:sp>
        <p:nvSpPr>
          <p:cNvPr id="6" name="Rectangle 5">
            <a:extLst>
              <a:ext uri="{FF2B5EF4-FFF2-40B4-BE49-F238E27FC236}">
                <a16:creationId xmlns:a16="http://schemas.microsoft.com/office/drawing/2014/main" id="{B80183B5-891B-2149-8ED7-9B0519C1B898}"/>
              </a:ext>
            </a:extLst>
          </p:cNvPr>
          <p:cNvSpPr/>
          <p:nvPr/>
        </p:nvSpPr>
        <p:spPr>
          <a:xfrm>
            <a:off x="6223345" y="796605"/>
            <a:ext cx="5760640" cy="3956490"/>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000">
              <a:solidFill>
                <a:schemeClr val="tx2">
                  <a:lumMod val="60000"/>
                  <a:lumOff val="40000"/>
                </a:schemeClr>
              </a:solidFill>
            </a:endParaRPr>
          </a:p>
        </p:txBody>
      </p:sp>
      <p:sp>
        <p:nvSpPr>
          <p:cNvPr id="7" name="Rectangle 6">
            <a:extLst>
              <a:ext uri="{FF2B5EF4-FFF2-40B4-BE49-F238E27FC236}">
                <a16:creationId xmlns:a16="http://schemas.microsoft.com/office/drawing/2014/main" id="{AA78C532-ECFB-BB42-8709-E592CF71B61E}"/>
              </a:ext>
            </a:extLst>
          </p:cNvPr>
          <p:cNvSpPr/>
          <p:nvPr/>
        </p:nvSpPr>
        <p:spPr>
          <a:xfrm>
            <a:off x="193460" y="1520703"/>
            <a:ext cx="5760640" cy="232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REQUEST</a:t>
            </a:r>
          </a:p>
        </p:txBody>
      </p:sp>
      <p:sp>
        <p:nvSpPr>
          <p:cNvPr id="8" name="Rectangle 7">
            <a:extLst>
              <a:ext uri="{FF2B5EF4-FFF2-40B4-BE49-F238E27FC236}">
                <a16:creationId xmlns:a16="http://schemas.microsoft.com/office/drawing/2014/main" id="{93CD0AB0-DE87-4747-B19B-88B3B88E3D4C}"/>
              </a:ext>
            </a:extLst>
          </p:cNvPr>
          <p:cNvSpPr/>
          <p:nvPr/>
        </p:nvSpPr>
        <p:spPr>
          <a:xfrm>
            <a:off x="193460" y="2291046"/>
            <a:ext cx="5760640" cy="232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RATIONALE</a:t>
            </a:r>
            <a:endParaRPr lang="en-FI" sz="1400" dirty="0"/>
          </a:p>
        </p:txBody>
      </p:sp>
      <p:sp>
        <p:nvSpPr>
          <p:cNvPr id="9" name="Rectangle 8">
            <a:extLst>
              <a:ext uri="{FF2B5EF4-FFF2-40B4-BE49-F238E27FC236}">
                <a16:creationId xmlns:a16="http://schemas.microsoft.com/office/drawing/2014/main" id="{D807E286-95CF-6541-B414-751EDF37339E}"/>
              </a:ext>
            </a:extLst>
          </p:cNvPr>
          <p:cNvSpPr/>
          <p:nvPr/>
        </p:nvSpPr>
        <p:spPr>
          <a:xfrm>
            <a:off x="188426" y="3420407"/>
            <a:ext cx="5760640" cy="232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POLICY, PROCEDURE, METRIC, etc.</a:t>
            </a:r>
            <a:endParaRPr lang="en-FI" sz="1400" dirty="0"/>
          </a:p>
        </p:txBody>
      </p:sp>
      <p:sp>
        <p:nvSpPr>
          <p:cNvPr id="10" name="Rectangle 9">
            <a:extLst>
              <a:ext uri="{FF2B5EF4-FFF2-40B4-BE49-F238E27FC236}">
                <a16:creationId xmlns:a16="http://schemas.microsoft.com/office/drawing/2014/main" id="{21772ECF-3EAE-ED40-A60E-5B5F181339CA}"/>
              </a:ext>
            </a:extLst>
          </p:cNvPr>
          <p:cNvSpPr/>
          <p:nvPr/>
        </p:nvSpPr>
        <p:spPr>
          <a:xfrm>
            <a:off x="178643" y="4618465"/>
            <a:ext cx="5760640" cy="232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IMPACT</a:t>
            </a:r>
          </a:p>
        </p:txBody>
      </p:sp>
      <p:sp>
        <p:nvSpPr>
          <p:cNvPr id="11" name="Rectangle 10">
            <a:extLst>
              <a:ext uri="{FF2B5EF4-FFF2-40B4-BE49-F238E27FC236}">
                <a16:creationId xmlns:a16="http://schemas.microsoft.com/office/drawing/2014/main" id="{4E3CDE50-7373-6F4D-8FF6-5C33AAE2DC9B}"/>
              </a:ext>
            </a:extLst>
          </p:cNvPr>
          <p:cNvSpPr/>
          <p:nvPr/>
        </p:nvSpPr>
        <p:spPr>
          <a:xfrm>
            <a:off x="178643" y="5439312"/>
            <a:ext cx="5760640" cy="2327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RISKS</a:t>
            </a:r>
            <a:endParaRPr lang="en-FI" sz="1400" dirty="0"/>
          </a:p>
        </p:txBody>
      </p:sp>
      <p:sp>
        <p:nvSpPr>
          <p:cNvPr id="12" name="TextBox 11">
            <a:extLst>
              <a:ext uri="{FF2B5EF4-FFF2-40B4-BE49-F238E27FC236}">
                <a16:creationId xmlns:a16="http://schemas.microsoft.com/office/drawing/2014/main" id="{5AFC0D4C-F705-7840-B0A8-147A4D5E06F9}"/>
              </a:ext>
            </a:extLst>
          </p:cNvPr>
          <p:cNvSpPr txBox="1"/>
          <p:nvPr/>
        </p:nvSpPr>
        <p:spPr>
          <a:xfrm>
            <a:off x="303152" y="867352"/>
            <a:ext cx="1752403" cy="553998"/>
          </a:xfrm>
          <a:prstGeom prst="rect">
            <a:avLst/>
          </a:prstGeom>
          <a:noFill/>
        </p:spPr>
        <p:txBody>
          <a:bodyPr wrap="none" rtlCol="0">
            <a:spAutoFit/>
          </a:bodyPr>
          <a:lstStyle/>
          <a:p>
            <a:r>
              <a:rPr lang="en-FI" sz="1000" b="1" dirty="0">
                <a:solidFill>
                  <a:schemeClr val="tx2">
                    <a:lumMod val="75000"/>
                  </a:schemeClr>
                </a:solidFill>
              </a:rPr>
              <a:t>Project Name</a:t>
            </a:r>
          </a:p>
          <a:p>
            <a:r>
              <a:rPr lang="en-FI" sz="1000" b="1" dirty="0">
                <a:solidFill>
                  <a:schemeClr val="tx2">
                    <a:lumMod val="75000"/>
                  </a:schemeClr>
                </a:solidFill>
              </a:rPr>
              <a:t>Your Name</a:t>
            </a:r>
          </a:p>
          <a:p>
            <a:r>
              <a:rPr lang="en-FI" sz="1000" b="1" dirty="0">
                <a:solidFill>
                  <a:schemeClr val="tx2">
                    <a:lumMod val="75000"/>
                  </a:schemeClr>
                </a:solidFill>
              </a:rPr>
              <a:t>Project Completion Date</a:t>
            </a:r>
          </a:p>
        </p:txBody>
      </p:sp>
      <p:sp>
        <p:nvSpPr>
          <p:cNvPr id="16" name="TextBox 15">
            <a:extLst>
              <a:ext uri="{FF2B5EF4-FFF2-40B4-BE49-F238E27FC236}">
                <a16:creationId xmlns:a16="http://schemas.microsoft.com/office/drawing/2014/main" id="{D2F09E24-20E6-1B46-8AA0-30CD3013F6E1}"/>
              </a:ext>
            </a:extLst>
          </p:cNvPr>
          <p:cNvSpPr txBox="1"/>
          <p:nvPr/>
        </p:nvSpPr>
        <p:spPr>
          <a:xfrm>
            <a:off x="569134" y="1796936"/>
            <a:ext cx="4520729" cy="400110"/>
          </a:xfrm>
          <a:prstGeom prst="rect">
            <a:avLst/>
          </a:prstGeom>
          <a:noFill/>
        </p:spPr>
        <p:txBody>
          <a:bodyPr wrap="square" rtlCol="0">
            <a:spAutoFit/>
          </a:bodyPr>
          <a:lstStyle/>
          <a:p>
            <a:pPr marL="285750" indent="-285750">
              <a:buFont typeface="Arial" panose="020B0604020202020204" pitchFamily="34" charset="0"/>
              <a:buChar char="•"/>
            </a:pPr>
            <a:r>
              <a:rPr lang="en-FI" sz="1000" dirty="0">
                <a:solidFill>
                  <a:schemeClr val="bg2">
                    <a:lumMod val="50000"/>
                  </a:schemeClr>
                </a:solidFill>
              </a:rPr>
              <a:t>What is the existing policy, process, procedures, metrics, incentives you want to create a parallel one for innovation?</a:t>
            </a:r>
          </a:p>
        </p:txBody>
      </p:sp>
      <p:sp>
        <p:nvSpPr>
          <p:cNvPr id="17" name="TextBox 16">
            <a:extLst>
              <a:ext uri="{FF2B5EF4-FFF2-40B4-BE49-F238E27FC236}">
                <a16:creationId xmlns:a16="http://schemas.microsoft.com/office/drawing/2014/main" id="{54BA43AB-1A55-D847-8110-651F2191AC77}"/>
              </a:ext>
            </a:extLst>
          </p:cNvPr>
          <p:cNvSpPr txBox="1"/>
          <p:nvPr/>
        </p:nvSpPr>
        <p:spPr>
          <a:xfrm>
            <a:off x="568504" y="2561923"/>
            <a:ext cx="4520729" cy="707886"/>
          </a:xfrm>
          <a:prstGeom prst="rect">
            <a:avLst/>
          </a:prstGeom>
          <a:noFill/>
        </p:spPr>
        <p:txBody>
          <a:bodyPr wrap="square" rtlCol="0">
            <a:spAutoFit/>
          </a:bodyPr>
          <a:lstStyle/>
          <a:p>
            <a:pPr marL="285750" indent="-285750">
              <a:buFont typeface="Arial" panose="020B0604020202020204" pitchFamily="34" charset="0"/>
              <a:buChar char="•"/>
            </a:pPr>
            <a:r>
              <a:rPr lang="en-FI" sz="1000" dirty="0">
                <a:solidFill>
                  <a:schemeClr val="bg2">
                    <a:lumMod val="50000"/>
                  </a:schemeClr>
                </a:solidFill>
              </a:rPr>
              <a:t>W</a:t>
            </a:r>
            <a:r>
              <a:rPr lang="en-GB" sz="1000" dirty="0">
                <a:solidFill>
                  <a:schemeClr val="bg2">
                    <a:lumMod val="50000"/>
                  </a:schemeClr>
                </a:solidFill>
              </a:rPr>
              <a:t>h</a:t>
            </a:r>
            <a:r>
              <a:rPr lang="en-FI" sz="1000" dirty="0">
                <a:solidFill>
                  <a:schemeClr val="bg2">
                    <a:lumMod val="50000"/>
                  </a:schemeClr>
                </a:solidFill>
              </a:rPr>
              <a:t>y should this (procedure, policy, etc.) it be different for innovation?</a:t>
            </a:r>
          </a:p>
          <a:p>
            <a:pPr marL="285750" indent="-285750">
              <a:buFont typeface="Arial" panose="020B0604020202020204" pitchFamily="34" charset="0"/>
              <a:buChar char="•"/>
            </a:pPr>
            <a:r>
              <a:rPr lang="en-FI" sz="1000" dirty="0">
                <a:solidFill>
                  <a:schemeClr val="bg2">
                    <a:lumMod val="50000"/>
                  </a:schemeClr>
                </a:solidFill>
              </a:rPr>
              <a:t>What impact will this have on your program if you can’t  change it? Why?</a:t>
            </a:r>
          </a:p>
        </p:txBody>
      </p:sp>
      <p:sp>
        <p:nvSpPr>
          <p:cNvPr id="18" name="TextBox 17">
            <a:extLst>
              <a:ext uri="{FF2B5EF4-FFF2-40B4-BE49-F238E27FC236}">
                <a16:creationId xmlns:a16="http://schemas.microsoft.com/office/drawing/2014/main" id="{D934E8A9-20F7-2749-8A2D-50BA9311FB9C}"/>
              </a:ext>
            </a:extLst>
          </p:cNvPr>
          <p:cNvSpPr txBox="1"/>
          <p:nvPr/>
        </p:nvSpPr>
        <p:spPr>
          <a:xfrm>
            <a:off x="554453" y="3680692"/>
            <a:ext cx="4520729" cy="861774"/>
          </a:xfrm>
          <a:prstGeom prst="rect">
            <a:avLst/>
          </a:prstGeom>
          <a:noFill/>
        </p:spPr>
        <p:txBody>
          <a:bodyPr wrap="square" rtlCol="0">
            <a:spAutoFit/>
          </a:bodyPr>
          <a:lstStyle/>
          <a:p>
            <a:pPr marL="285750" indent="-285750">
              <a:buFont typeface="Arial" panose="020B0604020202020204" pitchFamily="34" charset="0"/>
              <a:buChar char="•"/>
            </a:pPr>
            <a:r>
              <a:rPr lang="en-FI" sz="1000" dirty="0">
                <a:solidFill>
                  <a:schemeClr val="bg2">
                    <a:lumMod val="50000"/>
                  </a:schemeClr>
                </a:solidFill>
              </a:rPr>
              <a:t>Propose the (procedure, policy et al) you would like to see in place</a:t>
            </a:r>
          </a:p>
          <a:p>
            <a:pPr marL="685800" lvl="1" indent="-228600">
              <a:buAutoNum type="alphaLcPeriod"/>
            </a:pPr>
            <a:r>
              <a:rPr lang="en-GB" sz="1000" dirty="0">
                <a:solidFill>
                  <a:schemeClr val="bg2">
                    <a:lumMod val="50000"/>
                  </a:schemeClr>
                </a:solidFill>
              </a:rPr>
              <a:t>Ensure that what you propose is generic enough so that other innovation group that follow you can use it.</a:t>
            </a:r>
          </a:p>
          <a:p>
            <a:pPr marL="171450" indent="-171450">
              <a:buFont typeface="Arial" panose="020B0604020202020204" pitchFamily="34" charset="0"/>
              <a:buChar char="•"/>
            </a:pPr>
            <a:r>
              <a:rPr lang="en-GB" sz="1000" dirty="0">
                <a:solidFill>
                  <a:schemeClr val="bg2">
                    <a:lumMod val="50000"/>
                  </a:schemeClr>
                </a:solidFill>
              </a:rPr>
              <a:t>Are there any limits or bounds to this request (#of times a year, maximum customers contacted, maximum money spent, etc.)</a:t>
            </a:r>
            <a:endParaRPr lang="en-FI" sz="1000" dirty="0">
              <a:solidFill>
                <a:schemeClr val="bg2">
                  <a:lumMod val="50000"/>
                </a:schemeClr>
              </a:solidFill>
            </a:endParaRPr>
          </a:p>
        </p:txBody>
      </p:sp>
      <p:sp>
        <p:nvSpPr>
          <p:cNvPr id="19" name="TextBox 18">
            <a:extLst>
              <a:ext uri="{FF2B5EF4-FFF2-40B4-BE49-F238E27FC236}">
                <a16:creationId xmlns:a16="http://schemas.microsoft.com/office/drawing/2014/main" id="{58D273D2-7D7F-8C42-B560-8E42EA8032A9}"/>
              </a:ext>
            </a:extLst>
          </p:cNvPr>
          <p:cNvSpPr txBox="1"/>
          <p:nvPr/>
        </p:nvSpPr>
        <p:spPr>
          <a:xfrm>
            <a:off x="568503" y="4899156"/>
            <a:ext cx="4520729" cy="553998"/>
          </a:xfrm>
          <a:prstGeom prst="rect">
            <a:avLst/>
          </a:prstGeom>
          <a:noFill/>
        </p:spPr>
        <p:txBody>
          <a:bodyPr wrap="square" rtlCol="0">
            <a:spAutoFit/>
          </a:bodyPr>
          <a:lstStyle/>
          <a:p>
            <a:pPr marL="285750" indent="-285750">
              <a:buFont typeface="Arial" panose="020B0604020202020204" pitchFamily="34" charset="0"/>
              <a:buChar char="•"/>
            </a:pPr>
            <a:r>
              <a:rPr lang="en-FI" sz="1000" dirty="0">
                <a:solidFill>
                  <a:schemeClr val="bg2">
                    <a:lumMod val="50000"/>
                  </a:schemeClr>
                </a:solidFill>
              </a:rPr>
              <a:t>What impact will this procedure, policy et al have on</a:t>
            </a:r>
          </a:p>
          <a:p>
            <a:pPr marL="628650" lvl="1" indent="-171450">
              <a:buFontTx/>
              <a:buChar char="-"/>
            </a:pPr>
            <a:r>
              <a:rPr lang="en-GB" sz="1000" dirty="0">
                <a:solidFill>
                  <a:schemeClr val="bg2">
                    <a:lumMod val="50000"/>
                  </a:schemeClr>
                </a:solidFill>
              </a:rPr>
              <a:t>O</a:t>
            </a:r>
            <a:r>
              <a:rPr lang="en-FI" sz="1000" dirty="0">
                <a:solidFill>
                  <a:schemeClr val="bg2">
                    <a:lumMod val="50000"/>
                  </a:schemeClr>
                </a:solidFill>
              </a:rPr>
              <a:t>ther policies and procedures?</a:t>
            </a:r>
          </a:p>
          <a:p>
            <a:pPr marL="628650" lvl="1" indent="-171450">
              <a:buFontTx/>
              <a:buChar char="-"/>
            </a:pPr>
            <a:r>
              <a:rPr lang="en-GB" sz="1000" dirty="0">
                <a:solidFill>
                  <a:schemeClr val="bg2">
                    <a:lumMod val="50000"/>
                  </a:schemeClr>
                </a:solidFill>
              </a:rPr>
              <a:t>O</a:t>
            </a:r>
            <a:r>
              <a:rPr lang="en-FI" sz="1000" dirty="0">
                <a:solidFill>
                  <a:schemeClr val="bg2">
                    <a:lumMod val="50000"/>
                  </a:schemeClr>
                </a:solidFill>
              </a:rPr>
              <a:t>ther organizations?</a:t>
            </a:r>
          </a:p>
        </p:txBody>
      </p:sp>
      <p:sp>
        <p:nvSpPr>
          <p:cNvPr id="20" name="TextBox 19">
            <a:extLst>
              <a:ext uri="{FF2B5EF4-FFF2-40B4-BE49-F238E27FC236}">
                <a16:creationId xmlns:a16="http://schemas.microsoft.com/office/drawing/2014/main" id="{AB4514B9-37D9-7149-8EFB-C49F2D0BF8CE}"/>
              </a:ext>
            </a:extLst>
          </p:cNvPr>
          <p:cNvSpPr txBox="1"/>
          <p:nvPr/>
        </p:nvSpPr>
        <p:spPr>
          <a:xfrm>
            <a:off x="554454" y="5721806"/>
            <a:ext cx="4520729" cy="707886"/>
          </a:xfrm>
          <a:prstGeom prst="rect">
            <a:avLst/>
          </a:prstGeom>
          <a:noFill/>
        </p:spPr>
        <p:txBody>
          <a:bodyPr wrap="square" rtlCol="0">
            <a:spAutoFit/>
          </a:bodyPr>
          <a:lstStyle/>
          <a:p>
            <a:pPr marL="285750" indent="-285750">
              <a:buFont typeface="Arial" panose="020B0604020202020204" pitchFamily="34" charset="0"/>
              <a:buChar char="•"/>
            </a:pPr>
            <a:r>
              <a:rPr lang="en-FI" sz="1000" dirty="0">
                <a:solidFill>
                  <a:schemeClr val="bg2">
                    <a:lumMod val="50000"/>
                  </a:schemeClr>
                </a:solidFill>
              </a:rPr>
              <a:t>What are the risks for our core business(es) if we create this innovation policy?</a:t>
            </a:r>
          </a:p>
          <a:p>
            <a:pPr marL="685800" lvl="1" indent="-228600">
              <a:buAutoNum type="alphaLcPeriod"/>
            </a:pPr>
            <a:r>
              <a:rPr lang="en-FI" sz="1000" dirty="0">
                <a:solidFill>
                  <a:schemeClr val="bg2">
                    <a:lumMod val="50000"/>
                  </a:schemeClr>
                </a:solidFill>
              </a:rPr>
              <a:t>Quantify the downsides in money, margin, etc.</a:t>
            </a:r>
          </a:p>
          <a:p>
            <a:pPr marL="685800" lvl="1" indent="-228600">
              <a:buAutoNum type="alphaLcPeriod"/>
            </a:pPr>
            <a:r>
              <a:rPr lang="en-FI" sz="1000" dirty="0">
                <a:solidFill>
                  <a:schemeClr val="bg2">
                    <a:lumMod val="50000"/>
                  </a:schemeClr>
                </a:solidFill>
              </a:rPr>
              <a:t>How will you navigate those risks?</a:t>
            </a:r>
          </a:p>
        </p:txBody>
      </p:sp>
      <p:sp>
        <p:nvSpPr>
          <p:cNvPr id="22" name="Rectangle 21">
            <a:extLst>
              <a:ext uri="{FF2B5EF4-FFF2-40B4-BE49-F238E27FC236}">
                <a16:creationId xmlns:a16="http://schemas.microsoft.com/office/drawing/2014/main" id="{2EA47537-36EC-1241-A4AB-13DE5AF5222F}"/>
              </a:ext>
            </a:extLst>
          </p:cNvPr>
          <p:cNvSpPr/>
          <p:nvPr/>
        </p:nvSpPr>
        <p:spPr>
          <a:xfrm>
            <a:off x="6213562" y="775504"/>
            <a:ext cx="5760640" cy="301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DEPARTMENT EVALUATION</a:t>
            </a:r>
          </a:p>
        </p:txBody>
      </p:sp>
      <p:sp>
        <p:nvSpPr>
          <p:cNvPr id="23" name="Rectangle 22">
            <a:extLst>
              <a:ext uri="{FF2B5EF4-FFF2-40B4-BE49-F238E27FC236}">
                <a16:creationId xmlns:a16="http://schemas.microsoft.com/office/drawing/2014/main" id="{928EDB10-E595-2841-B218-3428B2BAA1DD}"/>
              </a:ext>
            </a:extLst>
          </p:cNvPr>
          <p:cNvSpPr/>
          <p:nvPr/>
        </p:nvSpPr>
        <p:spPr>
          <a:xfrm>
            <a:off x="6223345" y="2783203"/>
            <a:ext cx="5760640" cy="301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FI" sz="1400" b="1" dirty="0"/>
              <a:t>DEPARTMENT RECOMMENDATION</a:t>
            </a:r>
          </a:p>
        </p:txBody>
      </p:sp>
      <p:sp>
        <p:nvSpPr>
          <p:cNvPr id="24" name="TextBox 23">
            <a:extLst>
              <a:ext uri="{FF2B5EF4-FFF2-40B4-BE49-F238E27FC236}">
                <a16:creationId xmlns:a16="http://schemas.microsoft.com/office/drawing/2014/main" id="{4B0AC8CC-36C4-C547-8266-6327E44709AB}"/>
              </a:ext>
            </a:extLst>
          </p:cNvPr>
          <p:cNvSpPr txBox="1"/>
          <p:nvPr/>
        </p:nvSpPr>
        <p:spPr>
          <a:xfrm>
            <a:off x="6466515" y="1089389"/>
            <a:ext cx="4520729" cy="76020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i-FI" sz="1000" dirty="0">
                <a:solidFill>
                  <a:schemeClr val="bg2">
                    <a:lumMod val="50000"/>
                  </a:schemeClr>
                </a:solidFill>
              </a:rPr>
              <a:t>Direct </a:t>
            </a:r>
            <a:r>
              <a:rPr lang="fi-FI" sz="1000" dirty="0" err="1">
                <a:solidFill>
                  <a:schemeClr val="bg2">
                    <a:lumMod val="50000"/>
                  </a:schemeClr>
                </a:solidFill>
              </a:rPr>
              <a:t>cost</a:t>
            </a:r>
            <a:r>
              <a:rPr lang="fi-FI" sz="1000" dirty="0">
                <a:solidFill>
                  <a:schemeClr val="bg2">
                    <a:lumMod val="50000"/>
                  </a:schemeClr>
                </a:solidFill>
              </a:rPr>
              <a:t> of </a:t>
            </a:r>
            <a:r>
              <a:rPr lang="fi-FI" sz="1000" dirty="0" err="1">
                <a:solidFill>
                  <a:schemeClr val="bg2">
                    <a:lumMod val="50000"/>
                  </a:schemeClr>
                </a:solidFill>
              </a:rPr>
              <a:t>this</a:t>
            </a:r>
            <a:r>
              <a:rPr lang="fi-FI" sz="1000" dirty="0">
                <a:solidFill>
                  <a:schemeClr val="bg2">
                    <a:lumMod val="50000"/>
                  </a:schemeClr>
                </a:solidFill>
              </a:rPr>
              <a:t> </a:t>
            </a:r>
            <a:r>
              <a:rPr lang="fi-FI" sz="1000" dirty="0" err="1">
                <a:solidFill>
                  <a:schemeClr val="bg2">
                    <a:lumMod val="50000"/>
                  </a:schemeClr>
                </a:solidFill>
              </a:rPr>
              <a:t>new</a:t>
            </a:r>
            <a:r>
              <a:rPr lang="fi-FI" sz="1000" dirty="0">
                <a:solidFill>
                  <a:schemeClr val="bg2">
                    <a:lumMod val="50000"/>
                  </a:schemeClr>
                </a:solidFill>
              </a:rPr>
              <a:t> </a:t>
            </a:r>
            <a:r>
              <a:rPr lang="fi-FI" sz="1000" dirty="0" err="1">
                <a:solidFill>
                  <a:schemeClr val="bg2">
                    <a:lumMod val="50000"/>
                  </a:schemeClr>
                </a:solidFill>
              </a:rPr>
              <a:t>policy</a:t>
            </a:r>
            <a:r>
              <a:rPr lang="fi-FI" sz="1000" dirty="0">
                <a:solidFill>
                  <a:schemeClr val="bg2">
                    <a:lumMod val="50000"/>
                  </a:schemeClr>
                </a:solidFill>
              </a:rPr>
              <a:t>, </a:t>
            </a:r>
            <a:r>
              <a:rPr lang="fi-FI" sz="1000" dirty="0" err="1">
                <a:solidFill>
                  <a:schemeClr val="bg2">
                    <a:lumMod val="50000"/>
                  </a:schemeClr>
                </a:solidFill>
              </a:rPr>
              <a:t>procedure</a:t>
            </a:r>
            <a:endParaRPr lang="fi-FI" sz="1000" dirty="0">
              <a:solidFill>
                <a:schemeClr val="bg2">
                  <a:lumMod val="50000"/>
                </a:schemeClr>
              </a:solidFill>
            </a:endParaRPr>
          </a:p>
          <a:p>
            <a:pPr marL="285750" indent="-285750">
              <a:lnSpc>
                <a:spcPct val="150000"/>
              </a:lnSpc>
              <a:buFont typeface="Arial" panose="020B0604020202020204" pitchFamily="34" charset="0"/>
              <a:buChar char="•"/>
            </a:pPr>
            <a:r>
              <a:rPr lang="fi-FI" sz="1000" dirty="0" err="1">
                <a:solidFill>
                  <a:schemeClr val="bg2">
                    <a:lumMod val="50000"/>
                  </a:schemeClr>
                </a:solidFill>
              </a:rPr>
              <a:t>Indirect</a:t>
            </a:r>
            <a:r>
              <a:rPr lang="fi-FI" sz="1000" dirty="0">
                <a:solidFill>
                  <a:schemeClr val="bg2">
                    <a:lumMod val="50000"/>
                  </a:schemeClr>
                </a:solidFill>
              </a:rPr>
              <a:t> </a:t>
            </a:r>
            <a:r>
              <a:rPr lang="fi-FI" sz="1000" dirty="0" err="1">
                <a:solidFill>
                  <a:schemeClr val="bg2">
                    <a:lumMod val="50000"/>
                  </a:schemeClr>
                </a:solidFill>
              </a:rPr>
              <a:t>cost</a:t>
            </a:r>
            <a:r>
              <a:rPr lang="fi-FI" sz="1000" dirty="0">
                <a:solidFill>
                  <a:schemeClr val="bg2">
                    <a:lumMod val="50000"/>
                  </a:schemeClr>
                </a:solidFill>
              </a:rPr>
              <a:t> of </a:t>
            </a:r>
            <a:r>
              <a:rPr lang="fi-FI" sz="1000" dirty="0" err="1">
                <a:solidFill>
                  <a:schemeClr val="bg2">
                    <a:lumMod val="50000"/>
                  </a:schemeClr>
                </a:solidFill>
              </a:rPr>
              <a:t>this</a:t>
            </a:r>
            <a:r>
              <a:rPr lang="fi-FI" sz="1000" dirty="0">
                <a:solidFill>
                  <a:schemeClr val="bg2">
                    <a:lumMod val="50000"/>
                  </a:schemeClr>
                </a:solidFill>
              </a:rPr>
              <a:t> </a:t>
            </a:r>
            <a:r>
              <a:rPr lang="fi-FI" sz="1000" dirty="0" err="1">
                <a:solidFill>
                  <a:schemeClr val="bg2">
                    <a:lumMod val="50000"/>
                  </a:schemeClr>
                </a:solidFill>
              </a:rPr>
              <a:t>policy</a:t>
            </a:r>
            <a:r>
              <a:rPr lang="fi-FI" sz="1000" dirty="0">
                <a:solidFill>
                  <a:schemeClr val="bg2">
                    <a:lumMod val="50000"/>
                  </a:schemeClr>
                </a:solidFill>
              </a:rPr>
              <a:t>, </a:t>
            </a:r>
            <a:r>
              <a:rPr lang="fi-FI" sz="1000" dirty="0" err="1">
                <a:solidFill>
                  <a:schemeClr val="bg2">
                    <a:lumMod val="50000"/>
                  </a:schemeClr>
                </a:solidFill>
              </a:rPr>
              <a:t>procedure</a:t>
            </a:r>
            <a:endParaRPr lang="fi-FI" sz="1000" dirty="0">
              <a:solidFill>
                <a:schemeClr val="bg2">
                  <a:lumMod val="50000"/>
                </a:schemeClr>
              </a:solidFill>
            </a:endParaRPr>
          </a:p>
          <a:p>
            <a:pPr marL="285750" indent="-285750">
              <a:lnSpc>
                <a:spcPct val="150000"/>
              </a:lnSpc>
              <a:buFont typeface="Arial" panose="020B0604020202020204" pitchFamily="34" charset="0"/>
              <a:buChar char="•"/>
            </a:pPr>
            <a:r>
              <a:rPr lang="fi-FI" sz="1000" dirty="0" err="1">
                <a:solidFill>
                  <a:schemeClr val="bg2">
                    <a:lumMod val="50000"/>
                  </a:schemeClr>
                </a:solidFill>
              </a:rPr>
              <a:t>Conflicts</a:t>
            </a:r>
            <a:r>
              <a:rPr lang="fi-FI" sz="1000" dirty="0">
                <a:solidFill>
                  <a:schemeClr val="bg2">
                    <a:lumMod val="50000"/>
                  </a:schemeClr>
                </a:solidFill>
              </a:rPr>
              <a:t> and </a:t>
            </a:r>
            <a:r>
              <a:rPr lang="fi-FI" sz="1000" dirty="0" err="1">
                <a:solidFill>
                  <a:schemeClr val="bg2">
                    <a:lumMod val="50000"/>
                  </a:schemeClr>
                </a:solidFill>
              </a:rPr>
              <a:t>risks</a:t>
            </a:r>
            <a:r>
              <a:rPr lang="fi-FI" sz="1000" dirty="0">
                <a:solidFill>
                  <a:schemeClr val="bg2">
                    <a:lumMod val="50000"/>
                  </a:schemeClr>
                </a:solidFill>
              </a:rPr>
              <a:t> to </a:t>
            </a:r>
            <a:r>
              <a:rPr lang="fi-FI" sz="1000" dirty="0" err="1">
                <a:solidFill>
                  <a:schemeClr val="bg2">
                    <a:lumMod val="50000"/>
                  </a:schemeClr>
                </a:solidFill>
              </a:rPr>
              <a:t>our</a:t>
            </a:r>
            <a:r>
              <a:rPr lang="fi-FI" sz="1000" dirty="0">
                <a:solidFill>
                  <a:schemeClr val="bg2">
                    <a:lumMod val="50000"/>
                  </a:schemeClr>
                </a:solidFill>
              </a:rPr>
              <a:t> </a:t>
            </a:r>
            <a:r>
              <a:rPr lang="fi-FI" sz="1000" dirty="0" err="1">
                <a:solidFill>
                  <a:schemeClr val="bg2">
                    <a:lumMod val="50000"/>
                  </a:schemeClr>
                </a:solidFill>
              </a:rPr>
              <a:t>core</a:t>
            </a:r>
            <a:r>
              <a:rPr lang="fi-FI" sz="1000" dirty="0">
                <a:solidFill>
                  <a:schemeClr val="bg2">
                    <a:lumMod val="50000"/>
                  </a:schemeClr>
                </a:solidFill>
              </a:rPr>
              <a:t> business(es)</a:t>
            </a:r>
            <a:endParaRPr lang="en-FI" sz="1000" dirty="0">
              <a:solidFill>
                <a:schemeClr val="bg2">
                  <a:lumMod val="50000"/>
                </a:schemeClr>
              </a:solidFill>
            </a:endParaRPr>
          </a:p>
        </p:txBody>
      </p:sp>
      <p:sp>
        <p:nvSpPr>
          <p:cNvPr id="25" name="TextBox 24">
            <a:extLst>
              <a:ext uri="{FF2B5EF4-FFF2-40B4-BE49-F238E27FC236}">
                <a16:creationId xmlns:a16="http://schemas.microsoft.com/office/drawing/2014/main" id="{F10064CB-0ECE-6D42-B0CB-E8DEA526EEA4}"/>
              </a:ext>
            </a:extLst>
          </p:cNvPr>
          <p:cNvSpPr txBox="1"/>
          <p:nvPr/>
        </p:nvSpPr>
        <p:spPr>
          <a:xfrm>
            <a:off x="6466515" y="3184976"/>
            <a:ext cx="4520729" cy="1354217"/>
          </a:xfrm>
          <a:prstGeom prst="rect">
            <a:avLst/>
          </a:prstGeom>
          <a:noFill/>
        </p:spPr>
        <p:txBody>
          <a:bodyPr wrap="square" rtlCol="0">
            <a:spAutoFit/>
          </a:bodyPr>
          <a:lstStyle/>
          <a:p>
            <a:pPr marL="285750" indent="-285750">
              <a:buFont typeface="Wingdings" pitchFamily="2" charset="2"/>
              <a:buChar char="ü"/>
            </a:pPr>
            <a:r>
              <a:rPr lang="fi-FI" sz="1000" dirty="0" err="1">
                <a:solidFill>
                  <a:schemeClr val="bg2">
                    <a:lumMod val="50000"/>
                  </a:schemeClr>
                </a:solidFill>
              </a:rPr>
              <a:t>Approved</a:t>
            </a:r>
            <a:r>
              <a:rPr lang="fi-FI" sz="1000" dirty="0">
                <a:solidFill>
                  <a:schemeClr val="bg2">
                    <a:lumMod val="50000"/>
                  </a:schemeClr>
                </a:solidFill>
              </a:rPr>
              <a:t> (</a:t>
            </a:r>
            <a:r>
              <a:rPr lang="fi-FI" sz="1000" dirty="0" err="1">
                <a:solidFill>
                  <a:schemeClr val="bg2">
                    <a:lumMod val="50000"/>
                  </a:schemeClr>
                </a:solidFill>
              </a:rPr>
              <a:t>provide</a:t>
            </a:r>
            <a:r>
              <a:rPr lang="fi-FI" sz="1000" dirty="0">
                <a:solidFill>
                  <a:schemeClr val="bg2">
                    <a:lumMod val="50000"/>
                  </a:schemeClr>
                </a:solidFill>
              </a:rPr>
              <a:t> </a:t>
            </a:r>
            <a:r>
              <a:rPr lang="fi-FI" sz="1000" dirty="0" err="1">
                <a:solidFill>
                  <a:schemeClr val="bg2">
                    <a:lumMod val="50000"/>
                  </a:schemeClr>
                </a:solidFill>
              </a:rPr>
              <a:t>ratioanle</a:t>
            </a:r>
            <a:r>
              <a:rPr lang="fi-FI" sz="1000" dirty="0">
                <a:solidFill>
                  <a:schemeClr val="bg2">
                    <a:lumMod val="50000"/>
                  </a:schemeClr>
                </a:solidFill>
              </a:rPr>
              <a:t>)</a:t>
            </a:r>
          </a:p>
          <a:p>
            <a:endParaRPr lang="fi-FI" sz="1000" dirty="0">
              <a:solidFill>
                <a:schemeClr val="bg2">
                  <a:lumMod val="50000"/>
                </a:schemeClr>
              </a:solidFill>
            </a:endParaRPr>
          </a:p>
          <a:p>
            <a:pPr marL="285750" indent="-285750">
              <a:buFont typeface="Wingdings" pitchFamily="2" charset="2"/>
              <a:buChar char="ü"/>
            </a:pPr>
            <a:endParaRPr lang="fi-FI" sz="1000" dirty="0">
              <a:solidFill>
                <a:schemeClr val="bg2">
                  <a:lumMod val="50000"/>
                </a:schemeClr>
              </a:solidFill>
            </a:endParaRPr>
          </a:p>
          <a:p>
            <a:r>
              <a:rPr lang="fi-FI" sz="1200" dirty="0">
                <a:solidFill>
                  <a:schemeClr val="bg2">
                    <a:lumMod val="50000"/>
                  </a:schemeClr>
                </a:solidFill>
              </a:rPr>
              <a:t>-</a:t>
            </a:r>
            <a:r>
              <a:rPr lang="fi-FI" sz="1000" dirty="0">
                <a:solidFill>
                  <a:schemeClr val="bg2">
                    <a:lumMod val="50000"/>
                  </a:schemeClr>
                </a:solidFill>
              </a:rPr>
              <a:t>      </a:t>
            </a:r>
            <a:r>
              <a:rPr lang="fi-FI" sz="1000" dirty="0" err="1">
                <a:solidFill>
                  <a:schemeClr val="bg2">
                    <a:lumMod val="50000"/>
                  </a:schemeClr>
                </a:solidFill>
              </a:rPr>
              <a:t>Suggest</a:t>
            </a:r>
            <a:r>
              <a:rPr lang="fi-FI" sz="1000" dirty="0">
                <a:solidFill>
                  <a:schemeClr val="bg2">
                    <a:lumMod val="50000"/>
                  </a:schemeClr>
                </a:solidFill>
              </a:rPr>
              <a:t> </a:t>
            </a:r>
            <a:r>
              <a:rPr lang="fi-FI" sz="1000" dirty="0" err="1">
                <a:solidFill>
                  <a:schemeClr val="bg2">
                    <a:lumMod val="50000"/>
                  </a:schemeClr>
                </a:solidFill>
              </a:rPr>
              <a:t>modifications</a:t>
            </a:r>
            <a:r>
              <a:rPr lang="fi-FI" sz="1000" dirty="0">
                <a:solidFill>
                  <a:schemeClr val="bg2">
                    <a:lumMod val="50000"/>
                  </a:schemeClr>
                </a:solidFill>
              </a:rPr>
              <a:t> (</a:t>
            </a:r>
            <a:r>
              <a:rPr lang="fi-FI" sz="1000" dirty="0" err="1">
                <a:solidFill>
                  <a:schemeClr val="bg2">
                    <a:lumMod val="50000"/>
                  </a:schemeClr>
                </a:solidFill>
              </a:rPr>
              <a:t>provide</a:t>
            </a:r>
            <a:r>
              <a:rPr lang="fi-FI" sz="1000" dirty="0">
                <a:solidFill>
                  <a:schemeClr val="bg2">
                    <a:lumMod val="50000"/>
                  </a:schemeClr>
                </a:solidFill>
              </a:rPr>
              <a:t> </a:t>
            </a:r>
            <a:r>
              <a:rPr lang="fi-FI" sz="1000" dirty="0" err="1">
                <a:solidFill>
                  <a:schemeClr val="bg2">
                    <a:lumMod val="50000"/>
                  </a:schemeClr>
                </a:solidFill>
              </a:rPr>
              <a:t>rationale</a:t>
            </a:r>
            <a:r>
              <a:rPr lang="fi-FI" sz="1000" dirty="0">
                <a:solidFill>
                  <a:schemeClr val="bg2">
                    <a:lumMod val="50000"/>
                  </a:schemeClr>
                </a:solidFill>
              </a:rPr>
              <a:t>)</a:t>
            </a:r>
          </a:p>
          <a:p>
            <a:pPr marL="171450" indent="-171450">
              <a:buFontTx/>
              <a:buChar char="-"/>
            </a:pPr>
            <a:endParaRPr lang="fi-FI" sz="1000" dirty="0">
              <a:solidFill>
                <a:schemeClr val="bg2">
                  <a:lumMod val="50000"/>
                </a:schemeClr>
              </a:solidFill>
            </a:endParaRPr>
          </a:p>
          <a:p>
            <a:endParaRPr lang="fi-FI" sz="1000" dirty="0">
              <a:solidFill>
                <a:schemeClr val="bg2">
                  <a:lumMod val="50000"/>
                </a:schemeClr>
              </a:solidFill>
            </a:endParaRPr>
          </a:p>
          <a:p>
            <a:r>
              <a:rPr lang="fi-FI" sz="1000" b="1" dirty="0">
                <a:solidFill>
                  <a:schemeClr val="bg2">
                    <a:lumMod val="50000"/>
                  </a:schemeClr>
                </a:solidFill>
              </a:rPr>
              <a:t>X</a:t>
            </a:r>
            <a:r>
              <a:rPr lang="fi-FI" sz="1000" dirty="0">
                <a:solidFill>
                  <a:schemeClr val="bg2">
                    <a:lumMod val="50000"/>
                  </a:schemeClr>
                </a:solidFill>
              </a:rPr>
              <a:t>     </a:t>
            </a:r>
            <a:r>
              <a:rPr lang="fi-FI" sz="1000" dirty="0" err="1">
                <a:solidFill>
                  <a:schemeClr val="bg2">
                    <a:lumMod val="50000"/>
                  </a:schemeClr>
                </a:solidFill>
              </a:rPr>
              <a:t>Denied</a:t>
            </a:r>
            <a:r>
              <a:rPr lang="fi-FI" sz="1000" dirty="0">
                <a:solidFill>
                  <a:schemeClr val="bg2">
                    <a:lumMod val="50000"/>
                  </a:schemeClr>
                </a:solidFill>
              </a:rPr>
              <a:t> –</a:t>
            </a:r>
            <a:r>
              <a:rPr lang="fi-FI" sz="1000" dirty="0" err="1">
                <a:solidFill>
                  <a:schemeClr val="bg2">
                    <a:lumMod val="50000"/>
                  </a:schemeClr>
                </a:solidFill>
              </a:rPr>
              <a:t>provide</a:t>
            </a:r>
            <a:r>
              <a:rPr lang="fi-FI" sz="1000" dirty="0">
                <a:solidFill>
                  <a:schemeClr val="bg2">
                    <a:lumMod val="50000"/>
                  </a:schemeClr>
                </a:solidFill>
              </a:rPr>
              <a:t> </a:t>
            </a:r>
            <a:r>
              <a:rPr lang="fi-FI" sz="1000" dirty="0" err="1">
                <a:solidFill>
                  <a:schemeClr val="bg2">
                    <a:lumMod val="50000"/>
                  </a:schemeClr>
                </a:solidFill>
              </a:rPr>
              <a:t>rationale</a:t>
            </a:r>
            <a:r>
              <a:rPr lang="fi-FI" sz="1000" dirty="0">
                <a:solidFill>
                  <a:schemeClr val="bg2">
                    <a:lumMod val="50000"/>
                  </a:schemeClr>
                </a:solidFill>
              </a:rPr>
              <a:t>)</a:t>
            </a:r>
          </a:p>
          <a:p>
            <a:pPr marL="285750" indent="-285750">
              <a:buFont typeface="Arial" panose="020B0604020202020204" pitchFamily="34" charset="0"/>
              <a:buChar char="•"/>
            </a:pPr>
            <a:endParaRPr lang="en-FI" sz="1000" dirty="0">
              <a:solidFill>
                <a:schemeClr val="bg2">
                  <a:lumMod val="50000"/>
                </a:schemeClr>
              </a:solidFill>
            </a:endParaRPr>
          </a:p>
        </p:txBody>
      </p:sp>
      <p:sp>
        <p:nvSpPr>
          <p:cNvPr id="26" name="TextBox 25">
            <a:extLst>
              <a:ext uri="{FF2B5EF4-FFF2-40B4-BE49-F238E27FC236}">
                <a16:creationId xmlns:a16="http://schemas.microsoft.com/office/drawing/2014/main" id="{4474A64C-81D5-0141-A31A-B262BBF1DC45}"/>
              </a:ext>
            </a:extLst>
          </p:cNvPr>
          <p:cNvSpPr txBox="1"/>
          <p:nvPr/>
        </p:nvSpPr>
        <p:spPr>
          <a:xfrm>
            <a:off x="154122" y="356937"/>
            <a:ext cx="3409908" cy="338554"/>
          </a:xfrm>
          <a:prstGeom prst="rect">
            <a:avLst/>
          </a:prstGeom>
          <a:noFill/>
        </p:spPr>
        <p:txBody>
          <a:bodyPr wrap="none" rtlCol="0">
            <a:spAutoFit/>
          </a:bodyPr>
          <a:lstStyle/>
          <a:p>
            <a:r>
              <a:rPr lang="en-FI" sz="1600" b="1" dirty="0"/>
              <a:t>Get to Yes Request Action Form</a:t>
            </a:r>
          </a:p>
        </p:txBody>
      </p:sp>
      <p:sp>
        <p:nvSpPr>
          <p:cNvPr id="27" name="TextBox 26">
            <a:extLst>
              <a:ext uri="{FF2B5EF4-FFF2-40B4-BE49-F238E27FC236}">
                <a16:creationId xmlns:a16="http://schemas.microsoft.com/office/drawing/2014/main" id="{0A2DDB65-F1E2-D04B-9C77-39D5ABB6446B}"/>
              </a:ext>
            </a:extLst>
          </p:cNvPr>
          <p:cNvSpPr txBox="1"/>
          <p:nvPr/>
        </p:nvSpPr>
        <p:spPr>
          <a:xfrm>
            <a:off x="6213562" y="356937"/>
            <a:ext cx="1694695" cy="338554"/>
          </a:xfrm>
          <a:prstGeom prst="rect">
            <a:avLst/>
          </a:prstGeom>
          <a:noFill/>
        </p:spPr>
        <p:txBody>
          <a:bodyPr wrap="none" rtlCol="0">
            <a:spAutoFit/>
          </a:bodyPr>
          <a:lstStyle/>
          <a:p>
            <a:r>
              <a:rPr lang="en-FI" sz="1600" b="1" dirty="0"/>
              <a:t>Approval Form</a:t>
            </a:r>
          </a:p>
        </p:txBody>
      </p:sp>
    </p:spTree>
    <p:extLst>
      <p:ext uri="{BB962C8B-B14F-4D97-AF65-F5344CB8AC3E}">
        <p14:creationId xmlns:p14="http://schemas.microsoft.com/office/powerpoint/2010/main" val="3607132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71F6311-0A04-9D44-A7E3-A898D4AD035D}"/>
              </a:ext>
            </a:extLst>
          </p:cNvPr>
          <p:cNvSpPr/>
          <p:nvPr/>
        </p:nvSpPr>
        <p:spPr>
          <a:xfrm>
            <a:off x="5447928" y="2060848"/>
            <a:ext cx="5760640" cy="3108543"/>
          </a:xfrm>
          <a:prstGeom prst="rect">
            <a:avLst/>
          </a:prstGeom>
        </p:spPr>
        <p:txBody>
          <a:bodyPr wrap="square">
            <a:spAutoFit/>
          </a:bodyPr>
          <a:lstStyle/>
          <a:p>
            <a:r>
              <a:rPr lang="en-US" sz="1400" dirty="0">
                <a:solidFill>
                  <a:schemeClr val="tx2">
                    <a:lumMod val="75000"/>
                  </a:schemeClr>
                </a:solidFill>
              </a:rPr>
              <a:t>Cultural change starts from the top, with leaders committed to take actions required for intrapreneurs to thrive.</a:t>
            </a:r>
            <a:r>
              <a:rPr lang="en-FI" sz="1400" dirty="0">
                <a:solidFill>
                  <a:schemeClr val="tx2">
                    <a:lumMod val="75000"/>
                  </a:schemeClr>
                </a:solidFill>
              </a:rPr>
              <a:t> </a:t>
            </a:r>
          </a:p>
          <a:p>
            <a:endParaRPr lang="en-FI" sz="1400" b="1" dirty="0">
              <a:solidFill>
                <a:schemeClr val="tx2">
                  <a:lumMod val="75000"/>
                </a:schemeClr>
              </a:solidFill>
            </a:endParaRPr>
          </a:p>
          <a:p>
            <a:r>
              <a:rPr lang="en-US" sz="1400" dirty="0">
                <a:solidFill>
                  <a:schemeClr val="tx2">
                    <a:lumMod val="75000"/>
                  </a:schemeClr>
                </a:solidFill>
              </a:rPr>
              <a:t>If you want to find out more about creating an innovative culture, we’ve compiled a </a:t>
            </a:r>
            <a:r>
              <a:rPr lang="en-US" sz="1400" u="sng" dirty="0">
                <a:solidFill>
                  <a:schemeClr val="tx2">
                    <a:lumMod val="75000"/>
                  </a:schemeClr>
                </a:solidFill>
                <a:hlinkClick r:id="rId3"/>
              </a:rPr>
              <a:t>complete toolkit.</a:t>
            </a:r>
            <a:endParaRPr lang="en-US" sz="1400" u="sng" dirty="0">
              <a:solidFill>
                <a:schemeClr val="tx2">
                  <a:lumMod val="75000"/>
                </a:schemeClr>
              </a:solidFill>
            </a:endParaRPr>
          </a:p>
          <a:p>
            <a:endParaRPr lang="en-US" sz="1400" b="1" u="sng" dirty="0">
              <a:solidFill>
                <a:schemeClr val="tx2">
                  <a:lumMod val="75000"/>
                </a:schemeClr>
              </a:solidFill>
            </a:endParaRPr>
          </a:p>
          <a:p>
            <a:r>
              <a:rPr lang="en-US" sz="1400" b="1" dirty="0">
                <a:solidFill>
                  <a:schemeClr val="tx2">
                    <a:lumMod val="75000"/>
                  </a:schemeClr>
                </a:solidFill>
              </a:rPr>
              <a:t>The Innovation Culture Toolkit Contains:</a:t>
            </a:r>
          </a:p>
          <a:p>
            <a:endParaRPr lang="en-US" sz="1400" b="1" dirty="0">
              <a:solidFill>
                <a:schemeClr val="tx2">
                  <a:lumMod val="75000"/>
                </a:schemeClr>
              </a:solidFill>
            </a:endParaRPr>
          </a:p>
          <a:p>
            <a:pPr marL="285750" indent="-285750">
              <a:buFont typeface="Arial" panose="020B0604020202020204" pitchFamily="34" charset="0"/>
              <a:buChar char="•"/>
            </a:pPr>
            <a:r>
              <a:rPr lang="en-US" sz="1400" b="1" dirty="0">
                <a:solidFill>
                  <a:schemeClr val="tx2">
                    <a:lumMod val="75000"/>
                  </a:schemeClr>
                </a:solidFill>
              </a:rPr>
              <a:t>15 slide templates</a:t>
            </a:r>
            <a:r>
              <a:rPr lang="en-US" sz="1400" dirty="0">
                <a:solidFill>
                  <a:schemeClr val="tx2">
                    <a:lumMod val="75000"/>
                  </a:schemeClr>
                </a:solidFill>
              </a:rPr>
              <a:t> for the idea challenge process</a:t>
            </a:r>
          </a:p>
          <a:p>
            <a:pPr marL="285750" indent="-285750">
              <a:buFont typeface="Arial" panose="020B0604020202020204" pitchFamily="34" charset="0"/>
              <a:buChar char="•"/>
            </a:pPr>
            <a:r>
              <a:rPr lang="en-US" sz="1400" b="1" dirty="0">
                <a:solidFill>
                  <a:schemeClr val="tx2">
                    <a:lumMod val="75000"/>
                  </a:schemeClr>
                </a:solidFill>
              </a:rPr>
              <a:t>5 slides </a:t>
            </a:r>
            <a:r>
              <a:rPr lang="en-US" sz="1400" dirty="0">
                <a:solidFill>
                  <a:schemeClr val="tx2">
                    <a:lumMod val="75000"/>
                  </a:schemeClr>
                </a:solidFill>
              </a:rPr>
              <a:t>of email templates to help in communication throughout the challenge</a:t>
            </a:r>
          </a:p>
          <a:p>
            <a:pPr marL="285750" indent="-285750">
              <a:buFont typeface="Arial" panose="020B0604020202020204" pitchFamily="34" charset="0"/>
              <a:buChar char="•"/>
            </a:pPr>
            <a:r>
              <a:rPr lang="en-US" sz="1400" dirty="0">
                <a:solidFill>
                  <a:schemeClr val="tx2">
                    <a:lumMod val="75000"/>
                  </a:schemeClr>
                </a:solidFill>
              </a:rPr>
              <a:t>An editable copy of the </a:t>
            </a:r>
            <a:r>
              <a:rPr lang="en-US" sz="1400" b="1" dirty="0">
                <a:solidFill>
                  <a:schemeClr val="tx2">
                    <a:lumMod val="75000"/>
                  </a:schemeClr>
                </a:solidFill>
              </a:rPr>
              <a:t>Idea Challenge Canvas</a:t>
            </a:r>
            <a:r>
              <a:rPr lang="en-US" sz="1400" dirty="0">
                <a:solidFill>
                  <a:schemeClr val="tx2">
                    <a:lumMod val="75000"/>
                  </a:schemeClr>
                </a:solidFill>
              </a:rPr>
              <a:t> for designing and keeping track of your challenge</a:t>
            </a:r>
          </a:p>
          <a:p>
            <a:pPr algn="ctr"/>
            <a:endParaRPr lang="en-US" sz="1400" dirty="0">
              <a:solidFill>
                <a:schemeClr val="tx2">
                  <a:lumMod val="75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4" name="Rectangle 13">
            <a:extLst>
              <a:ext uri="{FF2B5EF4-FFF2-40B4-BE49-F238E27FC236}">
                <a16:creationId xmlns:a16="http://schemas.microsoft.com/office/drawing/2014/main" id="{0A8F9635-FAE7-754A-B0A3-3D56F4EA5703}"/>
              </a:ext>
            </a:extLst>
          </p:cNvPr>
          <p:cNvSpPr/>
          <p:nvPr/>
        </p:nvSpPr>
        <p:spPr>
          <a:xfrm>
            <a:off x="5087888" y="6309320"/>
            <a:ext cx="5320687" cy="338554"/>
          </a:xfrm>
          <a:prstGeom prst="rect">
            <a:avLst/>
          </a:prstGeom>
        </p:spPr>
        <p:txBody>
          <a:bodyPr wrap="none">
            <a:spAutoFit/>
          </a:bodyPr>
          <a:lstStyle/>
          <a:p>
            <a:r>
              <a:rPr lang="en-US" sz="1600" dirty="0">
                <a:solidFill>
                  <a:schemeClr val="tx2">
                    <a:lumMod val="60000"/>
                    <a:lumOff val="40000"/>
                  </a:schemeClr>
                </a:solidFill>
              </a:rPr>
              <a:t>Read more: </a:t>
            </a:r>
            <a:r>
              <a:rPr lang="en-US" sz="1600" dirty="0">
                <a:solidFill>
                  <a:schemeClr val="tx1">
                    <a:lumMod val="50000"/>
                    <a:lumOff val="50000"/>
                  </a:schemeClr>
                </a:solidFill>
                <a:hlinkClick r:id="rId4"/>
              </a:rPr>
              <a:t>The Ultimate Guide to Innovation Culture</a:t>
            </a:r>
            <a:endParaRPr lang="en-US" sz="1600" dirty="0">
              <a:solidFill>
                <a:schemeClr val="tx1">
                  <a:lumMod val="50000"/>
                  <a:lumOff val="50000"/>
                </a:schemeClr>
              </a:solidFill>
            </a:endParaRPr>
          </a:p>
        </p:txBody>
      </p:sp>
      <p:sp>
        <p:nvSpPr>
          <p:cNvPr id="15" name="Rectangle 14">
            <a:extLst>
              <a:ext uri="{FF2B5EF4-FFF2-40B4-BE49-F238E27FC236}">
                <a16:creationId xmlns:a16="http://schemas.microsoft.com/office/drawing/2014/main" id="{DE15A1FD-F002-5145-9E15-4EBD1F9590F2}"/>
              </a:ext>
            </a:extLst>
          </p:cNvPr>
          <p:cNvSpPr/>
          <p:nvPr/>
        </p:nvSpPr>
        <p:spPr>
          <a:xfrm>
            <a:off x="5191946" y="596592"/>
            <a:ext cx="5584573" cy="769441"/>
          </a:xfrm>
          <a:prstGeom prst="rect">
            <a:avLst/>
          </a:prstGeom>
        </p:spPr>
        <p:txBody>
          <a:bodyPr wrap="square">
            <a:spAutoFit/>
          </a:bodyPr>
          <a:lstStyle/>
          <a:p>
            <a:r>
              <a:rPr lang="en-GB" sz="4400" b="1" dirty="0">
                <a:solidFill>
                  <a:schemeClr val="tx2">
                    <a:lumMod val="75000"/>
                  </a:schemeClr>
                </a:solidFill>
              </a:rPr>
              <a:t>Innovation Culture</a:t>
            </a:r>
          </a:p>
        </p:txBody>
      </p:sp>
      <p:sp>
        <p:nvSpPr>
          <p:cNvPr id="6" name="Rectangle 5">
            <a:extLst>
              <a:ext uri="{FF2B5EF4-FFF2-40B4-BE49-F238E27FC236}">
                <a16:creationId xmlns:a16="http://schemas.microsoft.com/office/drawing/2014/main" id="{AC6D2B57-4B2A-EB4E-B9FC-A370A4F0CF34}"/>
              </a:ext>
            </a:extLst>
          </p:cNvPr>
          <p:cNvSpPr/>
          <p:nvPr/>
        </p:nvSpPr>
        <p:spPr>
          <a:xfrm>
            <a:off x="-37858" y="-34452"/>
            <a:ext cx="3973617" cy="689501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17" name="Picture 16" descr="Diagram&#10;&#10;Description automatically generated">
            <a:hlinkClick r:id="rId3"/>
            <a:extLst>
              <a:ext uri="{FF2B5EF4-FFF2-40B4-BE49-F238E27FC236}">
                <a16:creationId xmlns:a16="http://schemas.microsoft.com/office/drawing/2014/main" id="{27509120-59CF-0D4F-8143-7E17016E159D}"/>
              </a:ext>
            </a:extLst>
          </p:cNvPr>
          <p:cNvPicPr>
            <a:picLocks noChangeAspect="1"/>
          </p:cNvPicPr>
          <p:nvPr/>
        </p:nvPicPr>
        <p:blipFill>
          <a:blip r:embed="rId5"/>
          <a:stretch>
            <a:fillRect/>
          </a:stretch>
        </p:blipFill>
        <p:spPr>
          <a:xfrm>
            <a:off x="1015976" y="657147"/>
            <a:ext cx="3694774" cy="5543705"/>
          </a:xfrm>
          <a:prstGeom prst="rect">
            <a:avLst/>
          </a:prstGeom>
        </p:spPr>
      </p:pic>
    </p:spTree>
    <p:extLst>
      <p:ext uri="{BB962C8B-B14F-4D97-AF65-F5344CB8AC3E}">
        <p14:creationId xmlns:p14="http://schemas.microsoft.com/office/powerpoint/2010/main" val="2727309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D2B57-4B2A-EB4E-B9FC-A370A4F0CF34}"/>
              </a:ext>
            </a:extLst>
          </p:cNvPr>
          <p:cNvSpPr/>
          <p:nvPr/>
        </p:nvSpPr>
        <p:spPr>
          <a:xfrm>
            <a:off x="0" y="0"/>
            <a:ext cx="3973617"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7" name="Picture 6" descr="A picture containing text, computer, keyboard, vector graphics&#10;&#10;Description automatically generated">
            <a:hlinkClick r:id="rId3"/>
            <a:extLst>
              <a:ext uri="{FF2B5EF4-FFF2-40B4-BE49-F238E27FC236}">
                <a16:creationId xmlns:a16="http://schemas.microsoft.com/office/drawing/2014/main" id="{6B9493C7-5820-1A42-BF02-310C6B7A088C}"/>
              </a:ext>
            </a:extLst>
          </p:cNvPr>
          <p:cNvPicPr>
            <a:picLocks noChangeAspect="1"/>
          </p:cNvPicPr>
          <p:nvPr/>
        </p:nvPicPr>
        <p:blipFill>
          <a:blip r:embed="rId4"/>
          <a:stretch>
            <a:fillRect/>
          </a:stretch>
        </p:blipFill>
        <p:spPr>
          <a:xfrm>
            <a:off x="920179" y="682969"/>
            <a:ext cx="3781690" cy="5351091"/>
          </a:xfrm>
          <a:prstGeom prst="rect">
            <a:avLst/>
          </a:prstGeom>
        </p:spPr>
      </p:pic>
      <p:sp>
        <p:nvSpPr>
          <p:cNvPr id="8" name="Rectangle 7">
            <a:extLst>
              <a:ext uri="{FF2B5EF4-FFF2-40B4-BE49-F238E27FC236}">
                <a16:creationId xmlns:a16="http://schemas.microsoft.com/office/drawing/2014/main" id="{96F5905C-057D-2846-87A9-34B1970EA30F}"/>
              </a:ext>
            </a:extLst>
          </p:cNvPr>
          <p:cNvSpPr/>
          <p:nvPr/>
        </p:nvSpPr>
        <p:spPr>
          <a:xfrm>
            <a:off x="5467978" y="3371647"/>
            <a:ext cx="5492659" cy="2031325"/>
          </a:xfrm>
          <a:prstGeom prst="rect">
            <a:avLst/>
          </a:prstGeom>
        </p:spPr>
        <p:txBody>
          <a:bodyPr wrap="square">
            <a:spAutoFit/>
          </a:bodyPr>
          <a:lstStyle/>
          <a:p>
            <a:r>
              <a:rPr lang="en-US" sz="1400" b="1" dirty="0">
                <a:solidFill>
                  <a:schemeClr val="tx2">
                    <a:lumMod val="75000"/>
                  </a:schemeClr>
                </a:solidFill>
              </a:rPr>
              <a:t>We have compiled </a:t>
            </a:r>
            <a:r>
              <a:rPr lang="en-US" sz="1400" b="1" dirty="0">
                <a:solidFill>
                  <a:schemeClr val="tx2">
                    <a:lumMod val="75000"/>
                  </a:schemeClr>
                </a:solidFill>
                <a:hlinkClick r:id="rId3"/>
              </a:rPr>
              <a:t>a complete toolkit to idea challenges</a:t>
            </a:r>
            <a:r>
              <a:rPr lang="en-US" sz="1400" b="1" dirty="0">
                <a:solidFill>
                  <a:schemeClr val="tx2">
                    <a:lumMod val="75000"/>
                  </a:schemeClr>
                </a:solidFill>
              </a:rPr>
              <a:t>, and it contains:</a:t>
            </a:r>
          </a:p>
          <a:p>
            <a:endParaRPr lang="en-US" sz="1400" b="1" dirty="0">
              <a:solidFill>
                <a:schemeClr val="tx2">
                  <a:lumMod val="75000"/>
                </a:schemeClr>
              </a:solidFill>
            </a:endParaRPr>
          </a:p>
          <a:p>
            <a:pPr marL="285750" indent="-285750">
              <a:buFont typeface="Arial" panose="020B0604020202020204" pitchFamily="34" charset="0"/>
              <a:buChar char="•"/>
            </a:pPr>
            <a:r>
              <a:rPr lang="en-US" sz="1400" b="1" dirty="0">
                <a:solidFill>
                  <a:schemeClr val="tx2">
                    <a:lumMod val="75000"/>
                  </a:schemeClr>
                </a:solidFill>
              </a:rPr>
              <a:t>15 slide templates</a:t>
            </a:r>
            <a:r>
              <a:rPr lang="en-US" sz="1400" dirty="0">
                <a:solidFill>
                  <a:schemeClr val="tx2">
                    <a:lumMod val="75000"/>
                  </a:schemeClr>
                </a:solidFill>
              </a:rPr>
              <a:t> for the idea challenge process</a:t>
            </a:r>
          </a:p>
          <a:p>
            <a:pPr marL="285750" indent="-285750">
              <a:buFont typeface="Arial" panose="020B0604020202020204" pitchFamily="34" charset="0"/>
              <a:buChar char="•"/>
            </a:pPr>
            <a:r>
              <a:rPr lang="en-US" sz="1400" b="1" dirty="0">
                <a:solidFill>
                  <a:schemeClr val="tx2">
                    <a:lumMod val="75000"/>
                  </a:schemeClr>
                </a:solidFill>
              </a:rPr>
              <a:t>5 slides </a:t>
            </a:r>
            <a:r>
              <a:rPr lang="en-US" sz="1400" dirty="0">
                <a:solidFill>
                  <a:schemeClr val="tx2">
                    <a:lumMod val="75000"/>
                  </a:schemeClr>
                </a:solidFill>
              </a:rPr>
              <a:t>of email templates to help in communication throughout the challenge</a:t>
            </a:r>
          </a:p>
          <a:p>
            <a:pPr marL="285750" indent="-285750">
              <a:buFont typeface="Arial" panose="020B0604020202020204" pitchFamily="34" charset="0"/>
              <a:buChar char="•"/>
            </a:pPr>
            <a:r>
              <a:rPr lang="en-US" sz="1400" dirty="0">
                <a:solidFill>
                  <a:schemeClr val="tx2">
                    <a:lumMod val="75000"/>
                  </a:schemeClr>
                </a:solidFill>
              </a:rPr>
              <a:t>An editable copy of the </a:t>
            </a:r>
            <a:r>
              <a:rPr lang="en-US" sz="1400" b="1" dirty="0">
                <a:solidFill>
                  <a:schemeClr val="tx2">
                    <a:lumMod val="75000"/>
                  </a:schemeClr>
                </a:solidFill>
              </a:rPr>
              <a:t>Idea Challenge Canvas</a:t>
            </a:r>
            <a:r>
              <a:rPr lang="en-US" sz="1400" dirty="0">
                <a:solidFill>
                  <a:schemeClr val="tx2">
                    <a:lumMod val="75000"/>
                  </a:schemeClr>
                </a:solidFill>
              </a:rPr>
              <a:t> for designing and keeping track of your challenge</a:t>
            </a:r>
          </a:p>
          <a:p>
            <a:pPr algn="ctr"/>
            <a:endParaRPr lang="en-US" sz="1400" dirty="0">
              <a:solidFill>
                <a:schemeClr val="tx2">
                  <a:lumMod val="75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9" name="Rectangle 8">
            <a:extLst>
              <a:ext uri="{FF2B5EF4-FFF2-40B4-BE49-F238E27FC236}">
                <a16:creationId xmlns:a16="http://schemas.microsoft.com/office/drawing/2014/main" id="{F6A5C0BA-CEFD-6245-9C2C-A82136244396}"/>
              </a:ext>
            </a:extLst>
          </p:cNvPr>
          <p:cNvSpPr/>
          <p:nvPr/>
        </p:nvSpPr>
        <p:spPr>
          <a:xfrm>
            <a:off x="5087888" y="6309320"/>
            <a:ext cx="5238935" cy="338554"/>
          </a:xfrm>
          <a:prstGeom prst="rect">
            <a:avLst/>
          </a:prstGeom>
        </p:spPr>
        <p:txBody>
          <a:bodyPr wrap="none">
            <a:spAutoFit/>
          </a:bodyPr>
          <a:lstStyle/>
          <a:p>
            <a:r>
              <a:rPr lang="en-US" sz="1600" dirty="0">
                <a:solidFill>
                  <a:schemeClr val="tx2">
                    <a:lumMod val="60000"/>
                    <a:lumOff val="40000"/>
                  </a:schemeClr>
                </a:solidFill>
              </a:rPr>
              <a:t>Read more: </a:t>
            </a:r>
            <a:r>
              <a:rPr lang="en-US" sz="1600" dirty="0">
                <a:solidFill>
                  <a:schemeClr val="tx1">
                    <a:lumMod val="50000"/>
                    <a:lumOff val="50000"/>
                  </a:schemeClr>
                </a:solidFill>
                <a:hlinkClick r:id="rId5"/>
              </a:rPr>
              <a:t>The Complete Guide for Idea Challenges</a:t>
            </a:r>
            <a:endParaRPr lang="en-US" sz="1600" dirty="0">
              <a:solidFill>
                <a:schemeClr val="tx1">
                  <a:lumMod val="50000"/>
                  <a:lumOff val="50000"/>
                </a:schemeClr>
              </a:solidFill>
            </a:endParaRPr>
          </a:p>
        </p:txBody>
      </p:sp>
      <p:sp>
        <p:nvSpPr>
          <p:cNvPr id="10" name="Rectangle 9">
            <a:extLst>
              <a:ext uri="{FF2B5EF4-FFF2-40B4-BE49-F238E27FC236}">
                <a16:creationId xmlns:a16="http://schemas.microsoft.com/office/drawing/2014/main" id="{E1A79BF7-3581-D54D-8C6D-EC28AE04CBAD}"/>
              </a:ext>
            </a:extLst>
          </p:cNvPr>
          <p:cNvSpPr/>
          <p:nvPr/>
        </p:nvSpPr>
        <p:spPr>
          <a:xfrm>
            <a:off x="5214255" y="465041"/>
            <a:ext cx="5112568" cy="769441"/>
          </a:xfrm>
          <a:prstGeom prst="rect">
            <a:avLst/>
          </a:prstGeom>
        </p:spPr>
        <p:txBody>
          <a:bodyPr wrap="square">
            <a:spAutoFit/>
          </a:bodyPr>
          <a:lstStyle/>
          <a:p>
            <a:r>
              <a:rPr lang="en-GB" sz="4400" b="1" dirty="0">
                <a:solidFill>
                  <a:schemeClr val="tx2">
                    <a:lumMod val="75000"/>
                  </a:schemeClr>
                </a:solidFill>
              </a:rPr>
              <a:t>Idea Challenges</a:t>
            </a:r>
          </a:p>
        </p:txBody>
      </p:sp>
      <p:sp>
        <p:nvSpPr>
          <p:cNvPr id="11" name="Rectangle 10">
            <a:extLst>
              <a:ext uri="{FF2B5EF4-FFF2-40B4-BE49-F238E27FC236}">
                <a16:creationId xmlns:a16="http://schemas.microsoft.com/office/drawing/2014/main" id="{A2E3BC37-5EB2-A847-8062-922F55635507}"/>
              </a:ext>
            </a:extLst>
          </p:cNvPr>
          <p:cNvSpPr/>
          <p:nvPr/>
        </p:nvSpPr>
        <p:spPr>
          <a:xfrm>
            <a:off x="5467978" y="1637811"/>
            <a:ext cx="5492659" cy="1600438"/>
          </a:xfrm>
          <a:prstGeom prst="rect">
            <a:avLst/>
          </a:prstGeom>
        </p:spPr>
        <p:txBody>
          <a:bodyPr wrap="square">
            <a:spAutoFit/>
          </a:bodyPr>
          <a:lstStyle/>
          <a:p>
            <a:r>
              <a:rPr lang="en-GB" sz="1400" dirty="0">
                <a:solidFill>
                  <a:schemeClr val="tx2">
                    <a:lumMod val="75000"/>
                  </a:schemeClr>
                </a:solidFill>
                <a:ea typeface="Calibri" panose="020F0502020204030204" pitchFamily="34" charset="0"/>
                <a:cs typeface="AppleSystemUIFont"/>
              </a:rPr>
              <a:t>Identify entrepreneurial thinking in the organization and create a process that encourages everyone to get involved. </a:t>
            </a:r>
          </a:p>
          <a:p>
            <a:endParaRPr lang="en-GB" sz="1400" dirty="0">
              <a:solidFill>
                <a:schemeClr val="tx2">
                  <a:lumMod val="75000"/>
                </a:schemeClr>
              </a:solidFill>
              <a:ea typeface="Calibri" panose="020F0502020204030204" pitchFamily="34" charset="0"/>
              <a:cs typeface="AppleSystemUIFont"/>
            </a:endParaRPr>
          </a:p>
          <a:p>
            <a:r>
              <a:rPr lang="en-GB" sz="1400" b="1" dirty="0">
                <a:solidFill>
                  <a:schemeClr val="tx2">
                    <a:lumMod val="75000"/>
                  </a:schemeClr>
                </a:solidFill>
                <a:ea typeface="Calibri" panose="020F0502020204030204" pitchFamily="34" charset="0"/>
                <a:cs typeface="AppleSystemUIFont"/>
              </a:rPr>
              <a:t>Idea challenges </a:t>
            </a:r>
            <a:r>
              <a:rPr lang="en-GB" sz="1400" dirty="0">
                <a:solidFill>
                  <a:schemeClr val="tx2">
                    <a:lumMod val="75000"/>
                  </a:schemeClr>
                </a:solidFill>
                <a:ea typeface="Calibri" panose="020F0502020204030204" pitchFamily="34" charset="0"/>
                <a:cs typeface="AppleSystemUIFont"/>
              </a:rPr>
              <a:t>(and even hackathons) are great tools to help you generate more ideas, but even more, they can help you identify intrapreneurs who have great ideas and the drive to make them happen.</a:t>
            </a:r>
          </a:p>
        </p:txBody>
      </p:sp>
    </p:spTree>
    <p:extLst>
      <p:ext uri="{BB962C8B-B14F-4D97-AF65-F5344CB8AC3E}">
        <p14:creationId xmlns:p14="http://schemas.microsoft.com/office/powerpoint/2010/main" val="830658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Delay 15">
            <a:extLst>
              <a:ext uri="{FF2B5EF4-FFF2-40B4-BE49-F238E27FC236}">
                <a16:creationId xmlns:a16="http://schemas.microsoft.com/office/drawing/2014/main" id="{5EA9B2F1-1DA8-F04D-8495-2A1073250FB9}"/>
              </a:ext>
            </a:extLst>
          </p:cNvPr>
          <p:cNvSpPr/>
          <p:nvPr/>
        </p:nvSpPr>
        <p:spPr>
          <a:xfrm>
            <a:off x="0" y="0"/>
            <a:ext cx="4911633" cy="6858000"/>
          </a:xfrm>
          <a:prstGeom prst="flowChartDelay">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7" name="Rectangle 6">
            <a:extLst>
              <a:ext uri="{FF2B5EF4-FFF2-40B4-BE49-F238E27FC236}">
                <a16:creationId xmlns:a16="http://schemas.microsoft.com/office/drawing/2014/main" id="{910CF9A2-D4A3-D64C-A5B5-E0BDE8106553}"/>
              </a:ext>
            </a:extLst>
          </p:cNvPr>
          <p:cNvSpPr/>
          <p:nvPr/>
        </p:nvSpPr>
        <p:spPr>
          <a:xfrm>
            <a:off x="5375920" y="1582340"/>
            <a:ext cx="5976664" cy="4524315"/>
          </a:xfrm>
          <a:prstGeom prst="rect">
            <a:avLst/>
          </a:prstGeom>
        </p:spPr>
        <p:txBody>
          <a:bodyPr wrap="square">
            <a:spAutoFit/>
          </a:bodyPr>
          <a:lstStyle/>
          <a:p>
            <a:r>
              <a:rPr lang="en-GB" dirty="0">
                <a:solidFill>
                  <a:schemeClr val="tx2">
                    <a:lumMod val="75000"/>
                  </a:schemeClr>
                </a:solidFill>
              </a:rPr>
              <a:t>Intrapreneurs don’t necessarily set up on becoming intrapreneurs. If they are given the chance, they find themselves committed to take risks and work, on top of their normal duties, on new ideas that could succeed or not. </a:t>
            </a:r>
            <a:endParaRPr lang="en-FI" dirty="0">
              <a:solidFill>
                <a:schemeClr val="tx2">
                  <a:lumMod val="75000"/>
                </a:schemeClr>
              </a:solidFill>
            </a:endParaRPr>
          </a:p>
          <a:p>
            <a:endParaRPr lang="en-US" dirty="0">
              <a:solidFill>
                <a:schemeClr val="tx2">
                  <a:lumMod val="75000"/>
                </a:schemeClr>
              </a:solidFill>
            </a:endParaRPr>
          </a:p>
          <a:p>
            <a:r>
              <a:rPr lang="en-US" dirty="0">
                <a:solidFill>
                  <a:schemeClr val="tx2">
                    <a:lumMod val="75000"/>
                  </a:schemeClr>
                </a:solidFill>
              </a:rPr>
              <a:t>If you are in the position of an intrapreneur, you know how much energy and effort it requires to develop your idea, pitch it and convince management to act.</a:t>
            </a:r>
          </a:p>
          <a:p>
            <a:endParaRPr lang="en-US" dirty="0">
              <a:solidFill>
                <a:schemeClr val="tx2">
                  <a:lumMod val="75000"/>
                </a:schemeClr>
              </a:solidFill>
            </a:endParaRPr>
          </a:p>
          <a:p>
            <a:r>
              <a:rPr lang="en-US" dirty="0">
                <a:solidFill>
                  <a:schemeClr val="tx2">
                    <a:lumMod val="75000"/>
                  </a:schemeClr>
                </a:solidFill>
              </a:rPr>
              <a:t>In this next section we’ve selected some of the tools useful for the extended process of idea development and we provide some tips for successful collaboration and communication in making progress with your ideas.</a:t>
            </a:r>
          </a:p>
        </p:txBody>
      </p:sp>
      <p:sp>
        <p:nvSpPr>
          <p:cNvPr id="11" name="Title 4">
            <a:extLst>
              <a:ext uri="{FF2B5EF4-FFF2-40B4-BE49-F238E27FC236}">
                <a16:creationId xmlns:a16="http://schemas.microsoft.com/office/drawing/2014/main" id="{AB8FC990-7357-4E41-BF6B-0399CDC7D01C}"/>
              </a:ext>
            </a:extLst>
          </p:cNvPr>
          <p:cNvSpPr txBox="1">
            <a:spLocks/>
          </p:cNvSpPr>
          <p:nvPr/>
        </p:nvSpPr>
        <p:spPr>
          <a:xfrm>
            <a:off x="734401" y="2766218"/>
            <a:ext cx="440937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FI" sz="3000" dirty="0">
                <a:solidFill>
                  <a:schemeClr val="bg1"/>
                </a:solidFill>
                <a:latin typeface="+mn-lt"/>
              </a:rPr>
              <a:t>BOTTOM-UP SOLUTIONS</a:t>
            </a:r>
          </a:p>
        </p:txBody>
      </p:sp>
    </p:spTree>
    <p:extLst>
      <p:ext uri="{BB962C8B-B14F-4D97-AF65-F5344CB8AC3E}">
        <p14:creationId xmlns:p14="http://schemas.microsoft.com/office/powerpoint/2010/main" val="3810777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DF56FF4A-0668-2F48-A126-B044A55A427A}"/>
              </a:ext>
            </a:extLst>
          </p:cNvPr>
          <p:cNvGraphicFramePr/>
          <p:nvPr>
            <p:extLst>
              <p:ext uri="{D42A27DB-BD31-4B8C-83A1-F6EECF244321}">
                <p14:modId xmlns:p14="http://schemas.microsoft.com/office/powerpoint/2010/main" val="1214848485"/>
              </p:ext>
            </p:extLst>
          </p:nvPr>
        </p:nvGraphicFramePr>
        <p:xfrm>
          <a:off x="549300" y="245371"/>
          <a:ext cx="11352980" cy="6408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a:extLst>
              <a:ext uri="{FF2B5EF4-FFF2-40B4-BE49-F238E27FC236}">
                <a16:creationId xmlns:a16="http://schemas.microsoft.com/office/drawing/2014/main" id="{82E05B28-DFA4-2348-890A-4046B153DE8B}"/>
              </a:ext>
            </a:extLst>
          </p:cNvPr>
          <p:cNvSpPr/>
          <p:nvPr/>
        </p:nvSpPr>
        <p:spPr>
          <a:xfrm>
            <a:off x="551384" y="3077218"/>
            <a:ext cx="1512168" cy="745018"/>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600" b="1" dirty="0"/>
              <a:t>RAW IDEA</a:t>
            </a:r>
          </a:p>
        </p:txBody>
      </p:sp>
      <p:sp>
        <p:nvSpPr>
          <p:cNvPr id="7" name="Right Arrow 6">
            <a:extLst>
              <a:ext uri="{FF2B5EF4-FFF2-40B4-BE49-F238E27FC236}">
                <a16:creationId xmlns:a16="http://schemas.microsoft.com/office/drawing/2014/main" id="{39F8FE01-3864-B549-AAF9-B370F04722F7}"/>
              </a:ext>
            </a:extLst>
          </p:cNvPr>
          <p:cNvSpPr/>
          <p:nvPr/>
        </p:nvSpPr>
        <p:spPr>
          <a:xfrm flipH="1">
            <a:off x="5325690" y="1340768"/>
            <a:ext cx="1800200" cy="1200601"/>
          </a:xfrm>
          <a:prstGeom prst="rightArrow">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I" sz="1500" b="1" dirty="0"/>
              <a:t>VALIDATED CONCEPT</a:t>
            </a:r>
          </a:p>
        </p:txBody>
      </p:sp>
      <p:graphicFrame>
        <p:nvGraphicFramePr>
          <p:cNvPr id="4" name="Diagram 3">
            <a:extLst>
              <a:ext uri="{FF2B5EF4-FFF2-40B4-BE49-F238E27FC236}">
                <a16:creationId xmlns:a16="http://schemas.microsoft.com/office/drawing/2014/main" id="{541348C8-85DD-274E-91FA-29ED8C1B287F}"/>
              </a:ext>
            </a:extLst>
          </p:cNvPr>
          <p:cNvGraphicFramePr/>
          <p:nvPr>
            <p:extLst>
              <p:ext uri="{D42A27DB-BD31-4B8C-83A1-F6EECF244321}">
                <p14:modId xmlns:p14="http://schemas.microsoft.com/office/powerpoint/2010/main" val="814794342"/>
              </p:ext>
            </p:extLst>
          </p:nvPr>
        </p:nvGraphicFramePr>
        <p:xfrm>
          <a:off x="3503712" y="2413203"/>
          <a:ext cx="5616624" cy="28180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06563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D5FBB81-B61B-416A-8F5D-A8DDF6253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40C0D7D4-D83D-4C58-87D1-955F0A9173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76051" cy="6858000"/>
          </a:xfrm>
          <a:custGeom>
            <a:avLst/>
            <a:gdLst>
              <a:gd name="connsiteX0" fmla="*/ 0 w 7476051"/>
              <a:gd name="connsiteY0" fmla="*/ 0 h 6858000"/>
              <a:gd name="connsiteX1" fmla="*/ 5853028 w 7476051"/>
              <a:gd name="connsiteY1" fmla="*/ 0 h 6858000"/>
              <a:gd name="connsiteX2" fmla="*/ 5875152 w 7476051"/>
              <a:gd name="connsiteY2" fmla="*/ 14997 h 6858000"/>
              <a:gd name="connsiteX3" fmla="*/ 7476051 w 7476051"/>
              <a:gd name="connsiteY3" fmla="*/ 3621656 h 6858000"/>
              <a:gd name="connsiteX4" fmla="*/ 5601702 w 7476051"/>
              <a:gd name="connsiteY4" fmla="*/ 6374814 h 6858000"/>
              <a:gd name="connsiteX5" fmla="*/ 5085053 w 7476051"/>
              <a:gd name="connsiteY5" fmla="*/ 6780599 h 6858000"/>
              <a:gd name="connsiteX6" fmla="*/ 4973297 w 7476051"/>
              <a:gd name="connsiteY6" fmla="*/ 6858000 h 6858000"/>
              <a:gd name="connsiteX7" fmla="*/ 0 w 747605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51" h="6858000">
                <a:moveTo>
                  <a:pt x="0" y="0"/>
                </a:moveTo>
                <a:lnTo>
                  <a:pt x="5853028" y="0"/>
                </a:lnTo>
                <a:lnTo>
                  <a:pt x="5875152" y="14997"/>
                </a:lnTo>
                <a:cubicBezTo>
                  <a:pt x="6902315" y="754641"/>
                  <a:pt x="7476051" y="2093192"/>
                  <a:pt x="7476051" y="3621656"/>
                </a:cubicBezTo>
                <a:cubicBezTo>
                  <a:pt x="7476051" y="4969131"/>
                  <a:pt x="6547326" y="5602839"/>
                  <a:pt x="5601702" y="6374814"/>
                </a:cubicBezTo>
                <a:cubicBezTo>
                  <a:pt x="5429499" y="6515397"/>
                  <a:pt x="5258871" y="6653108"/>
                  <a:pt x="5085053" y="6780599"/>
                </a:cubicBezTo>
                <a:lnTo>
                  <a:pt x="4973297"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useBgFill="1">
        <p:nvSpPr>
          <p:cNvPr id="18" name="Freeform: Shape 17">
            <a:extLst>
              <a:ext uri="{FF2B5EF4-FFF2-40B4-BE49-F238E27FC236}">
                <a16:creationId xmlns:a16="http://schemas.microsoft.com/office/drawing/2014/main" id="{CA35125A-A1A4-40EB-B5EE-4371BC4DD4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47004" cy="6858000"/>
          </a:xfrm>
          <a:custGeom>
            <a:avLst/>
            <a:gdLst>
              <a:gd name="connsiteX0" fmla="*/ 39602 w 7347004"/>
              <a:gd name="connsiteY0" fmla="*/ 0 h 6858000"/>
              <a:gd name="connsiteX1" fmla="*/ 5675927 w 7347004"/>
              <a:gd name="connsiteY1" fmla="*/ 0 h 6858000"/>
              <a:gd name="connsiteX2" fmla="*/ 5698706 w 7347004"/>
              <a:gd name="connsiteY2" fmla="*/ 14997 h 6858000"/>
              <a:gd name="connsiteX3" fmla="*/ 7347004 w 7347004"/>
              <a:gd name="connsiteY3" fmla="*/ 3621656 h 6858000"/>
              <a:gd name="connsiteX4" fmla="*/ 5417159 w 7347004"/>
              <a:gd name="connsiteY4" fmla="*/ 6374814 h 6858000"/>
              <a:gd name="connsiteX5" fmla="*/ 4885213 w 7347004"/>
              <a:gd name="connsiteY5" fmla="*/ 6780599 h 6858000"/>
              <a:gd name="connsiteX6" fmla="*/ 4770148 w 7347004"/>
              <a:gd name="connsiteY6" fmla="*/ 6858000 h 6858000"/>
              <a:gd name="connsiteX7" fmla="*/ 850790 w 7347004"/>
              <a:gd name="connsiteY7" fmla="*/ 6858000 h 6858000"/>
              <a:gd name="connsiteX8" fmla="*/ 39602 w 7347004"/>
              <a:gd name="connsiteY8" fmla="*/ 6858000 h 6858000"/>
              <a:gd name="connsiteX9" fmla="*/ 0 w 7347004"/>
              <a:gd name="connsiteY9" fmla="*/ 6858000 h 6858000"/>
              <a:gd name="connsiteX10" fmla="*/ 0 w 7347004"/>
              <a:gd name="connsiteY10" fmla="*/ 1 h 6858000"/>
              <a:gd name="connsiteX11" fmla="*/ 39602 w 7347004"/>
              <a:gd name="connsiteY11"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7004" h="6858000">
                <a:moveTo>
                  <a:pt x="39602" y="0"/>
                </a:moveTo>
                <a:lnTo>
                  <a:pt x="5675927" y="0"/>
                </a:lnTo>
                <a:lnTo>
                  <a:pt x="5698706" y="14997"/>
                </a:lnTo>
                <a:cubicBezTo>
                  <a:pt x="6756281" y="754641"/>
                  <a:pt x="7347004" y="2093192"/>
                  <a:pt x="7347004" y="3621656"/>
                </a:cubicBezTo>
                <a:cubicBezTo>
                  <a:pt x="7347004" y="4969131"/>
                  <a:pt x="6390781" y="5602839"/>
                  <a:pt x="5417159" y="6374814"/>
                </a:cubicBezTo>
                <a:cubicBezTo>
                  <a:pt x="5239858" y="6515397"/>
                  <a:pt x="5064178" y="6653108"/>
                  <a:pt x="4885213" y="6780599"/>
                </a:cubicBezTo>
                <a:lnTo>
                  <a:pt x="4770148" y="6858000"/>
                </a:lnTo>
                <a:lnTo>
                  <a:pt x="850790" y="6858000"/>
                </a:lnTo>
                <a:lnTo>
                  <a:pt x="39602" y="6858000"/>
                </a:lnTo>
                <a:lnTo>
                  <a:pt x="0" y="6858000"/>
                </a:lnTo>
                <a:lnTo>
                  <a:pt x="0" y="1"/>
                </a:lnTo>
                <a:lnTo>
                  <a:pt x="39602" y="1"/>
                </a:ln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Meiryo"/>
            </a:endParaRPr>
          </a:p>
        </p:txBody>
      </p:sp>
      <p:sp>
        <p:nvSpPr>
          <p:cNvPr id="15" name="Rectangle 14">
            <a:extLst>
              <a:ext uri="{FF2B5EF4-FFF2-40B4-BE49-F238E27FC236}">
                <a16:creationId xmlns:a16="http://schemas.microsoft.com/office/drawing/2014/main" id="{B024B8F4-2273-4041-BBC2-1A3662A0A765}"/>
              </a:ext>
            </a:extLst>
          </p:cNvPr>
          <p:cNvSpPr/>
          <p:nvPr/>
        </p:nvSpPr>
        <p:spPr>
          <a:xfrm>
            <a:off x="-23600" y="-18506"/>
            <a:ext cx="3351911" cy="689501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20" name="Freeform: Shape 19">
            <a:extLst>
              <a:ext uri="{FF2B5EF4-FFF2-40B4-BE49-F238E27FC236}">
                <a16:creationId xmlns:a16="http://schemas.microsoft.com/office/drawing/2014/main" id="{15F9A324-404E-4C5D-AFF0-C5D0D841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034" y="-1"/>
            <a:ext cx="2535264" cy="6858001"/>
          </a:xfrm>
          <a:custGeom>
            <a:avLst/>
            <a:gdLst>
              <a:gd name="connsiteX0" fmla="*/ 1218585 w 2535264"/>
              <a:gd name="connsiteY0" fmla="*/ 0 h 6858001"/>
              <a:gd name="connsiteX1" fmla="*/ 1236561 w 2535264"/>
              <a:gd name="connsiteY1" fmla="*/ 0 h 6858001"/>
              <a:gd name="connsiteX2" fmla="*/ 1264452 w 2535264"/>
              <a:gd name="connsiteY2" fmla="*/ 24550 h 6858001"/>
              <a:gd name="connsiteX3" fmla="*/ 2528121 w 2535264"/>
              <a:gd name="connsiteY3" fmla="*/ 3710502 h 6858001"/>
              <a:gd name="connsiteX4" fmla="*/ 492890 w 2535264"/>
              <a:gd name="connsiteY4" fmla="*/ 6507511 h 6858001"/>
              <a:gd name="connsiteX5" fmla="*/ 221418 w 2535264"/>
              <a:gd name="connsiteY5" fmla="*/ 6713387 h 6858001"/>
              <a:gd name="connsiteX6" fmla="*/ 20100 w 2535264"/>
              <a:gd name="connsiteY6" fmla="*/ 6858001 h 6858001"/>
              <a:gd name="connsiteX7" fmla="*/ 0 w 2535264"/>
              <a:gd name="connsiteY7" fmla="*/ 6858001 h 6858001"/>
              <a:gd name="connsiteX8" fmla="*/ 202488 w 2535264"/>
              <a:gd name="connsiteY8" fmla="*/ 6712547 h 6858001"/>
              <a:gd name="connsiteX9" fmla="*/ 473961 w 2535264"/>
              <a:gd name="connsiteY9" fmla="*/ 6506670 h 6858001"/>
              <a:gd name="connsiteX10" fmla="*/ 2509192 w 2535264"/>
              <a:gd name="connsiteY10" fmla="*/ 3709662 h 6858001"/>
              <a:gd name="connsiteX11" fmla="*/ 1245521 w 2535264"/>
              <a:gd name="connsiteY11" fmla="*/ 23708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5264" h="6858001">
                <a:moveTo>
                  <a:pt x="1218585" y="0"/>
                </a:moveTo>
                <a:lnTo>
                  <a:pt x="1236561" y="0"/>
                </a:lnTo>
                <a:lnTo>
                  <a:pt x="1264452" y="24550"/>
                </a:lnTo>
                <a:cubicBezTo>
                  <a:pt x="2149109" y="863108"/>
                  <a:pt x="2598329" y="2210814"/>
                  <a:pt x="2528121" y="3710502"/>
                </a:cubicBezTo>
                <a:cubicBezTo>
                  <a:pt x="2462100" y="5120751"/>
                  <a:pt x="1489450" y="5742158"/>
                  <a:pt x="492890" y="6507511"/>
                </a:cubicBezTo>
                <a:cubicBezTo>
                  <a:pt x="402151" y="6577199"/>
                  <a:pt x="311847" y="6646154"/>
                  <a:pt x="221418" y="6713387"/>
                </a:cubicBezTo>
                <a:lnTo>
                  <a:pt x="20100" y="6858001"/>
                </a:lnTo>
                <a:lnTo>
                  <a:pt x="0" y="6858001"/>
                </a:lnTo>
                <a:lnTo>
                  <a:pt x="202488" y="6712547"/>
                </a:lnTo>
                <a:cubicBezTo>
                  <a:pt x="292917" y="6645314"/>
                  <a:pt x="383222" y="6576359"/>
                  <a:pt x="473961" y="6506670"/>
                </a:cubicBezTo>
                <a:cubicBezTo>
                  <a:pt x="1470520" y="5741317"/>
                  <a:pt x="2443170" y="5119911"/>
                  <a:pt x="2509192" y="3709662"/>
                </a:cubicBezTo>
                <a:cubicBezTo>
                  <a:pt x="2579400" y="2209973"/>
                  <a:pt x="2130178" y="862268"/>
                  <a:pt x="1245521" y="23708"/>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4943872" y="0"/>
            <a:ext cx="7248128" cy="1639888"/>
          </a:xfrm>
        </p:spPr>
        <p:txBody>
          <a:bodyPr vert="horz" lIns="91440" tIns="45720" rIns="91440" bIns="45720" rtlCol="0" anchor="b">
            <a:noAutofit/>
          </a:bodyPr>
          <a:lstStyle/>
          <a:p>
            <a:r>
              <a:rPr lang="en-GB" sz="4000" dirty="0">
                <a:solidFill>
                  <a:schemeClr val="tx2">
                    <a:lumMod val="75000"/>
                  </a:schemeClr>
                </a:solidFill>
                <a:latin typeface="+mn-lt"/>
              </a:rPr>
              <a:t>Navigate roadblocks, Collaborate &amp; Persuade	</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5139034" y="1772816"/>
            <a:ext cx="5925518" cy="4680520"/>
          </a:xfrm>
        </p:spPr>
        <p:txBody>
          <a:bodyPr vert="horz" lIns="91440" tIns="45720" rIns="91440" bIns="45720" rtlCol="0">
            <a:noAutofit/>
          </a:bodyPr>
          <a:lstStyle/>
          <a:p>
            <a:pPr marL="0" indent="0">
              <a:lnSpc>
                <a:spcPct val="100000"/>
              </a:lnSpc>
              <a:buNone/>
            </a:pPr>
            <a:r>
              <a:rPr lang="en-GB" sz="1400" b="0" dirty="0"/>
              <a:t>We summarised below four actionable tips from renown </a:t>
            </a:r>
            <a:r>
              <a:rPr lang="en-GB" sz="1400" b="0" dirty="0">
                <a:latin typeface="+mn-lt"/>
              </a:rPr>
              <a:t>psychologists like </a:t>
            </a:r>
            <a:r>
              <a:rPr lang="en-GB" sz="1400" dirty="0">
                <a:latin typeface="+mn-lt"/>
              </a:rPr>
              <a:t>Adam Grant </a:t>
            </a:r>
            <a:r>
              <a:rPr lang="en-GB" sz="1400" b="0" dirty="0">
                <a:latin typeface="+mn-lt"/>
              </a:rPr>
              <a:t>and FBI negotiator </a:t>
            </a:r>
            <a:r>
              <a:rPr lang="en-GB" sz="1400" dirty="0">
                <a:latin typeface="+mn-lt"/>
              </a:rPr>
              <a:t>Chris Voss </a:t>
            </a:r>
            <a:r>
              <a:rPr lang="en-GB" sz="1400" b="0" dirty="0">
                <a:latin typeface="+mn-lt"/>
              </a:rPr>
              <a:t>recommend. </a:t>
            </a:r>
            <a:r>
              <a:rPr lang="en-GB" sz="1400" b="0" dirty="0"/>
              <a:t>These can help you improve communication and persuasion. </a:t>
            </a:r>
          </a:p>
          <a:p>
            <a:pPr>
              <a:lnSpc>
                <a:spcPct val="100000"/>
              </a:lnSpc>
            </a:pPr>
            <a:r>
              <a:rPr lang="en-GB" sz="1400" dirty="0"/>
              <a:t>Ask better questions</a:t>
            </a:r>
            <a:r>
              <a:rPr lang="en-GB" sz="1400" b="0" dirty="0"/>
              <a:t>: instead of asking “Why” they believe something, ask “How” they framed that belief</a:t>
            </a:r>
          </a:p>
          <a:p>
            <a:pPr>
              <a:lnSpc>
                <a:spcPct val="100000"/>
              </a:lnSpc>
            </a:pPr>
            <a:r>
              <a:rPr lang="en-GB" sz="1400" b="0" dirty="0"/>
              <a:t>Instead of trying to preach your belief or to convince someone they are wrong, practice the art of </a:t>
            </a:r>
            <a:r>
              <a:rPr lang="en-GB" sz="1400" dirty="0"/>
              <a:t>persuasive listening instead of being a “logic bully”. </a:t>
            </a:r>
            <a:r>
              <a:rPr lang="en-GB" sz="1400" b="0" dirty="0"/>
              <a:t>This means to emphasise finding common ground in a conversation, listening reflectively and encouraging others to reflect on their own doubts.</a:t>
            </a:r>
          </a:p>
          <a:p>
            <a:pPr>
              <a:lnSpc>
                <a:spcPct val="100000"/>
              </a:lnSpc>
            </a:pPr>
            <a:r>
              <a:rPr lang="en-GB" sz="1400" dirty="0"/>
              <a:t>Acknowledge and present complexity </a:t>
            </a:r>
            <a:r>
              <a:rPr lang="en-GB" sz="1400" b="0" dirty="0"/>
              <a:t>instead of approaching two positions. Most certainly there is a whole range of views you can expand on that can make others pay attention. Showing that you’ve considered the other side’s arguments too can open people up to be more responsive</a:t>
            </a:r>
          </a:p>
          <a:p>
            <a:pPr>
              <a:lnSpc>
                <a:spcPct val="100000"/>
              </a:lnSpc>
            </a:pPr>
            <a:r>
              <a:rPr lang="en-GB" sz="1400" dirty="0"/>
              <a:t>Build trust </a:t>
            </a:r>
            <a:r>
              <a:rPr lang="en-GB" sz="1400" b="0" dirty="0"/>
              <a:t>so you can gather information. This can also help you </a:t>
            </a:r>
            <a:r>
              <a:rPr lang="en-GB" sz="1400" dirty="0"/>
              <a:t>build empathy and label it</a:t>
            </a:r>
            <a:r>
              <a:rPr lang="en-GB" sz="1400" b="0" dirty="0"/>
              <a:t>. Uncover the underlying motivation behind the behaviour and address those emotions that lay beneath the surface. </a:t>
            </a:r>
          </a:p>
        </p:txBody>
      </p:sp>
      <p:pic>
        <p:nvPicPr>
          <p:cNvPr id="12" name="Picture 11" descr="A picture containing text, person, indoor&#10;&#10;Description automatically generated">
            <a:extLst>
              <a:ext uri="{FF2B5EF4-FFF2-40B4-BE49-F238E27FC236}">
                <a16:creationId xmlns:a16="http://schemas.microsoft.com/office/drawing/2014/main" id="{ECAA4D01-D3A6-BD4C-B9D6-A512AC3AACAF}"/>
              </a:ext>
            </a:extLst>
          </p:cNvPr>
          <p:cNvPicPr>
            <a:picLocks noChangeAspect="1"/>
          </p:cNvPicPr>
          <p:nvPr/>
        </p:nvPicPr>
        <p:blipFill rotWithShape="1">
          <a:blip r:embed="rId3"/>
          <a:srcRect l="36041" t="-386" r="4897" b="386"/>
          <a:stretch/>
        </p:blipFill>
        <p:spPr>
          <a:xfrm>
            <a:off x="972707" y="1484784"/>
            <a:ext cx="3515743" cy="4464496"/>
          </a:xfrm>
          <a:prstGeom prst="rect">
            <a:avLst/>
          </a:prstGeom>
        </p:spPr>
      </p:pic>
    </p:spTree>
    <p:extLst>
      <p:ext uri="{BB962C8B-B14F-4D97-AF65-F5344CB8AC3E}">
        <p14:creationId xmlns:p14="http://schemas.microsoft.com/office/powerpoint/2010/main" val="2897555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D5FBB81-B61B-416A-8F5D-A8DDF6253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3"/>
          <a:srcRect l="142" r="142"/>
          <a:stretch/>
        </p:blipFill>
        <p:spPr>
          <a:xfrm>
            <a:off x="4691118" y="1"/>
            <a:ext cx="7500882" cy="6857999"/>
          </a:xfrm>
          <a:custGeom>
            <a:avLst/>
            <a:gdLst/>
            <a:ahLst/>
            <a:cxnLst/>
            <a:rect l="l" t="t" r="r" b="b"/>
            <a:pathLst>
              <a:path w="7500882" h="6857999">
                <a:moveTo>
                  <a:pt x="898230" y="0"/>
                </a:moveTo>
                <a:lnTo>
                  <a:pt x="7500882" y="0"/>
                </a:lnTo>
                <a:lnTo>
                  <a:pt x="7500882" y="6857999"/>
                </a:lnTo>
                <a:lnTo>
                  <a:pt x="0" y="6857999"/>
                </a:lnTo>
                <a:lnTo>
                  <a:pt x="114106" y="6780598"/>
                </a:lnTo>
                <a:cubicBezTo>
                  <a:pt x="291579" y="6653107"/>
                  <a:pt x="465794" y="6515396"/>
                  <a:pt x="641619" y="6374813"/>
                </a:cubicBezTo>
                <a:cubicBezTo>
                  <a:pt x="1607125" y="5602838"/>
                  <a:pt x="2555378" y="4969130"/>
                  <a:pt x="2555378" y="3621655"/>
                </a:cubicBezTo>
                <a:cubicBezTo>
                  <a:pt x="2555378" y="2093191"/>
                  <a:pt x="1969579" y="754640"/>
                  <a:pt x="920818" y="14996"/>
                </a:cubicBezTo>
                <a:close/>
              </a:path>
            </a:pathLst>
          </a:custGeom>
          <a:solidFill>
            <a:schemeClr val="bg1"/>
          </a:solidFill>
        </p:spPr>
      </p:pic>
      <p:sp>
        <p:nvSpPr>
          <p:cNvPr id="16" name="Freeform: Shape 15">
            <a:extLst>
              <a:ext uri="{FF2B5EF4-FFF2-40B4-BE49-F238E27FC236}">
                <a16:creationId xmlns:a16="http://schemas.microsoft.com/office/drawing/2014/main" id="{40C0D7D4-D83D-4C58-87D1-955F0A9173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76051" cy="6858000"/>
          </a:xfrm>
          <a:custGeom>
            <a:avLst/>
            <a:gdLst>
              <a:gd name="connsiteX0" fmla="*/ 0 w 7476051"/>
              <a:gd name="connsiteY0" fmla="*/ 0 h 6858000"/>
              <a:gd name="connsiteX1" fmla="*/ 5853028 w 7476051"/>
              <a:gd name="connsiteY1" fmla="*/ 0 h 6858000"/>
              <a:gd name="connsiteX2" fmla="*/ 5875152 w 7476051"/>
              <a:gd name="connsiteY2" fmla="*/ 14997 h 6858000"/>
              <a:gd name="connsiteX3" fmla="*/ 7476051 w 7476051"/>
              <a:gd name="connsiteY3" fmla="*/ 3621656 h 6858000"/>
              <a:gd name="connsiteX4" fmla="*/ 5601702 w 7476051"/>
              <a:gd name="connsiteY4" fmla="*/ 6374814 h 6858000"/>
              <a:gd name="connsiteX5" fmla="*/ 5085053 w 7476051"/>
              <a:gd name="connsiteY5" fmla="*/ 6780599 h 6858000"/>
              <a:gd name="connsiteX6" fmla="*/ 4973297 w 7476051"/>
              <a:gd name="connsiteY6" fmla="*/ 6858000 h 6858000"/>
              <a:gd name="connsiteX7" fmla="*/ 0 w 747605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51" h="6858000">
                <a:moveTo>
                  <a:pt x="0" y="0"/>
                </a:moveTo>
                <a:lnTo>
                  <a:pt x="5853028" y="0"/>
                </a:lnTo>
                <a:lnTo>
                  <a:pt x="5875152" y="14997"/>
                </a:lnTo>
                <a:cubicBezTo>
                  <a:pt x="6902315" y="754641"/>
                  <a:pt x="7476051" y="2093192"/>
                  <a:pt x="7476051" y="3621656"/>
                </a:cubicBezTo>
                <a:cubicBezTo>
                  <a:pt x="7476051" y="4969131"/>
                  <a:pt x="6547326" y="5602839"/>
                  <a:pt x="5601702" y="6374814"/>
                </a:cubicBezTo>
                <a:cubicBezTo>
                  <a:pt x="5429499" y="6515397"/>
                  <a:pt x="5258871" y="6653108"/>
                  <a:pt x="5085053" y="6780599"/>
                </a:cubicBezTo>
                <a:lnTo>
                  <a:pt x="4973297"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useBgFill="1">
        <p:nvSpPr>
          <p:cNvPr id="18" name="Freeform: Shape 17">
            <a:extLst>
              <a:ext uri="{FF2B5EF4-FFF2-40B4-BE49-F238E27FC236}">
                <a16:creationId xmlns:a16="http://schemas.microsoft.com/office/drawing/2014/main" id="{CA35125A-A1A4-40EB-B5EE-4371BC4DD4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47004" cy="6858000"/>
          </a:xfrm>
          <a:custGeom>
            <a:avLst/>
            <a:gdLst>
              <a:gd name="connsiteX0" fmla="*/ 39602 w 7347004"/>
              <a:gd name="connsiteY0" fmla="*/ 0 h 6858000"/>
              <a:gd name="connsiteX1" fmla="*/ 5675927 w 7347004"/>
              <a:gd name="connsiteY1" fmla="*/ 0 h 6858000"/>
              <a:gd name="connsiteX2" fmla="*/ 5698706 w 7347004"/>
              <a:gd name="connsiteY2" fmla="*/ 14997 h 6858000"/>
              <a:gd name="connsiteX3" fmla="*/ 7347004 w 7347004"/>
              <a:gd name="connsiteY3" fmla="*/ 3621656 h 6858000"/>
              <a:gd name="connsiteX4" fmla="*/ 5417159 w 7347004"/>
              <a:gd name="connsiteY4" fmla="*/ 6374814 h 6858000"/>
              <a:gd name="connsiteX5" fmla="*/ 4885213 w 7347004"/>
              <a:gd name="connsiteY5" fmla="*/ 6780599 h 6858000"/>
              <a:gd name="connsiteX6" fmla="*/ 4770148 w 7347004"/>
              <a:gd name="connsiteY6" fmla="*/ 6858000 h 6858000"/>
              <a:gd name="connsiteX7" fmla="*/ 850790 w 7347004"/>
              <a:gd name="connsiteY7" fmla="*/ 6858000 h 6858000"/>
              <a:gd name="connsiteX8" fmla="*/ 39602 w 7347004"/>
              <a:gd name="connsiteY8" fmla="*/ 6858000 h 6858000"/>
              <a:gd name="connsiteX9" fmla="*/ 0 w 7347004"/>
              <a:gd name="connsiteY9" fmla="*/ 6858000 h 6858000"/>
              <a:gd name="connsiteX10" fmla="*/ 0 w 7347004"/>
              <a:gd name="connsiteY10" fmla="*/ 1 h 6858000"/>
              <a:gd name="connsiteX11" fmla="*/ 39602 w 7347004"/>
              <a:gd name="connsiteY11"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7004" h="6858000">
                <a:moveTo>
                  <a:pt x="39602" y="0"/>
                </a:moveTo>
                <a:lnTo>
                  <a:pt x="5675927" y="0"/>
                </a:lnTo>
                <a:lnTo>
                  <a:pt x="5698706" y="14997"/>
                </a:lnTo>
                <a:cubicBezTo>
                  <a:pt x="6756281" y="754641"/>
                  <a:pt x="7347004" y="2093192"/>
                  <a:pt x="7347004" y="3621656"/>
                </a:cubicBezTo>
                <a:cubicBezTo>
                  <a:pt x="7347004" y="4969131"/>
                  <a:pt x="6390781" y="5602839"/>
                  <a:pt x="5417159" y="6374814"/>
                </a:cubicBezTo>
                <a:cubicBezTo>
                  <a:pt x="5239858" y="6515397"/>
                  <a:pt x="5064178" y="6653108"/>
                  <a:pt x="4885213" y="6780599"/>
                </a:cubicBezTo>
                <a:lnTo>
                  <a:pt x="4770148" y="6858000"/>
                </a:lnTo>
                <a:lnTo>
                  <a:pt x="850790" y="6858000"/>
                </a:lnTo>
                <a:lnTo>
                  <a:pt x="39602" y="6858000"/>
                </a:lnTo>
                <a:lnTo>
                  <a:pt x="0" y="6858000"/>
                </a:lnTo>
                <a:lnTo>
                  <a:pt x="0" y="1"/>
                </a:lnTo>
                <a:lnTo>
                  <a:pt x="39602" y="1"/>
                </a:ln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Meiryo"/>
            </a:endParaRPr>
          </a:p>
        </p:txBody>
      </p:sp>
      <p:sp>
        <p:nvSpPr>
          <p:cNvPr id="20" name="Freeform: Shape 19">
            <a:extLst>
              <a:ext uri="{FF2B5EF4-FFF2-40B4-BE49-F238E27FC236}">
                <a16:creationId xmlns:a16="http://schemas.microsoft.com/office/drawing/2014/main" id="{15F9A324-404E-4C5D-AFF0-C5D0D841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034" y="-1"/>
            <a:ext cx="2535264" cy="6858001"/>
          </a:xfrm>
          <a:custGeom>
            <a:avLst/>
            <a:gdLst>
              <a:gd name="connsiteX0" fmla="*/ 1218585 w 2535264"/>
              <a:gd name="connsiteY0" fmla="*/ 0 h 6858001"/>
              <a:gd name="connsiteX1" fmla="*/ 1236561 w 2535264"/>
              <a:gd name="connsiteY1" fmla="*/ 0 h 6858001"/>
              <a:gd name="connsiteX2" fmla="*/ 1264452 w 2535264"/>
              <a:gd name="connsiteY2" fmla="*/ 24550 h 6858001"/>
              <a:gd name="connsiteX3" fmla="*/ 2528121 w 2535264"/>
              <a:gd name="connsiteY3" fmla="*/ 3710502 h 6858001"/>
              <a:gd name="connsiteX4" fmla="*/ 492890 w 2535264"/>
              <a:gd name="connsiteY4" fmla="*/ 6507511 h 6858001"/>
              <a:gd name="connsiteX5" fmla="*/ 221418 w 2535264"/>
              <a:gd name="connsiteY5" fmla="*/ 6713387 h 6858001"/>
              <a:gd name="connsiteX6" fmla="*/ 20100 w 2535264"/>
              <a:gd name="connsiteY6" fmla="*/ 6858001 h 6858001"/>
              <a:gd name="connsiteX7" fmla="*/ 0 w 2535264"/>
              <a:gd name="connsiteY7" fmla="*/ 6858001 h 6858001"/>
              <a:gd name="connsiteX8" fmla="*/ 202488 w 2535264"/>
              <a:gd name="connsiteY8" fmla="*/ 6712547 h 6858001"/>
              <a:gd name="connsiteX9" fmla="*/ 473961 w 2535264"/>
              <a:gd name="connsiteY9" fmla="*/ 6506670 h 6858001"/>
              <a:gd name="connsiteX10" fmla="*/ 2509192 w 2535264"/>
              <a:gd name="connsiteY10" fmla="*/ 3709662 h 6858001"/>
              <a:gd name="connsiteX11" fmla="*/ 1245521 w 2535264"/>
              <a:gd name="connsiteY11" fmla="*/ 23708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5264" h="6858001">
                <a:moveTo>
                  <a:pt x="1218585" y="0"/>
                </a:moveTo>
                <a:lnTo>
                  <a:pt x="1236561" y="0"/>
                </a:lnTo>
                <a:lnTo>
                  <a:pt x="1264452" y="24550"/>
                </a:lnTo>
                <a:cubicBezTo>
                  <a:pt x="2149109" y="863108"/>
                  <a:pt x="2598329" y="2210814"/>
                  <a:pt x="2528121" y="3710502"/>
                </a:cubicBezTo>
                <a:cubicBezTo>
                  <a:pt x="2462100" y="5120751"/>
                  <a:pt x="1489450" y="5742158"/>
                  <a:pt x="492890" y="6507511"/>
                </a:cubicBezTo>
                <a:cubicBezTo>
                  <a:pt x="402151" y="6577199"/>
                  <a:pt x="311847" y="6646154"/>
                  <a:pt x="221418" y="6713387"/>
                </a:cubicBezTo>
                <a:lnTo>
                  <a:pt x="20100" y="6858001"/>
                </a:lnTo>
                <a:lnTo>
                  <a:pt x="0" y="6858001"/>
                </a:lnTo>
                <a:lnTo>
                  <a:pt x="202488" y="6712547"/>
                </a:lnTo>
                <a:cubicBezTo>
                  <a:pt x="292917" y="6645314"/>
                  <a:pt x="383222" y="6576359"/>
                  <a:pt x="473961" y="6506670"/>
                </a:cubicBezTo>
                <a:cubicBezTo>
                  <a:pt x="1470520" y="5741317"/>
                  <a:pt x="2443170" y="5119911"/>
                  <a:pt x="2509192" y="3709662"/>
                </a:cubicBezTo>
                <a:cubicBezTo>
                  <a:pt x="2579400" y="2209973"/>
                  <a:pt x="2130178" y="862268"/>
                  <a:pt x="1245521" y="23708"/>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684805" y="476672"/>
            <a:ext cx="5058230" cy="1639888"/>
          </a:xfrm>
        </p:spPr>
        <p:txBody>
          <a:bodyPr vert="horz" lIns="91440" tIns="45720" rIns="91440" bIns="45720" rtlCol="0" anchor="b">
            <a:normAutofit fontScale="90000"/>
          </a:bodyPr>
          <a:lstStyle/>
          <a:p>
            <a:r>
              <a:rPr lang="en-GB" sz="4400" dirty="0">
                <a:solidFill>
                  <a:schemeClr val="tx2">
                    <a:lumMod val="75000"/>
                  </a:schemeClr>
                </a:solidFill>
              </a:rPr>
              <a:t>The Attitude Influence Diagram</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671547" y="2367137"/>
            <a:ext cx="5084746" cy="4005063"/>
          </a:xfrm>
        </p:spPr>
        <p:txBody>
          <a:bodyPr vert="horz" lIns="91440" tIns="45720" rIns="91440" bIns="45720" rtlCol="0">
            <a:normAutofit/>
          </a:bodyPr>
          <a:lstStyle/>
          <a:p>
            <a:pPr marL="57150" indent="0">
              <a:lnSpc>
                <a:spcPct val="90000"/>
              </a:lnSpc>
              <a:spcBef>
                <a:spcPts val="600"/>
              </a:spcBef>
              <a:spcAft>
                <a:spcPts val="600"/>
              </a:spcAft>
              <a:buNone/>
            </a:pPr>
            <a:r>
              <a:rPr lang="en-GB" sz="1400" dirty="0">
                <a:solidFill>
                  <a:schemeClr val="tx2">
                    <a:lumMod val="75000"/>
                  </a:schemeClr>
                </a:solidFill>
              </a:rPr>
              <a:t>A tool created by John Carter to help you approach change management systematically.</a:t>
            </a:r>
            <a:endParaRPr lang="en-FI" sz="1400" dirty="0">
              <a:solidFill>
                <a:schemeClr val="tx2">
                  <a:lumMod val="75000"/>
                </a:schemeClr>
              </a:solidFill>
            </a:endParaRPr>
          </a:p>
          <a:p>
            <a:pPr marL="400050" lvl="0">
              <a:lnSpc>
                <a:spcPct val="90000"/>
              </a:lnSpc>
              <a:spcBef>
                <a:spcPts val="600"/>
              </a:spcBef>
              <a:spcAft>
                <a:spcPts val="600"/>
              </a:spcAft>
            </a:pPr>
            <a:r>
              <a:rPr lang="en-US" sz="1400" dirty="0">
                <a:solidFill>
                  <a:schemeClr val="tx2">
                    <a:lumMod val="75000"/>
                  </a:schemeClr>
                </a:solidFill>
              </a:rPr>
              <a:t>Map everyone who wields influence </a:t>
            </a:r>
            <a:r>
              <a:rPr lang="en-US" sz="1400" b="0" dirty="0">
                <a:solidFill>
                  <a:schemeClr val="tx2">
                    <a:lumMod val="75000"/>
                  </a:schemeClr>
                </a:solidFill>
              </a:rPr>
              <a:t>within the organization and asses how big their influence is, their attitude towards the change </a:t>
            </a:r>
          </a:p>
          <a:p>
            <a:pPr marL="400050" lvl="0">
              <a:lnSpc>
                <a:spcPct val="90000"/>
              </a:lnSpc>
              <a:spcBef>
                <a:spcPts val="600"/>
              </a:spcBef>
              <a:spcAft>
                <a:spcPts val="600"/>
              </a:spcAft>
            </a:pPr>
            <a:r>
              <a:rPr lang="en-US" sz="1400" b="0" dirty="0">
                <a:solidFill>
                  <a:schemeClr val="tx2">
                    <a:lumMod val="75000"/>
                  </a:schemeClr>
                </a:solidFill>
              </a:rPr>
              <a:t>For each person that is of high influence and negative attitude, </a:t>
            </a:r>
            <a:r>
              <a:rPr lang="en-US" sz="1400" dirty="0">
                <a:solidFill>
                  <a:schemeClr val="tx2">
                    <a:lumMod val="75000"/>
                  </a:schemeClr>
                </a:solidFill>
              </a:rPr>
              <a:t>find a way to get them on your side</a:t>
            </a:r>
          </a:p>
          <a:p>
            <a:pPr marL="400050" lvl="0">
              <a:lnSpc>
                <a:spcPct val="90000"/>
              </a:lnSpc>
              <a:spcBef>
                <a:spcPts val="600"/>
              </a:spcBef>
              <a:spcAft>
                <a:spcPts val="600"/>
              </a:spcAft>
            </a:pPr>
            <a:r>
              <a:rPr lang="en-US" sz="1400" dirty="0">
                <a:solidFill>
                  <a:schemeClr val="tx2">
                    <a:lumMod val="75000"/>
                  </a:schemeClr>
                </a:solidFill>
              </a:rPr>
              <a:t>Understand why they resist the change</a:t>
            </a:r>
            <a:r>
              <a:rPr lang="en-US" sz="1400" b="0" dirty="0">
                <a:solidFill>
                  <a:schemeClr val="tx2">
                    <a:lumMod val="75000"/>
                  </a:schemeClr>
                </a:solidFill>
              </a:rPr>
              <a:t>:</a:t>
            </a:r>
          </a:p>
          <a:p>
            <a:pPr marL="742950" lvl="1" indent="-228600">
              <a:spcBef>
                <a:spcPts val="600"/>
              </a:spcBef>
              <a:spcAft>
                <a:spcPts val="600"/>
              </a:spcAft>
              <a:buFont typeface="Arial" panose="020B0604020202020204" pitchFamily="34" charset="0"/>
              <a:buChar char="•"/>
            </a:pPr>
            <a:r>
              <a:rPr lang="en-US" dirty="0">
                <a:solidFill>
                  <a:schemeClr val="tx2">
                    <a:lumMod val="75000"/>
                  </a:schemeClr>
                </a:solidFill>
              </a:rPr>
              <a:t>Are they afraid of losing power or authority?</a:t>
            </a:r>
          </a:p>
          <a:p>
            <a:pPr marL="742950" lvl="1" indent="-228600">
              <a:spcBef>
                <a:spcPts val="600"/>
              </a:spcBef>
              <a:spcAft>
                <a:spcPts val="600"/>
              </a:spcAft>
              <a:buFont typeface="Arial" panose="020B0604020202020204" pitchFamily="34" charset="0"/>
              <a:buChar char="•"/>
            </a:pPr>
            <a:r>
              <a:rPr lang="en-US" dirty="0">
                <a:solidFill>
                  <a:schemeClr val="tx2">
                    <a:lumMod val="75000"/>
                  </a:schemeClr>
                </a:solidFill>
              </a:rPr>
              <a:t>Do they not understand the new change?</a:t>
            </a:r>
          </a:p>
          <a:p>
            <a:pPr marL="742950" lvl="1" indent="-228600">
              <a:spcBef>
                <a:spcPts val="600"/>
              </a:spcBef>
              <a:spcAft>
                <a:spcPts val="600"/>
              </a:spcAft>
              <a:buFont typeface="Arial" panose="020B0604020202020204" pitchFamily="34" charset="0"/>
              <a:buChar char="•"/>
            </a:pPr>
            <a:r>
              <a:rPr lang="en-US" dirty="0">
                <a:solidFill>
                  <a:schemeClr val="tx2">
                    <a:lumMod val="75000"/>
                  </a:schemeClr>
                </a:solidFill>
              </a:rPr>
              <a:t>Or is there something that you’ve overlooked in your plans, that is an actual issue?</a:t>
            </a:r>
          </a:p>
          <a:p>
            <a:pPr marL="742950" lvl="1" indent="-228600">
              <a:spcBef>
                <a:spcPts val="600"/>
              </a:spcBef>
              <a:spcAft>
                <a:spcPts val="600"/>
              </a:spcAft>
              <a:buFont typeface="Arial" panose="020B0604020202020204" pitchFamily="34" charset="0"/>
              <a:buChar char="•"/>
            </a:pPr>
            <a:r>
              <a:rPr lang="en-US" dirty="0">
                <a:solidFill>
                  <a:schemeClr val="tx2">
                    <a:lumMod val="75000"/>
                  </a:schemeClr>
                </a:solidFill>
              </a:rPr>
              <a:t>Address their concerns, one way or the other.</a:t>
            </a:r>
          </a:p>
        </p:txBody>
      </p:sp>
    </p:spTree>
    <p:extLst>
      <p:ext uri="{BB962C8B-B14F-4D97-AF65-F5344CB8AC3E}">
        <p14:creationId xmlns:p14="http://schemas.microsoft.com/office/powerpoint/2010/main" val="2917118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478D95-A172-4743-A0FB-36D2CBB38D98}"/>
              </a:ext>
            </a:extLst>
          </p:cNvPr>
          <p:cNvSpPr/>
          <p:nvPr/>
        </p:nvSpPr>
        <p:spPr>
          <a:xfrm>
            <a:off x="-15056" y="0"/>
            <a:ext cx="1718568"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14" name="Picture 2" descr="Attitude-Influence Map">
            <a:extLst>
              <a:ext uri="{FF2B5EF4-FFF2-40B4-BE49-F238E27FC236}">
                <a16:creationId xmlns:a16="http://schemas.microsoft.com/office/drawing/2014/main" id="{68832CA8-D65D-D54C-B51E-6448C42D4CD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67608" y="218162"/>
            <a:ext cx="7056784" cy="64216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6D70A687-A413-BE44-B001-3B5426FBD23A}"/>
              </a:ext>
            </a:extLst>
          </p:cNvPr>
          <p:cNvSpPr/>
          <p:nvPr/>
        </p:nvSpPr>
        <p:spPr>
          <a:xfrm>
            <a:off x="10491416" y="0"/>
            <a:ext cx="1718568"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Tree>
    <p:extLst>
      <p:ext uri="{BB962C8B-B14F-4D97-AF65-F5344CB8AC3E}">
        <p14:creationId xmlns:p14="http://schemas.microsoft.com/office/powerpoint/2010/main" val="3891360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D5FBB81-B61B-416A-8F5D-A8DDF6253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2"/>
          <a:srcRect l="19239" r="19239"/>
          <a:stretch/>
        </p:blipFill>
        <p:spPr>
          <a:xfrm>
            <a:off x="4691118" y="1"/>
            <a:ext cx="7500882" cy="6857999"/>
          </a:xfrm>
          <a:custGeom>
            <a:avLst/>
            <a:gdLst/>
            <a:ahLst/>
            <a:cxnLst/>
            <a:rect l="l" t="t" r="r" b="b"/>
            <a:pathLst>
              <a:path w="7500882" h="6857999">
                <a:moveTo>
                  <a:pt x="898230" y="0"/>
                </a:moveTo>
                <a:lnTo>
                  <a:pt x="7500882" y="0"/>
                </a:lnTo>
                <a:lnTo>
                  <a:pt x="7500882" y="6857999"/>
                </a:lnTo>
                <a:lnTo>
                  <a:pt x="0" y="6857999"/>
                </a:lnTo>
                <a:lnTo>
                  <a:pt x="114106" y="6780598"/>
                </a:lnTo>
                <a:cubicBezTo>
                  <a:pt x="291579" y="6653107"/>
                  <a:pt x="465794" y="6515396"/>
                  <a:pt x="641619" y="6374813"/>
                </a:cubicBezTo>
                <a:cubicBezTo>
                  <a:pt x="1607125" y="5602838"/>
                  <a:pt x="2555378" y="4969130"/>
                  <a:pt x="2555378" y="3621655"/>
                </a:cubicBezTo>
                <a:cubicBezTo>
                  <a:pt x="2555378" y="2093191"/>
                  <a:pt x="1969579" y="754640"/>
                  <a:pt x="920818" y="14996"/>
                </a:cubicBezTo>
                <a:close/>
              </a:path>
            </a:pathLst>
          </a:custGeom>
          <a:solidFill>
            <a:schemeClr val="bg1"/>
          </a:solidFill>
        </p:spPr>
      </p:pic>
      <p:sp>
        <p:nvSpPr>
          <p:cNvPr id="16" name="Freeform: Shape 15">
            <a:extLst>
              <a:ext uri="{FF2B5EF4-FFF2-40B4-BE49-F238E27FC236}">
                <a16:creationId xmlns:a16="http://schemas.microsoft.com/office/drawing/2014/main" id="{40C0D7D4-D83D-4C58-87D1-955F0A9173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76051" cy="6858000"/>
          </a:xfrm>
          <a:custGeom>
            <a:avLst/>
            <a:gdLst>
              <a:gd name="connsiteX0" fmla="*/ 0 w 7476051"/>
              <a:gd name="connsiteY0" fmla="*/ 0 h 6858000"/>
              <a:gd name="connsiteX1" fmla="*/ 5853028 w 7476051"/>
              <a:gd name="connsiteY1" fmla="*/ 0 h 6858000"/>
              <a:gd name="connsiteX2" fmla="*/ 5875152 w 7476051"/>
              <a:gd name="connsiteY2" fmla="*/ 14997 h 6858000"/>
              <a:gd name="connsiteX3" fmla="*/ 7476051 w 7476051"/>
              <a:gd name="connsiteY3" fmla="*/ 3621656 h 6858000"/>
              <a:gd name="connsiteX4" fmla="*/ 5601702 w 7476051"/>
              <a:gd name="connsiteY4" fmla="*/ 6374814 h 6858000"/>
              <a:gd name="connsiteX5" fmla="*/ 5085053 w 7476051"/>
              <a:gd name="connsiteY5" fmla="*/ 6780599 h 6858000"/>
              <a:gd name="connsiteX6" fmla="*/ 4973297 w 7476051"/>
              <a:gd name="connsiteY6" fmla="*/ 6858000 h 6858000"/>
              <a:gd name="connsiteX7" fmla="*/ 0 w 747605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51" h="6858000">
                <a:moveTo>
                  <a:pt x="0" y="0"/>
                </a:moveTo>
                <a:lnTo>
                  <a:pt x="5853028" y="0"/>
                </a:lnTo>
                <a:lnTo>
                  <a:pt x="5875152" y="14997"/>
                </a:lnTo>
                <a:cubicBezTo>
                  <a:pt x="6902315" y="754641"/>
                  <a:pt x="7476051" y="2093192"/>
                  <a:pt x="7476051" y="3621656"/>
                </a:cubicBezTo>
                <a:cubicBezTo>
                  <a:pt x="7476051" y="4969131"/>
                  <a:pt x="6547326" y="5602839"/>
                  <a:pt x="5601702" y="6374814"/>
                </a:cubicBezTo>
                <a:cubicBezTo>
                  <a:pt x="5429499" y="6515397"/>
                  <a:pt x="5258871" y="6653108"/>
                  <a:pt x="5085053" y="6780599"/>
                </a:cubicBezTo>
                <a:lnTo>
                  <a:pt x="4973297"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useBgFill="1">
        <p:nvSpPr>
          <p:cNvPr id="18" name="Freeform: Shape 17">
            <a:extLst>
              <a:ext uri="{FF2B5EF4-FFF2-40B4-BE49-F238E27FC236}">
                <a16:creationId xmlns:a16="http://schemas.microsoft.com/office/drawing/2014/main" id="{CA35125A-A1A4-40EB-B5EE-4371BC4DD4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47004" cy="6858000"/>
          </a:xfrm>
          <a:custGeom>
            <a:avLst/>
            <a:gdLst>
              <a:gd name="connsiteX0" fmla="*/ 39602 w 7347004"/>
              <a:gd name="connsiteY0" fmla="*/ 0 h 6858000"/>
              <a:gd name="connsiteX1" fmla="*/ 5675927 w 7347004"/>
              <a:gd name="connsiteY1" fmla="*/ 0 h 6858000"/>
              <a:gd name="connsiteX2" fmla="*/ 5698706 w 7347004"/>
              <a:gd name="connsiteY2" fmla="*/ 14997 h 6858000"/>
              <a:gd name="connsiteX3" fmla="*/ 7347004 w 7347004"/>
              <a:gd name="connsiteY3" fmla="*/ 3621656 h 6858000"/>
              <a:gd name="connsiteX4" fmla="*/ 5417159 w 7347004"/>
              <a:gd name="connsiteY4" fmla="*/ 6374814 h 6858000"/>
              <a:gd name="connsiteX5" fmla="*/ 4885213 w 7347004"/>
              <a:gd name="connsiteY5" fmla="*/ 6780599 h 6858000"/>
              <a:gd name="connsiteX6" fmla="*/ 4770148 w 7347004"/>
              <a:gd name="connsiteY6" fmla="*/ 6858000 h 6858000"/>
              <a:gd name="connsiteX7" fmla="*/ 850790 w 7347004"/>
              <a:gd name="connsiteY7" fmla="*/ 6858000 h 6858000"/>
              <a:gd name="connsiteX8" fmla="*/ 39602 w 7347004"/>
              <a:gd name="connsiteY8" fmla="*/ 6858000 h 6858000"/>
              <a:gd name="connsiteX9" fmla="*/ 0 w 7347004"/>
              <a:gd name="connsiteY9" fmla="*/ 6858000 h 6858000"/>
              <a:gd name="connsiteX10" fmla="*/ 0 w 7347004"/>
              <a:gd name="connsiteY10" fmla="*/ 1 h 6858000"/>
              <a:gd name="connsiteX11" fmla="*/ 39602 w 7347004"/>
              <a:gd name="connsiteY11"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7004" h="6858000">
                <a:moveTo>
                  <a:pt x="39602" y="0"/>
                </a:moveTo>
                <a:lnTo>
                  <a:pt x="5675927" y="0"/>
                </a:lnTo>
                <a:lnTo>
                  <a:pt x="5698706" y="14997"/>
                </a:lnTo>
                <a:cubicBezTo>
                  <a:pt x="6756281" y="754641"/>
                  <a:pt x="7347004" y="2093192"/>
                  <a:pt x="7347004" y="3621656"/>
                </a:cubicBezTo>
                <a:cubicBezTo>
                  <a:pt x="7347004" y="4969131"/>
                  <a:pt x="6390781" y="5602839"/>
                  <a:pt x="5417159" y="6374814"/>
                </a:cubicBezTo>
                <a:cubicBezTo>
                  <a:pt x="5239858" y="6515397"/>
                  <a:pt x="5064178" y="6653108"/>
                  <a:pt x="4885213" y="6780599"/>
                </a:cubicBezTo>
                <a:lnTo>
                  <a:pt x="4770148" y="6858000"/>
                </a:lnTo>
                <a:lnTo>
                  <a:pt x="850790" y="6858000"/>
                </a:lnTo>
                <a:lnTo>
                  <a:pt x="39602" y="6858000"/>
                </a:lnTo>
                <a:lnTo>
                  <a:pt x="0" y="6858000"/>
                </a:lnTo>
                <a:lnTo>
                  <a:pt x="0" y="1"/>
                </a:lnTo>
                <a:lnTo>
                  <a:pt x="39602" y="1"/>
                </a:ln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Meiryo"/>
            </a:endParaRPr>
          </a:p>
        </p:txBody>
      </p:sp>
      <p:sp>
        <p:nvSpPr>
          <p:cNvPr id="20" name="Freeform: Shape 19">
            <a:extLst>
              <a:ext uri="{FF2B5EF4-FFF2-40B4-BE49-F238E27FC236}">
                <a16:creationId xmlns:a16="http://schemas.microsoft.com/office/drawing/2014/main" id="{15F9A324-404E-4C5D-AFF0-C5D0D841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034" y="-1"/>
            <a:ext cx="2535264" cy="6858001"/>
          </a:xfrm>
          <a:custGeom>
            <a:avLst/>
            <a:gdLst>
              <a:gd name="connsiteX0" fmla="*/ 1218585 w 2535264"/>
              <a:gd name="connsiteY0" fmla="*/ 0 h 6858001"/>
              <a:gd name="connsiteX1" fmla="*/ 1236561 w 2535264"/>
              <a:gd name="connsiteY1" fmla="*/ 0 h 6858001"/>
              <a:gd name="connsiteX2" fmla="*/ 1264452 w 2535264"/>
              <a:gd name="connsiteY2" fmla="*/ 24550 h 6858001"/>
              <a:gd name="connsiteX3" fmla="*/ 2528121 w 2535264"/>
              <a:gd name="connsiteY3" fmla="*/ 3710502 h 6858001"/>
              <a:gd name="connsiteX4" fmla="*/ 492890 w 2535264"/>
              <a:gd name="connsiteY4" fmla="*/ 6507511 h 6858001"/>
              <a:gd name="connsiteX5" fmla="*/ 221418 w 2535264"/>
              <a:gd name="connsiteY5" fmla="*/ 6713387 h 6858001"/>
              <a:gd name="connsiteX6" fmla="*/ 20100 w 2535264"/>
              <a:gd name="connsiteY6" fmla="*/ 6858001 h 6858001"/>
              <a:gd name="connsiteX7" fmla="*/ 0 w 2535264"/>
              <a:gd name="connsiteY7" fmla="*/ 6858001 h 6858001"/>
              <a:gd name="connsiteX8" fmla="*/ 202488 w 2535264"/>
              <a:gd name="connsiteY8" fmla="*/ 6712547 h 6858001"/>
              <a:gd name="connsiteX9" fmla="*/ 473961 w 2535264"/>
              <a:gd name="connsiteY9" fmla="*/ 6506670 h 6858001"/>
              <a:gd name="connsiteX10" fmla="*/ 2509192 w 2535264"/>
              <a:gd name="connsiteY10" fmla="*/ 3709662 h 6858001"/>
              <a:gd name="connsiteX11" fmla="*/ 1245521 w 2535264"/>
              <a:gd name="connsiteY11" fmla="*/ 23708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5264" h="6858001">
                <a:moveTo>
                  <a:pt x="1218585" y="0"/>
                </a:moveTo>
                <a:lnTo>
                  <a:pt x="1236561" y="0"/>
                </a:lnTo>
                <a:lnTo>
                  <a:pt x="1264452" y="24550"/>
                </a:lnTo>
                <a:cubicBezTo>
                  <a:pt x="2149109" y="863108"/>
                  <a:pt x="2598329" y="2210814"/>
                  <a:pt x="2528121" y="3710502"/>
                </a:cubicBezTo>
                <a:cubicBezTo>
                  <a:pt x="2462100" y="5120751"/>
                  <a:pt x="1489450" y="5742158"/>
                  <a:pt x="492890" y="6507511"/>
                </a:cubicBezTo>
                <a:cubicBezTo>
                  <a:pt x="402151" y="6577199"/>
                  <a:pt x="311847" y="6646154"/>
                  <a:pt x="221418" y="6713387"/>
                </a:cubicBezTo>
                <a:lnTo>
                  <a:pt x="20100" y="6858001"/>
                </a:lnTo>
                <a:lnTo>
                  <a:pt x="0" y="6858001"/>
                </a:lnTo>
                <a:lnTo>
                  <a:pt x="202488" y="6712547"/>
                </a:lnTo>
                <a:cubicBezTo>
                  <a:pt x="292917" y="6645314"/>
                  <a:pt x="383222" y="6576359"/>
                  <a:pt x="473961" y="6506670"/>
                </a:cubicBezTo>
                <a:cubicBezTo>
                  <a:pt x="1470520" y="5741317"/>
                  <a:pt x="2443170" y="5119911"/>
                  <a:pt x="2509192" y="3709662"/>
                </a:cubicBezTo>
                <a:cubicBezTo>
                  <a:pt x="2579400" y="2209973"/>
                  <a:pt x="2130178" y="862268"/>
                  <a:pt x="1245521" y="23708"/>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1179576" y="442913"/>
            <a:ext cx="4780129" cy="1639888"/>
          </a:xfrm>
        </p:spPr>
        <p:txBody>
          <a:bodyPr vert="horz" lIns="91440" tIns="45720" rIns="91440" bIns="45720" rtlCol="0" anchor="b">
            <a:normAutofit/>
          </a:bodyPr>
          <a:lstStyle/>
          <a:p>
            <a:pPr lvl="0"/>
            <a:r>
              <a:rPr lang="en-US" sz="4400" dirty="0">
                <a:solidFill>
                  <a:schemeClr val="tx2">
                    <a:lumMod val="75000"/>
                  </a:schemeClr>
                </a:solidFill>
                <a:latin typeface="+mj-lt"/>
              </a:rPr>
              <a:t>Feedback &amp; Evaluation</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1153060" y="2405460"/>
            <a:ext cx="5084746" cy="4005063"/>
          </a:xfrm>
        </p:spPr>
        <p:txBody>
          <a:bodyPr vert="horz" lIns="91440" tIns="45720" rIns="91440" bIns="45720" rtlCol="0">
            <a:normAutofit/>
          </a:bodyPr>
          <a:lstStyle/>
          <a:p>
            <a:pPr indent="-228600">
              <a:lnSpc>
                <a:spcPct val="9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Use tools that help you effortlessly expose your idea to others</a:t>
            </a:r>
            <a:endParaRPr lang="en-US" sz="1400" dirty="0">
              <a:solidFill>
                <a:schemeClr val="tx2">
                  <a:lumMod val="75000"/>
                </a:schemeClr>
              </a:solidFill>
              <a:latin typeface="+mn-lt"/>
            </a:endParaRPr>
          </a:p>
          <a:p>
            <a:pPr indent="-228600">
              <a:lnSpc>
                <a:spcPct val="9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Feedback is the more free-form side, whereas evaluation is the more systematic and tightly controlled version. </a:t>
            </a:r>
          </a:p>
          <a:p>
            <a:pPr indent="-228600">
              <a:lnSpc>
                <a:spcPct val="9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The traditional methods like </a:t>
            </a:r>
            <a:r>
              <a:rPr lang="en-US" sz="1400" dirty="0">
                <a:solidFill>
                  <a:schemeClr val="tx2">
                    <a:lumMod val="75000"/>
                  </a:schemeClr>
                </a:solidFill>
                <a:latin typeface="+mn-lt"/>
              </a:rPr>
              <a:t>watercooler conversations</a:t>
            </a:r>
            <a:r>
              <a:rPr lang="en-US" sz="1400" b="0" dirty="0">
                <a:solidFill>
                  <a:schemeClr val="tx2">
                    <a:lumMod val="75000"/>
                  </a:schemeClr>
                </a:solidFill>
                <a:latin typeface="+mn-lt"/>
              </a:rPr>
              <a:t> with your colleagues, ideation </a:t>
            </a:r>
            <a:r>
              <a:rPr lang="en-US" sz="1400" dirty="0">
                <a:solidFill>
                  <a:schemeClr val="tx2">
                    <a:lumMod val="75000"/>
                  </a:schemeClr>
                </a:solidFill>
                <a:latin typeface="+mn-lt"/>
              </a:rPr>
              <a:t>workshops, </a:t>
            </a:r>
            <a:r>
              <a:rPr lang="en-US" sz="1400" b="0" dirty="0">
                <a:solidFill>
                  <a:schemeClr val="tx2">
                    <a:lumMod val="75000"/>
                  </a:schemeClr>
                </a:solidFill>
                <a:latin typeface="+mn-lt"/>
              </a:rPr>
              <a:t>all have their place.</a:t>
            </a:r>
          </a:p>
          <a:p>
            <a:pPr indent="-228600">
              <a:lnSpc>
                <a:spcPct val="9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It’s best to move into the testing phase as soon as possible. By </a:t>
            </a:r>
            <a:r>
              <a:rPr lang="en-US" sz="1400" dirty="0">
                <a:solidFill>
                  <a:schemeClr val="tx2">
                    <a:lumMod val="75000"/>
                  </a:schemeClr>
                </a:solidFill>
                <a:latin typeface="+mn-lt"/>
              </a:rPr>
              <a:t>testing prototypes with customers</a:t>
            </a:r>
            <a:r>
              <a:rPr lang="en-US" sz="1400" b="0" dirty="0">
                <a:solidFill>
                  <a:schemeClr val="tx2">
                    <a:lumMod val="75000"/>
                  </a:schemeClr>
                </a:solidFill>
                <a:latin typeface="+mn-lt"/>
              </a:rPr>
              <a:t>, you will have more accurate data to work with and can make more educated adjustments.</a:t>
            </a:r>
          </a:p>
          <a:p>
            <a:pPr indent="-228600">
              <a:lnSpc>
                <a:spcPct val="90000"/>
              </a:lnSpc>
              <a:spcBef>
                <a:spcPts val="1600"/>
              </a:spcBef>
              <a:spcAft>
                <a:spcPts val="600"/>
              </a:spcAft>
              <a:buFont typeface="Arial" panose="020B0604020202020204" pitchFamily="34" charset="0"/>
              <a:buChar char="•"/>
            </a:pPr>
            <a:endParaRPr lang="en-US" sz="1400" b="0" dirty="0">
              <a:solidFill>
                <a:schemeClr val="tx2">
                  <a:lumMod val="75000"/>
                </a:schemeClr>
              </a:solidFill>
              <a:latin typeface="+mn-lt"/>
            </a:endParaRPr>
          </a:p>
        </p:txBody>
      </p:sp>
    </p:spTree>
    <p:extLst>
      <p:ext uri="{BB962C8B-B14F-4D97-AF65-F5344CB8AC3E}">
        <p14:creationId xmlns:p14="http://schemas.microsoft.com/office/powerpoint/2010/main" val="2558340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3">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1179576" y="442913"/>
            <a:ext cx="5594417" cy="1639888"/>
          </a:xfrm>
        </p:spPr>
        <p:txBody>
          <a:bodyPr vert="horz" lIns="91440" tIns="45720" rIns="91440" bIns="45720" rtlCol="0" anchor="b">
            <a:normAutofit/>
          </a:bodyPr>
          <a:lstStyle/>
          <a:p>
            <a:pPr lvl="0"/>
            <a:r>
              <a:rPr lang="en-US" sz="4400" dirty="0">
                <a:solidFill>
                  <a:schemeClr val="tx2">
                    <a:lumMod val="75000"/>
                  </a:schemeClr>
                </a:solidFill>
                <a:latin typeface="+mj-lt"/>
              </a:rPr>
              <a:t>Refinement </a:t>
            </a:r>
            <a:br>
              <a:rPr lang="en-US" sz="4400" dirty="0">
                <a:solidFill>
                  <a:schemeClr val="tx2">
                    <a:lumMod val="75000"/>
                  </a:schemeClr>
                </a:solidFill>
                <a:latin typeface="+mj-lt"/>
              </a:rPr>
            </a:br>
            <a:r>
              <a:rPr lang="en-US" sz="4400" dirty="0">
                <a:solidFill>
                  <a:schemeClr val="tx2">
                    <a:lumMod val="75000"/>
                  </a:schemeClr>
                </a:solidFill>
                <a:latin typeface="+mj-lt"/>
              </a:rPr>
              <a:t>of idea</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1179576" y="2708920"/>
            <a:ext cx="4628391" cy="3384376"/>
          </a:xfrm>
        </p:spPr>
        <p:txBody>
          <a:bodyPr vert="horz" lIns="91440" tIns="45720" rIns="91440" bIns="45720" rtlCol="0">
            <a:noAutofit/>
          </a:bodyPr>
          <a:lstStyle/>
          <a:p>
            <a:pPr indent="-228600">
              <a:lnSpc>
                <a:spcPct val="10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Use tools like the </a:t>
            </a:r>
            <a:r>
              <a:rPr lang="en-US" sz="1400" dirty="0">
                <a:solidFill>
                  <a:schemeClr val="tx2">
                    <a:lumMod val="75000"/>
                  </a:schemeClr>
                </a:solidFill>
                <a:latin typeface="+mn-lt"/>
                <a:hlinkClick r:id="rId2">
                  <a:extLst>
                    <a:ext uri="{A12FA001-AC4F-418D-AE19-62706E023703}">
                      <ahyp:hlinkClr xmlns:ahyp="http://schemas.microsoft.com/office/drawing/2018/hyperlinkcolor" val="tx"/>
                    </a:ext>
                  </a:extLst>
                </a:hlinkClick>
              </a:rPr>
              <a:t>Business Model Canvas</a:t>
            </a:r>
            <a:r>
              <a:rPr lang="en-US" sz="1400" dirty="0">
                <a:solidFill>
                  <a:schemeClr val="tx2">
                    <a:lumMod val="75000"/>
                  </a:schemeClr>
                </a:solidFill>
                <a:latin typeface="+mn-lt"/>
              </a:rPr>
              <a:t>, </a:t>
            </a:r>
            <a:r>
              <a:rPr lang="en-US" sz="1400" dirty="0">
                <a:solidFill>
                  <a:schemeClr val="tx2">
                    <a:lumMod val="75000"/>
                  </a:schemeClr>
                </a:solidFill>
                <a:latin typeface="+mn-lt"/>
                <a:hlinkClick r:id="rId3">
                  <a:extLst>
                    <a:ext uri="{A12FA001-AC4F-418D-AE19-62706E023703}">
                      <ahyp:hlinkClr xmlns:ahyp="http://schemas.microsoft.com/office/drawing/2018/hyperlinkcolor" val="tx"/>
                    </a:ext>
                  </a:extLst>
                </a:hlinkClick>
              </a:rPr>
              <a:t>Lean Canvas</a:t>
            </a:r>
            <a:r>
              <a:rPr lang="en-US" sz="1400" dirty="0">
                <a:solidFill>
                  <a:schemeClr val="tx2">
                    <a:lumMod val="75000"/>
                  </a:schemeClr>
                </a:solidFill>
                <a:latin typeface="+mn-lt"/>
              </a:rPr>
              <a:t>,</a:t>
            </a:r>
            <a:r>
              <a:rPr lang="en-US" sz="1400" b="0" dirty="0">
                <a:solidFill>
                  <a:schemeClr val="tx2">
                    <a:lumMod val="75000"/>
                  </a:schemeClr>
                </a:solidFill>
                <a:latin typeface="+mn-lt"/>
              </a:rPr>
              <a:t> or the </a:t>
            </a:r>
            <a:r>
              <a:rPr lang="en-US" sz="1400" dirty="0">
                <a:solidFill>
                  <a:schemeClr val="tx2">
                    <a:lumMod val="75000"/>
                  </a:schemeClr>
                </a:solidFill>
                <a:latin typeface="+mn-lt"/>
                <a:hlinkClick r:id="rId4">
                  <a:extLst>
                    <a:ext uri="{A12FA001-AC4F-418D-AE19-62706E023703}">
                      <ahyp:hlinkClr xmlns:ahyp="http://schemas.microsoft.com/office/drawing/2018/hyperlinkcolor" val="tx"/>
                    </a:ext>
                  </a:extLst>
                </a:hlinkClick>
              </a:rPr>
              <a:t>Blue Ocean Strategy Canvas</a:t>
            </a:r>
            <a:r>
              <a:rPr lang="en-US" sz="1400" b="0" dirty="0">
                <a:solidFill>
                  <a:schemeClr val="tx2">
                    <a:lumMod val="75000"/>
                  </a:schemeClr>
                </a:solidFill>
                <a:latin typeface="+mn-lt"/>
              </a:rPr>
              <a:t>, are very useful frameworks fledging out new product or business ideas into a more holistic concept.</a:t>
            </a:r>
          </a:p>
          <a:p>
            <a:pPr indent="-228600">
              <a:lnSpc>
                <a:spcPct val="100000"/>
              </a:lnSpc>
              <a:spcBef>
                <a:spcPts val="1600"/>
              </a:spcBef>
              <a:spcAft>
                <a:spcPts val="600"/>
              </a:spcAft>
              <a:buFont typeface="Arial" panose="020B0604020202020204" pitchFamily="34" charset="0"/>
              <a:buChar char="•"/>
            </a:pPr>
            <a:r>
              <a:rPr lang="en-US" sz="1400" b="0" dirty="0">
                <a:solidFill>
                  <a:schemeClr val="tx2">
                    <a:lumMod val="75000"/>
                  </a:schemeClr>
                </a:solidFill>
                <a:latin typeface="+mn-lt"/>
              </a:rPr>
              <a:t>For other kinds of ideas, simple methods like </a:t>
            </a:r>
            <a:r>
              <a:rPr lang="en-US" sz="1400" dirty="0">
                <a:solidFill>
                  <a:schemeClr val="tx2">
                    <a:lumMod val="75000"/>
                  </a:schemeClr>
                </a:solidFill>
                <a:latin typeface="+mn-lt"/>
                <a:hlinkClick r:id="rId5">
                  <a:extLst>
                    <a:ext uri="{A12FA001-AC4F-418D-AE19-62706E023703}">
                      <ahyp:hlinkClr xmlns:ahyp="http://schemas.microsoft.com/office/drawing/2018/hyperlinkcolor" val="tx"/>
                    </a:ext>
                  </a:extLst>
                </a:hlinkClick>
              </a:rPr>
              <a:t>Opposite Thinking</a:t>
            </a:r>
            <a:r>
              <a:rPr lang="en-US" sz="1400" b="0" dirty="0">
                <a:solidFill>
                  <a:schemeClr val="tx2">
                    <a:lumMod val="75000"/>
                  </a:schemeClr>
                </a:solidFill>
                <a:latin typeface="+mn-lt"/>
              </a:rPr>
              <a:t>, the </a:t>
            </a:r>
            <a:r>
              <a:rPr lang="en-US" sz="1400" dirty="0">
                <a:solidFill>
                  <a:schemeClr val="tx2">
                    <a:lumMod val="75000"/>
                  </a:schemeClr>
                </a:solidFill>
                <a:latin typeface="+mn-lt"/>
                <a:hlinkClick r:id="rId6">
                  <a:extLst>
                    <a:ext uri="{A12FA001-AC4F-418D-AE19-62706E023703}">
                      <ahyp:hlinkClr xmlns:ahyp="http://schemas.microsoft.com/office/drawing/2018/hyperlinkcolor" val="tx"/>
                    </a:ext>
                  </a:extLst>
                </a:hlinkClick>
              </a:rPr>
              <a:t>Five Whys</a:t>
            </a:r>
            <a:r>
              <a:rPr lang="en-US" sz="1400" b="0" dirty="0">
                <a:solidFill>
                  <a:schemeClr val="tx2">
                    <a:lumMod val="75000"/>
                  </a:schemeClr>
                </a:solidFill>
                <a:latin typeface="+mn-lt"/>
              </a:rPr>
              <a:t>, and </a:t>
            </a:r>
            <a:r>
              <a:rPr lang="en-US" sz="1400" dirty="0">
                <a:solidFill>
                  <a:schemeClr val="tx2">
                    <a:lumMod val="75000"/>
                  </a:schemeClr>
                </a:solidFill>
                <a:latin typeface="+mn-lt"/>
                <a:hlinkClick r:id="rId7">
                  <a:extLst>
                    <a:ext uri="{A12FA001-AC4F-418D-AE19-62706E023703}">
                      <ahyp:hlinkClr xmlns:ahyp="http://schemas.microsoft.com/office/drawing/2018/hyperlinkcolor" val="tx"/>
                    </a:ext>
                  </a:extLst>
                </a:hlinkClick>
              </a:rPr>
              <a:t>User Stories</a:t>
            </a:r>
            <a:r>
              <a:rPr lang="en-US" sz="1400" b="0" dirty="0">
                <a:solidFill>
                  <a:schemeClr val="tx2">
                    <a:lumMod val="75000"/>
                  </a:schemeClr>
                </a:solidFill>
                <a:latin typeface="+mn-lt"/>
              </a:rPr>
              <a:t> can really help you here. You can also use these methods, along with frameworks like the </a:t>
            </a:r>
            <a:r>
              <a:rPr lang="en-US" sz="1400" dirty="0">
                <a:solidFill>
                  <a:schemeClr val="tx2">
                    <a:lumMod val="75000"/>
                  </a:schemeClr>
                </a:solidFill>
                <a:latin typeface="+mn-lt"/>
                <a:hlinkClick r:id="rId8">
                  <a:extLst>
                    <a:ext uri="{A12FA001-AC4F-418D-AE19-62706E023703}">
                      <ahyp:hlinkClr xmlns:ahyp="http://schemas.microsoft.com/office/drawing/2018/hyperlinkcolor" val="tx"/>
                    </a:ext>
                  </a:extLst>
                </a:hlinkClick>
              </a:rPr>
              <a:t>Strategy Choice Cascade</a:t>
            </a:r>
            <a:r>
              <a:rPr lang="en-US" sz="1400" b="0" dirty="0">
                <a:solidFill>
                  <a:schemeClr val="tx2">
                    <a:lumMod val="75000"/>
                  </a:schemeClr>
                </a:solidFill>
                <a:latin typeface="+mn-lt"/>
              </a:rPr>
              <a:t>, to try to clarify the assumptions you’re making in your idea.</a:t>
            </a:r>
          </a:p>
          <a:p>
            <a:pPr indent="-228600">
              <a:lnSpc>
                <a:spcPct val="100000"/>
              </a:lnSpc>
              <a:spcBef>
                <a:spcPts val="1600"/>
              </a:spcBef>
              <a:spcAft>
                <a:spcPts val="600"/>
              </a:spcAft>
              <a:buFont typeface="Arial" panose="020B0604020202020204" pitchFamily="34" charset="0"/>
              <a:buChar char="•"/>
            </a:pPr>
            <a:endParaRPr lang="en-US" sz="1400" b="0" dirty="0">
              <a:solidFill>
                <a:schemeClr val="tx2">
                  <a:lumMod val="75000"/>
                </a:schemeClr>
              </a:solidFill>
              <a:latin typeface="+mn-lt"/>
            </a:endParaRPr>
          </a:p>
        </p:txBody>
      </p:sp>
      <p:sp>
        <p:nvSpPr>
          <p:cNvPr id="16" name="Freeform: Shape 15">
            <a:extLst>
              <a:ext uri="{FF2B5EF4-FFF2-40B4-BE49-F238E27FC236}">
                <a16:creationId xmlns:a16="http://schemas.microsoft.com/office/drawing/2014/main" id="{7D0B7289-120F-44DC-9769-2E096993B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5348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8" name="Freeform: Shape 17">
            <a:extLst>
              <a:ext uri="{FF2B5EF4-FFF2-40B4-BE49-F238E27FC236}">
                <a16:creationId xmlns:a16="http://schemas.microsoft.com/office/drawing/2014/main" id="{158468AF-8ABA-4771-9770-C8C79C0E61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8825"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9"/>
          <a:srcRect l="28650" r="28650"/>
          <a:stretch/>
        </p:blipFill>
        <p:spPr>
          <a:xfrm>
            <a:off x="6986049" y="10"/>
            <a:ext cx="5205951" cy="6857990"/>
          </a:xfrm>
          <a:custGeom>
            <a:avLst/>
            <a:gdLst/>
            <a:ahLst/>
            <a:cxnLst/>
            <a:rect l="l" t="t" r="r" b="b"/>
            <a:pathLst>
              <a:path w="5205951" h="6858000">
                <a:moveTo>
                  <a:pt x="1623023" y="0"/>
                </a:moveTo>
                <a:lnTo>
                  <a:pt x="2716256" y="0"/>
                </a:lnTo>
                <a:lnTo>
                  <a:pt x="3496422" y="0"/>
                </a:lnTo>
                <a:lnTo>
                  <a:pt x="5205951" y="0"/>
                </a:lnTo>
                <a:lnTo>
                  <a:pt x="5205951" y="6858000"/>
                </a:lnTo>
                <a:lnTo>
                  <a:pt x="3496422"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solidFill>
            <a:schemeClr val="bg1"/>
          </a:solidFill>
        </p:spPr>
      </p:pic>
      <p:sp>
        <p:nvSpPr>
          <p:cNvPr id="20" name="Freeform: Shape 19">
            <a:extLst>
              <a:ext uri="{FF2B5EF4-FFF2-40B4-BE49-F238E27FC236}">
                <a16:creationId xmlns:a16="http://schemas.microsoft.com/office/drawing/2014/main" id="{430FFA19-9577-4BA8-B103-A75613F3F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2680522" cy="6858000"/>
          </a:xfrm>
          <a:custGeom>
            <a:avLst/>
            <a:gdLst>
              <a:gd name="connsiteX0" fmla="*/ 1057499 w 2680522"/>
              <a:gd name="connsiteY0" fmla="*/ 0 h 6858000"/>
              <a:gd name="connsiteX1" fmla="*/ 879731 w 2680522"/>
              <a:gd name="connsiteY1" fmla="*/ 0 h 6858000"/>
              <a:gd name="connsiteX2" fmla="*/ 901855 w 2680522"/>
              <a:gd name="connsiteY2" fmla="*/ 14997 h 6858000"/>
              <a:gd name="connsiteX3" fmla="*/ 2502754 w 2680522"/>
              <a:gd name="connsiteY3" fmla="*/ 3621656 h 6858000"/>
              <a:gd name="connsiteX4" fmla="*/ 628404 w 2680522"/>
              <a:gd name="connsiteY4" fmla="*/ 6374814 h 6858000"/>
              <a:gd name="connsiteX5" fmla="*/ 111756 w 2680522"/>
              <a:gd name="connsiteY5" fmla="*/ 6780599 h 6858000"/>
              <a:gd name="connsiteX6" fmla="*/ 0 w 2680522"/>
              <a:gd name="connsiteY6" fmla="*/ 6858000 h 6858000"/>
              <a:gd name="connsiteX7" fmla="*/ 177768 w 2680522"/>
              <a:gd name="connsiteY7" fmla="*/ 6858000 h 6858000"/>
              <a:gd name="connsiteX8" fmla="*/ 289524 w 2680522"/>
              <a:gd name="connsiteY8" fmla="*/ 6780599 h 6858000"/>
              <a:gd name="connsiteX9" fmla="*/ 806172 w 2680522"/>
              <a:gd name="connsiteY9" fmla="*/ 6374814 h 6858000"/>
              <a:gd name="connsiteX10" fmla="*/ 2680522 w 2680522"/>
              <a:gd name="connsiteY10" fmla="*/ 3621656 h 6858000"/>
              <a:gd name="connsiteX11" fmla="*/ 1079623 w 2680522"/>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0522" h="6858000">
                <a:moveTo>
                  <a:pt x="1057499" y="0"/>
                </a:moveTo>
                <a:lnTo>
                  <a:pt x="879731" y="0"/>
                </a:lnTo>
                <a:lnTo>
                  <a:pt x="901855" y="14997"/>
                </a:lnTo>
                <a:cubicBezTo>
                  <a:pt x="1929018" y="754641"/>
                  <a:pt x="2502754" y="2093192"/>
                  <a:pt x="2502754" y="3621656"/>
                </a:cubicBezTo>
                <a:cubicBezTo>
                  <a:pt x="2502754" y="4969131"/>
                  <a:pt x="1574029" y="5602839"/>
                  <a:pt x="628404" y="6374814"/>
                </a:cubicBezTo>
                <a:cubicBezTo>
                  <a:pt x="456201" y="6515397"/>
                  <a:pt x="285574" y="6653108"/>
                  <a:pt x="111756" y="6780599"/>
                </a:cubicBezTo>
                <a:lnTo>
                  <a:pt x="0" y="6858000"/>
                </a:lnTo>
                <a:lnTo>
                  <a:pt x="177768" y="6858000"/>
                </a:lnTo>
                <a:lnTo>
                  <a:pt x="289524" y="6780599"/>
                </a:lnTo>
                <a:cubicBezTo>
                  <a:pt x="463342" y="6653108"/>
                  <a:pt x="633969" y="6515397"/>
                  <a:pt x="806172" y="6374814"/>
                </a:cubicBezTo>
                <a:cubicBezTo>
                  <a:pt x="1751797" y="5602839"/>
                  <a:pt x="2680522" y="4969131"/>
                  <a:pt x="2680522" y="3621656"/>
                </a:cubicBezTo>
                <a:cubicBezTo>
                  <a:pt x="2680522" y="2093192"/>
                  <a:pt x="2106786" y="754641"/>
                  <a:pt x="1079623"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714554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8B0ACA5-E360-764C-A8EA-3C468F5A46C1}"/>
              </a:ext>
            </a:extLst>
          </p:cNvPr>
          <p:cNvSpPr/>
          <p:nvPr/>
        </p:nvSpPr>
        <p:spPr>
          <a:xfrm>
            <a:off x="7608168" y="0"/>
            <a:ext cx="458383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9" name="Rectangle 8">
            <a:extLst>
              <a:ext uri="{FF2B5EF4-FFF2-40B4-BE49-F238E27FC236}">
                <a16:creationId xmlns:a16="http://schemas.microsoft.com/office/drawing/2014/main" id="{07922FB2-A1D6-0A4E-8DEB-FFCB91864B5E}"/>
              </a:ext>
            </a:extLst>
          </p:cNvPr>
          <p:cNvSpPr/>
          <p:nvPr/>
        </p:nvSpPr>
        <p:spPr>
          <a:xfrm>
            <a:off x="474161" y="404664"/>
            <a:ext cx="6629952" cy="619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p>
        </p:txBody>
      </p:sp>
      <p:sp>
        <p:nvSpPr>
          <p:cNvPr id="7" name="Rectangle 6">
            <a:extLst>
              <a:ext uri="{FF2B5EF4-FFF2-40B4-BE49-F238E27FC236}">
                <a16:creationId xmlns:a16="http://schemas.microsoft.com/office/drawing/2014/main" id="{910CF9A2-D4A3-D64C-A5B5-E0BDE8106553}"/>
              </a:ext>
            </a:extLst>
          </p:cNvPr>
          <p:cNvSpPr/>
          <p:nvPr/>
        </p:nvSpPr>
        <p:spPr>
          <a:xfrm>
            <a:off x="967673" y="1637808"/>
            <a:ext cx="5783545" cy="4716676"/>
          </a:xfrm>
          <a:prstGeom prst="rect">
            <a:avLst/>
          </a:prstGeom>
        </p:spPr>
        <p:txBody>
          <a:bodyPr wrap="square">
            <a:spAutoFit/>
          </a:bodyPr>
          <a:lstStyle/>
          <a:p>
            <a:pPr marL="114300">
              <a:spcBef>
                <a:spcPts val="50"/>
              </a:spcBef>
            </a:pPr>
            <a:r>
              <a:rPr lang="en-US" sz="1600" b="1" dirty="0">
                <a:solidFill>
                  <a:schemeClr val="tx2">
                    <a:lumMod val="75000"/>
                  </a:schemeClr>
                </a:solidFill>
              </a:rPr>
              <a:t>Introduction</a:t>
            </a:r>
          </a:p>
          <a:p>
            <a:pPr marL="571500" indent="-457200">
              <a:spcBef>
                <a:spcPts val="50"/>
              </a:spcBef>
              <a:buFont typeface="Arial" panose="020B0604020202020204" pitchFamily="34" charset="0"/>
              <a:buChar char="•"/>
            </a:pPr>
            <a:r>
              <a:rPr lang="en-US" sz="1600" dirty="0">
                <a:solidFill>
                  <a:schemeClr val="tx2">
                    <a:lumMod val="75000"/>
                  </a:schemeClr>
                </a:solidFill>
              </a:rPr>
              <a:t>What is this guide</a:t>
            </a:r>
          </a:p>
          <a:p>
            <a:pPr marL="571500" indent="-457200">
              <a:spcBef>
                <a:spcPts val="50"/>
              </a:spcBef>
              <a:buFont typeface="Arial" panose="020B0604020202020204" pitchFamily="34" charset="0"/>
              <a:buChar char="•"/>
            </a:pPr>
            <a:r>
              <a:rPr lang="en-US" sz="1600" dirty="0">
                <a:solidFill>
                  <a:schemeClr val="tx2">
                    <a:lumMod val="75000"/>
                  </a:schemeClr>
                </a:solidFill>
              </a:rPr>
              <a:t>How to use it</a:t>
            </a:r>
          </a:p>
          <a:p>
            <a:pPr marL="571500" indent="-457200">
              <a:spcBef>
                <a:spcPts val="50"/>
              </a:spcBef>
              <a:buFont typeface="Arial" panose="020B0604020202020204" pitchFamily="34" charset="0"/>
              <a:buChar char="•"/>
            </a:pPr>
            <a:r>
              <a:rPr lang="en-US" sz="1600" dirty="0">
                <a:solidFill>
                  <a:schemeClr val="tx2">
                    <a:lumMod val="75000"/>
                  </a:schemeClr>
                </a:solidFill>
              </a:rPr>
              <a:t>Intrapreneurship</a:t>
            </a:r>
            <a:br>
              <a:rPr lang="en-US" sz="1600" dirty="0">
                <a:solidFill>
                  <a:schemeClr val="tx2">
                    <a:lumMod val="75000"/>
                  </a:schemeClr>
                </a:solidFill>
              </a:rPr>
            </a:br>
            <a:endParaRPr lang="en-US" sz="1600" dirty="0">
              <a:solidFill>
                <a:schemeClr val="tx2">
                  <a:lumMod val="75000"/>
                </a:schemeClr>
              </a:solidFill>
            </a:endParaRPr>
          </a:p>
          <a:p>
            <a:pPr marL="114300">
              <a:spcBef>
                <a:spcPts val="50"/>
              </a:spcBef>
            </a:pPr>
            <a:r>
              <a:rPr lang="en-US" sz="1600" b="1" dirty="0">
                <a:solidFill>
                  <a:schemeClr val="tx2">
                    <a:lumMod val="75000"/>
                  </a:schemeClr>
                </a:solidFill>
              </a:rPr>
              <a:t>Top-Down changes</a:t>
            </a:r>
          </a:p>
          <a:p>
            <a:pPr marL="571500" indent="-457200">
              <a:spcBef>
                <a:spcPts val="50"/>
              </a:spcBef>
              <a:buFont typeface="Arial" panose="020B0604020202020204" pitchFamily="34" charset="0"/>
              <a:buChar char="•"/>
            </a:pPr>
            <a:r>
              <a:rPr lang="en-US" sz="1600" dirty="0">
                <a:solidFill>
                  <a:schemeClr val="tx2">
                    <a:lumMod val="75000"/>
                  </a:schemeClr>
                </a:solidFill>
              </a:rPr>
              <a:t>Innovation management process</a:t>
            </a:r>
          </a:p>
          <a:p>
            <a:pPr marL="571500" indent="-457200">
              <a:spcBef>
                <a:spcPts val="50"/>
              </a:spcBef>
              <a:buFont typeface="Arial" panose="020B0604020202020204" pitchFamily="34" charset="0"/>
              <a:buChar char="•"/>
            </a:pPr>
            <a:r>
              <a:rPr lang="en-US" sz="1600" dirty="0">
                <a:solidFill>
                  <a:schemeClr val="tx2">
                    <a:lumMod val="75000"/>
                  </a:schemeClr>
                </a:solidFill>
              </a:rPr>
              <a:t>Get to Yes program</a:t>
            </a:r>
          </a:p>
          <a:p>
            <a:pPr marL="571500" indent="-457200">
              <a:spcBef>
                <a:spcPts val="50"/>
              </a:spcBef>
              <a:buFont typeface="Arial" panose="020B0604020202020204" pitchFamily="34" charset="0"/>
              <a:buChar char="•"/>
            </a:pPr>
            <a:r>
              <a:rPr lang="en-US" sz="1600" dirty="0">
                <a:solidFill>
                  <a:schemeClr val="tx2">
                    <a:lumMod val="75000"/>
                  </a:schemeClr>
                </a:solidFill>
              </a:rPr>
              <a:t>Innovation Culture toolkit</a:t>
            </a:r>
          </a:p>
          <a:p>
            <a:pPr marL="571500" indent="-457200">
              <a:spcBef>
                <a:spcPts val="50"/>
              </a:spcBef>
              <a:buFont typeface="Arial" panose="020B0604020202020204" pitchFamily="34" charset="0"/>
              <a:buChar char="•"/>
            </a:pPr>
            <a:r>
              <a:rPr lang="en-US" sz="1600" dirty="0">
                <a:solidFill>
                  <a:schemeClr val="tx2">
                    <a:lumMod val="75000"/>
                  </a:schemeClr>
                </a:solidFill>
              </a:rPr>
              <a:t>Idea Challenges toolkit</a:t>
            </a:r>
            <a:br>
              <a:rPr lang="en-US" sz="1600" dirty="0">
                <a:solidFill>
                  <a:schemeClr val="tx2">
                    <a:lumMod val="75000"/>
                  </a:schemeClr>
                </a:solidFill>
              </a:rPr>
            </a:br>
            <a:endParaRPr lang="en-US" sz="1600" dirty="0">
              <a:solidFill>
                <a:schemeClr val="tx2">
                  <a:lumMod val="75000"/>
                </a:schemeClr>
              </a:solidFill>
            </a:endParaRPr>
          </a:p>
          <a:p>
            <a:pPr marL="114300">
              <a:spcBef>
                <a:spcPts val="50"/>
              </a:spcBef>
            </a:pPr>
            <a:r>
              <a:rPr lang="en-US" sz="1600" b="1" dirty="0">
                <a:solidFill>
                  <a:schemeClr val="tx2">
                    <a:lumMod val="75000"/>
                  </a:schemeClr>
                </a:solidFill>
              </a:rPr>
              <a:t>Bottom-Up solutions</a:t>
            </a:r>
          </a:p>
          <a:p>
            <a:pPr marL="571500" indent="-457200">
              <a:spcBef>
                <a:spcPts val="50"/>
              </a:spcBef>
              <a:buFont typeface="Arial" panose="020B0604020202020204" pitchFamily="34" charset="0"/>
              <a:buChar char="•"/>
            </a:pPr>
            <a:r>
              <a:rPr lang="en-US" sz="1600" dirty="0">
                <a:solidFill>
                  <a:schemeClr val="tx2">
                    <a:lumMod val="75000"/>
                  </a:schemeClr>
                </a:solidFill>
              </a:rPr>
              <a:t>Idea development cycle</a:t>
            </a:r>
          </a:p>
          <a:p>
            <a:pPr marL="571500" indent="-457200">
              <a:spcBef>
                <a:spcPts val="50"/>
              </a:spcBef>
              <a:buFont typeface="Arial" panose="020B0604020202020204" pitchFamily="34" charset="0"/>
              <a:buChar char="•"/>
            </a:pPr>
            <a:r>
              <a:rPr lang="en-US" sz="1600" dirty="0">
                <a:solidFill>
                  <a:schemeClr val="tx2">
                    <a:lumMod val="75000"/>
                  </a:schemeClr>
                </a:solidFill>
              </a:rPr>
              <a:t>Navigate roadblocks, persuade, collaborate</a:t>
            </a:r>
          </a:p>
          <a:p>
            <a:pPr marL="571500" indent="-457200">
              <a:spcBef>
                <a:spcPts val="50"/>
              </a:spcBef>
              <a:buFont typeface="Arial" panose="020B0604020202020204" pitchFamily="34" charset="0"/>
              <a:buChar char="•"/>
            </a:pPr>
            <a:r>
              <a:rPr lang="en-US" sz="1600" dirty="0">
                <a:solidFill>
                  <a:schemeClr val="tx2">
                    <a:lumMod val="75000"/>
                  </a:schemeClr>
                </a:solidFill>
              </a:rPr>
              <a:t>The Attitude Influence Diagram</a:t>
            </a:r>
          </a:p>
          <a:p>
            <a:pPr marL="571500" indent="-457200">
              <a:spcBef>
                <a:spcPts val="50"/>
              </a:spcBef>
              <a:buFont typeface="Arial" panose="020B0604020202020204" pitchFamily="34" charset="0"/>
              <a:buChar char="•"/>
            </a:pPr>
            <a:r>
              <a:rPr lang="en-US" sz="1600" dirty="0">
                <a:solidFill>
                  <a:schemeClr val="tx2">
                    <a:lumMod val="75000"/>
                  </a:schemeClr>
                </a:solidFill>
              </a:rPr>
              <a:t>Lean Canvas</a:t>
            </a:r>
          </a:p>
          <a:p>
            <a:pPr marL="571500" indent="-457200">
              <a:spcBef>
                <a:spcPts val="50"/>
              </a:spcBef>
              <a:buFont typeface="Arial" panose="020B0604020202020204" pitchFamily="34" charset="0"/>
              <a:buChar char="•"/>
            </a:pPr>
            <a:r>
              <a:rPr lang="en-US" sz="1600" dirty="0">
                <a:solidFill>
                  <a:schemeClr val="tx2">
                    <a:lumMod val="75000"/>
                  </a:schemeClr>
                </a:solidFill>
              </a:rPr>
              <a:t>Blue Ocean Strategy Canvas</a:t>
            </a:r>
          </a:p>
          <a:p>
            <a:pPr marL="571500" indent="-457200">
              <a:spcBef>
                <a:spcPts val="50"/>
              </a:spcBef>
              <a:buFont typeface="Arial" panose="020B0604020202020204" pitchFamily="34" charset="0"/>
              <a:buChar char="•"/>
            </a:pPr>
            <a:r>
              <a:rPr lang="en-US" sz="1600" dirty="0">
                <a:solidFill>
                  <a:schemeClr val="tx2">
                    <a:lumMod val="75000"/>
                  </a:schemeClr>
                </a:solidFill>
              </a:rPr>
              <a:t>Opposite Thinking</a:t>
            </a:r>
          </a:p>
        </p:txBody>
      </p:sp>
      <p:pic>
        <p:nvPicPr>
          <p:cNvPr id="6" name="Picture 5" descr="A picture containing indoor, person, hand&#10;&#10;Description automatically generated">
            <a:extLst>
              <a:ext uri="{FF2B5EF4-FFF2-40B4-BE49-F238E27FC236}">
                <a16:creationId xmlns:a16="http://schemas.microsoft.com/office/drawing/2014/main" id="{CED3C1BD-295C-F24F-9FC4-2DAA864D83E9}"/>
              </a:ext>
            </a:extLst>
          </p:cNvPr>
          <p:cNvPicPr>
            <a:picLocks noChangeAspect="1"/>
          </p:cNvPicPr>
          <p:nvPr/>
        </p:nvPicPr>
        <p:blipFill rotWithShape="1">
          <a:blip r:embed="rId3"/>
          <a:srcRect l="3919" t="-576" r="43174" b="576"/>
          <a:stretch/>
        </p:blipFill>
        <p:spPr>
          <a:xfrm>
            <a:off x="7760322" y="1403269"/>
            <a:ext cx="4279524" cy="4152492"/>
          </a:xfrm>
          <a:prstGeom prst="rect">
            <a:avLst/>
          </a:prstGeom>
        </p:spPr>
      </p:pic>
      <p:sp>
        <p:nvSpPr>
          <p:cNvPr id="2" name="Rectangle 1">
            <a:extLst>
              <a:ext uri="{FF2B5EF4-FFF2-40B4-BE49-F238E27FC236}">
                <a16:creationId xmlns:a16="http://schemas.microsoft.com/office/drawing/2014/main" id="{92F7151D-0EC3-E14E-BCFC-2A50F79E8107}"/>
              </a:ext>
            </a:extLst>
          </p:cNvPr>
          <p:cNvSpPr/>
          <p:nvPr/>
        </p:nvSpPr>
        <p:spPr>
          <a:xfrm>
            <a:off x="967673" y="633828"/>
            <a:ext cx="5128327" cy="769441"/>
          </a:xfrm>
          <a:prstGeom prst="rect">
            <a:avLst/>
          </a:prstGeom>
        </p:spPr>
        <p:txBody>
          <a:bodyPr wrap="none">
            <a:spAutoFit/>
          </a:bodyPr>
          <a:lstStyle/>
          <a:p>
            <a:r>
              <a:rPr lang="en-US" sz="4400" b="1" dirty="0">
                <a:solidFill>
                  <a:schemeClr val="tx2">
                    <a:lumMod val="75000"/>
                  </a:schemeClr>
                </a:solidFill>
              </a:rPr>
              <a:t>Table of Contents</a:t>
            </a:r>
            <a:endParaRPr lang="en-FI" sz="4400" b="1" dirty="0"/>
          </a:p>
        </p:txBody>
      </p:sp>
    </p:spTree>
    <p:extLst>
      <p:ext uri="{BB962C8B-B14F-4D97-AF65-F5344CB8AC3E}">
        <p14:creationId xmlns:p14="http://schemas.microsoft.com/office/powerpoint/2010/main" val="4008087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D5FBB81-B61B-416A-8F5D-A8DDF6253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3"/>
          <a:srcRect l="19795" r="19795"/>
          <a:stretch/>
        </p:blipFill>
        <p:spPr>
          <a:xfrm>
            <a:off x="4691118" y="1"/>
            <a:ext cx="7500882" cy="6857999"/>
          </a:xfrm>
          <a:custGeom>
            <a:avLst/>
            <a:gdLst/>
            <a:ahLst/>
            <a:cxnLst/>
            <a:rect l="l" t="t" r="r" b="b"/>
            <a:pathLst>
              <a:path w="7500882" h="6857999">
                <a:moveTo>
                  <a:pt x="898230" y="0"/>
                </a:moveTo>
                <a:lnTo>
                  <a:pt x="7500882" y="0"/>
                </a:lnTo>
                <a:lnTo>
                  <a:pt x="7500882" y="6857999"/>
                </a:lnTo>
                <a:lnTo>
                  <a:pt x="0" y="6857999"/>
                </a:lnTo>
                <a:lnTo>
                  <a:pt x="114106" y="6780598"/>
                </a:lnTo>
                <a:cubicBezTo>
                  <a:pt x="291579" y="6653107"/>
                  <a:pt x="465794" y="6515396"/>
                  <a:pt x="641619" y="6374813"/>
                </a:cubicBezTo>
                <a:cubicBezTo>
                  <a:pt x="1607125" y="5602838"/>
                  <a:pt x="2555378" y="4969130"/>
                  <a:pt x="2555378" y="3621655"/>
                </a:cubicBezTo>
                <a:cubicBezTo>
                  <a:pt x="2555378" y="2093191"/>
                  <a:pt x="1969579" y="754640"/>
                  <a:pt x="920818" y="14996"/>
                </a:cubicBezTo>
                <a:close/>
              </a:path>
            </a:pathLst>
          </a:custGeom>
          <a:solidFill>
            <a:schemeClr val="bg1"/>
          </a:solidFill>
        </p:spPr>
      </p:pic>
      <p:sp>
        <p:nvSpPr>
          <p:cNvPr id="16" name="Freeform: Shape 15">
            <a:extLst>
              <a:ext uri="{FF2B5EF4-FFF2-40B4-BE49-F238E27FC236}">
                <a16:creationId xmlns:a16="http://schemas.microsoft.com/office/drawing/2014/main" id="{40C0D7D4-D83D-4C58-87D1-955F0A9173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476051" cy="6858000"/>
          </a:xfrm>
          <a:custGeom>
            <a:avLst/>
            <a:gdLst>
              <a:gd name="connsiteX0" fmla="*/ 0 w 7476051"/>
              <a:gd name="connsiteY0" fmla="*/ 0 h 6858000"/>
              <a:gd name="connsiteX1" fmla="*/ 5853028 w 7476051"/>
              <a:gd name="connsiteY1" fmla="*/ 0 h 6858000"/>
              <a:gd name="connsiteX2" fmla="*/ 5875152 w 7476051"/>
              <a:gd name="connsiteY2" fmla="*/ 14997 h 6858000"/>
              <a:gd name="connsiteX3" fmla="*/ 7476051 w 7476051"/>
              <a:gd name="connsiteY3" fmla="*/ 3621656 h 6858000"/>
              <a:gd name="connsiteX4" fmla="*/ 5601702 w 7476051"/>
              <a:gd name="connsiteY4" fmla="*/ 6374814 h 6858000"/>
              <a:gd name="connsiteX5" fmla="*/ 5085053 w 7476051"/>
              <a:gd name="connsiteY5" fmla="*/ 6780599 h 6858000"/>
              <a:gd name="connsiteX6" fmla="*/ 4973297 w 7476051"/>
              <a:gd name="connsiteY6" fmla="*/ 6858000 h 6858000"/>
              <a:gd name="connsiteX7" fmla="*/ 0 w 7476051"/>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51" h="6858000">
                <a:moveTo>
                  <a:pt x="0" y="0"/>
                </a:moveTo>
                <a:lnTo>
                  <a:pt x="5853028" y="0"/>
                </a:lnTo>
                <a:lnTo>
                  <a:pt x="5875152" y="14997"/>
                </a:lnTo>
                <a:cubicBezTo>
                  <a:pt x="6902315" y="754641"/>
                  <a:pt x="7476051" y="2093192"/>
                  <a:pt x="7476051" y="3621656"/>
                </a:cubicBezTo>
                <a:cubicBezTo>
                  <a:pt x="7476051" y="4969131"/>
                  <a:pt x="6547326" y="5602839"/>
                  <a:pt x="5601702" y="6374814"/>
                </a:cubicBezTo>
                <a:cubicBezTo>
                  <a:pt x="5429499" y="6515397"/>
                  <a:pt x="5258871" y="6653108"/>
                  <a:pt x="5085053" y="6780599"/>
                </a:cubicBezTo>
                <a:lnTo>
                  <a:pt x="4973297"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useBgFill="1">
        <p:nvSpPr>
          <p:cNvPr id="18" name="Freeform: Shape 17">
            <a:extLst>
              <a:ext uri="{FF2B5EF4-FFF2-40B4-BE49-F238E27FC236}">
                <a16:creationId xmlns:a16="http://schemas.microsoft.com/office/drawing/2014/main" id="{CA35125A-A1A4-40EB-B5EE-4371BC4DD4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47004" cy="6858000"/>
          </a:xfrm>
          <a:custGeom>
            <a:avLst/>
            <a:gdLst>
              <a:gd name="connsiteX0" fmla="*/ 39602 w 7347004"/>
              <a:gd name="connsiteY0" fmla="*/ 0 h 6858000"/>
              <a:gd name="connsiteX1" fmla="*/ 5675927 w 7347004"/>
              <a:gd name="connsiteY1" fmla="*/ 0 h 6858000"/>
              <a:gd name="connsiteX2" fmla="*/ 5698706 w 7347004"/>
              <a:gd name="connsiteY2" fmla="*/ 14997 h 6858000"/>
              <a:gd name="connsiteX3" fmla="*/ 7347004 w 7347004"/>
              <a:gd name="connsiteY3" fmla="*/ 3621656 h 6858000"/>
              <a:gd name="connsiteX4" fmla="*/ 5417159 w 7347004"/>
              <a:gd name="connsiteY4" fmla="*/ 6374814 h 6858000"/>
              <a:gd name="connsiteX5" fmla="*/ 4885213 w 7347004"/>
              <a:gd name="connsiteY5" fmla="*/ 6780599 h 6858000"/>
              <a:gd name="connsiteX6" fmla="*/ 4770148 w 7347004"/>
              <a:gd name="connsiteY6" fmla="*/ 6858000 h 6858000"/>
              <a:gd name="connsiteX7" fmla="*/ 850790 w 7347004"/>
              <a:gd name="connsiteY7" fmla="*/ 6858000 h 6858000"/>
              <a:gd name="connsiteX8" fmla="*/ 39602 w 7347004"/>
              <a:gd name="connsiteY8" fmla="*/ 6858000 h 6858000"/>
              <a:gd name="connsiteX9" fmla="*/ 0 w 7347004"/>
              <a:gd name="connsiteY9" fmla="*/ 6858000 h 6858000"/>
              <a:gd name="connsiteX10" fmla="*/ 0 w 7347004"/>
              <a:gd name="connsiteY10" fmla="*/ 1 h 6858000"/>
              <a:gd name="connsiteX11" fmla="*/ 39602 w 7347004"/>
              <a:gd name="connsiteY11"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7004" h="6858000">
                <a:moveTo>
                  <a:pt x="39602" y="0"/>
                </a:moveTo>
                <a:lnTo>
                  <a:pt x="5675927" y="0"/>
                </a:lnTo>
                <a:lnTo>
                  <a:pt x="5698706" y="14997"/>
                </a:lnTo>
                <a:cubicBezTo>
                  <a:pt x="6756281" y="754641"/>
                  <a:pt x="7347004" y="2093192"/>
                  <a:pt x="7347004" y="3621656"/>
                </a:cubicBezTo>
                <a:cubicBezTo>
                  <a:pt x="7347004" y="4969131"/>
                  <a:pt x="6390781" y="5602839"/>
                  <a:pt x="5417159" y="6374814"/>
                </a:cubicBezTo>
                <a:cubicBezTo>
                  <a:pt x="5239858" y="6515397"/>
                  <a:pt x="5064178" y="6653108"/>
                  <a:pt x="4885213" y="6780599"/>
                </a:cubicBezTo>
                <a:lnTo>
                  <a:pt x="4770148" y="6858000"/>
                </a:lnTo>
                <a:lnTo>
                  <a:pt x="850790" y="6858000"/>
                </a:lnTo>
                <a:lnTo>
                  <a:pt x="39602" y="6858000"/>
                </a:lnTo>
                <a:lnTo>
                  <a:pt x="0" y="6858000"/>
                </a:lnTo>
                <a:lnTo>
                  <a:pt x="0" y="1"/>
                </a:lnTo>
                <a:lnTo>
                  <a:pt x="39602" y="1"/>
                </a:ln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Meiryo"/>
            </a:endParaRPr>
          </a:p>
        </p:txBody>
      </p:sp>
      <p:sp>
        <p:nvSpPr>
          <p:cNvPr id="20" name="Freeform: Shape 19">
            <a:extLst>
              <a:ext uri="{FF2B5EF4-FFF2-40B4-BE49-F238E27FC236}">
                <a16:creationId xmlns:a16="http://schemas.microsoft.com/office/drawing/2014/main" id="{15F9A324-404E-4C5D-AFF0-C5D0D841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9034" y="-1"/>
            <a:ext cx="2535264" cy="6858001"/>
          </a:xfrm>
          <a:custGeom>
            <a:avLst/>
            <a:gdLst>
              <a:gd name="connsiteX0" fmla="*/ 1218585 w 2535264"/>
              <a:gd name="connsiteY0" fmla="*/ 0 h 6858001"/>
              <a:gd name="connsiteX1" fmla="*/ 1236561 w 2535264"/>
              <a:gd name="connsiteY1" fmla="*/ 0 h 6858001"/>
              <a:gd name="connsiteX2" fmla="*/ 1264452 w 2535264"/>
              <a:gd name="connsiteY2" fmla="*/ 24550 h 6858001"/>
              <a:gd name="connsiteX3" fmla="*/ 2528121 w 2535264"/>
              <a:gd name="connsiteY3" fmla="*/ 3710502 h 6858001"/>
              <a:gd name="connsiteX4" fmla="*/ 492890 w 2535264"/>
              <a:gd name="connsiteY4" fmla="*/ 6507511 h 6858001"/>
              <a:gd name="connsiteX5" fmla="*/ 221418 w 2535264"/>
              <a:gd name="connsiteY5" fmla="*/ 6713387 h 6858001"/>
              <a:gd name="connsiteX6" fmla="*/ 20100 w 2535264"/>
              <a:gd name="connsiteY6" fmla="*/ 6858001 h 6858001"/>
              <a:gd name="connsiteX7" fmla="*/ 0 w 2535264"/>
              <a:gd name="connsiteY7" fmla="*/ 6858001 h 6858001"/>
              <a:gd name="connsiteX8" fmla="*/ 202488 w 2535264"/>
              <a:gd name="connsiteY8" fmla="*/ 6712547 h 6858001"/>
              <a:gd name="connsiteX9" fmla="*/ 473961 w 2535264"/>
              <a:gd name="connsiteY9" fmla="*/ 6506670 h 6858001"/>
              <a:gd name="connsiteX10" fmla="*/ 2509192 w 2535264"/>
              <a:gd name="connsiteY10" fmla="*/ 3709662 h 6858001"/>
              <a:gd name="connsiteX11" fmla="*/ 1245521 w 2535264"/>
              <a:gd name="connsiteY11" fmla="*/ 23708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5264" h="6858001">
                <a:moveTo>
                  <a:pt x="1218585" y="0"/>
                </a:moveTo>
                <a:lnTo>
                  <a:pt x="1236561" y="0"/>
                </a:lnTo>
                <a:lnTo>
                  <a:pt x="1264452" y="24550"/>
                </a:lnTo>
                <a:cubicBezTo>
                  <a:pt x="2149109" y="863108"/>
                  <a:pt x="2598329" y="2210814"/>
                  <a:pt x="2528121" y="3710502"/>
                </a:cubicBezTo>
                <a:cubicBezTo>
                  <a:pt x="2462100" y="5120751"/>
                  <a:pt x="1489450" y="5742158"/>
                  <a:pt x="492890" y="6507511"/>
                </a:cubicBezTo>
                <a:cubicBezTo>
                  <a:pt x="402151" y="6577199"/>
                  <a:pt x="311847" y="6646154"/>
                  <a:pt x="221418" y="6713387"/>
                </a:cubicBezTo>
                <a:lnTo>
                  <a:pt x="20100" y="6858001"/>
                </a:lnTo>
                <a:lnTo>
                  <a:pt x="0" y="6858001"/>
                </a:lnTo>
                <a:lnTo>
                  <a:pt x="202488" y="6712547"/>
                </a:lnTo>
                <a:cubicBezTo>
                  <a:pt x="292917" y="6645314"/>
                  <a:pt x="383222" y="6576359"/>
                  <a:pt x="473961" y="6506670"/>
                </a:cubicBezTo>
                <a:cubicBezTo>
                  <a:pt x="1470520" y="5741317"/>
                  <a:pt x="2443170" y="5119911"/>
                  <a:pt x="2509192" y="3709662"/>
                </a:cubicBezTo>
                <a:cubicBezTo>
                  <a:pt x="2579400" y="2209973"/>
                  <a:pt x="2130178" y="862268"/>
                  <a:pt x="1245521" y="23708"/>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993199" y="73818"/>
            <a:ext cx="4780129" cy="1639888"/>
          </a:xfrm>
        </p:spPr>
        <p:txBody>
          <a:bodyPr vert="horz" lIns="91440" tIns="45720" rIns="91440" bIns="45720" rtlCol="0" anchor="b">
            <a:normAutofit/>
          </a:bodyPr>
          <a:lstStyle/>
          <a:p>
            <a:pPr lvl="0"/>
            <a:r>
              <a:rPr lang="en-US" sz="4400" dirty="0">
                <a:solidFill>
                  <a:schemeClr val="tx2">
                    <a:lumMod val="75000"/>
                  </a:schemeClr>
                </a:solidFill>
                <a:latin typeface="+mj-lt"/>
              </a:rPr>
              <a:t>Lean Canvas</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1179577" y="2312988"/>
            <a:ext cx="5084746" cy="2772196"/>
          </a:xfrm>
        </p:spPr>
        <p:txBody>
          <a:bodyPr vert="horz" lIns="91440" tIns="45720" rIns="91440" bIns="45720" rtlCol="0">
            <a:normAutofit/>
          </a:bodyPr>
          <a:lstStyle/>
          <a:p>
            <a:pPr indent="-228600">
              <a:lnSpc>
                <a:spcPct val="90000"/>
              </a:lnSpc>
              <a:buFont typeface="Arial" panose="020B0604020202020204" pitchFamily="34" charset="0"/>
              <a:buChar char="•"/>
            </a:pPr>
            <a:r>
              <a:rPr lang="en-US" sz="1400" b="0" dirty="0">
                <a:solidFill>
                  <a:schemeClr val="bg2">
                    <a:lumMod val="25000"/>
                  </a:schemeClr>
                </a:solidFill>
              </a:rPr>
              <a:t>The Lean Canvas created by Ash Maurya is a 1-page business plan adapted from the Business Model Canvas.</a:t>
            </a:r>
          </a:p>
          <a:p>
            <a:pPr indent="-228600">
              <a:lnSpc>
                <a:spcPct val="90000"/>
              </a:lnSpc>
              <a:buFont typeface="Arial" panose="020B0604020202020204" pitchFamily="34" charset="0"/>
              <a:buChar char="•"/>
            </a:pPr>
            <a:r>
              <a:rPr lang="en-US" sz="1400" b="0" dirty="0">
                <a:solidFill>
                  <a:schemeClr val="bg2">
                    <a:lumMod val="25000"/>
                  </a:schemeClr>
                </a:solidFill>
              </a:rPr>
              <a:t>It helps you </a:t>
            </a:r>
            <a:r>
              <a:rPr lang="en-US" sz="1400" dirty="0">
                <a:solidFill>
                  <a:schemeClr val="bg2">
                    <a:lumMod val="25000"/>
                  </a:schemeClr>
                </a:solidFill>
              </a:rPr>
              <a:t>deconstruct ideas into assumptions</a:t>
            </a:r>
            <a:r>
              <a:rPr lang="en-US" sz="1400" b="0" dirty="0">
                <a:solidFill>
                  <a:schemeClr val="bg2">
                    <a:lumMod val="25000"/>
                  </a:schemeClr>
                </a:solidFill>
              </a:rPr>
              <a:t> and replaces elaborate business plans with a single page.</a:t>
            </a:r>
          </a:p>
          <a:p>
            <a:pPr indent="-228600">
              <a:lnSpc>
                <a:spcPct val="90000"/>
              </a:lnSpc>
              <a:buFont typeface="Arial" panose="020B0604020202020204" pitchFamily="34" charset="0"/>
              <a:buChar char="•"/>
            </a:pPr>
            <a:r>
              <a:rPr lang="en-US" sz="1400" b="0" dirty="0">
                <a:solidFill>
                  <a:schemeClr val="bg2">
                    <a:lumMod val="25000"/>
                  </a:schemeClr>
                </a:solidFill>
              </a:rPr>
              <a:t>You can us it to </a:t>
            </a:r>
            <a:r>
              <a:rPr lang="en-US" sz="1400" dirty="0">
                <a:solidFill>
                  <a:schemeClr val="bg2">
                    <a:lumMod val="25000"/>
                  </a:schemeClr>
                </a:solidFill>
              </a:rPr>
              <a:t>pitch management</a:t>
            </a:r>
            <a:r>
              <a:rPr lang="en-US" sz="1400" b="0" dirty="0">
                <a:solidFill>
                  <a:schemeClr val="bg2">
                    <a:lumMod val="25000"/>
                  </a:schemeClr>
                </a:solidFill>
              </a:rPr>
              <a:t> or </a:t>
            </a:r>
            <a:r>
              <a:rPr lang="en-US" sz="1400" dirty="0">
                <a:solidFill>
                  <a:schemeClr val="bg2">
                    <a:lumMod val="25000"/>
                  </a:schemeClr>
                </a:solidFill>
              </a:rPr>
              <a:t>update the team </a:t>
            </a:r>
            <a:r>
              <a:rPr lang="en-US" sz="1400" b="0" dirty="0">
                <a:solidFill>
                  <a:schemeClr val="bg2">
                    <a:lumMod val="25000"/>
                  </a:schemeClr>
                </a:solidFill>
              </a:rPr>
              <a:t>on your idea and easily document and communicate the progress.</a:t>
            </a:r>
          </a:p>
        </p:txBody>
      </p:sp>
    </p:spTree>
    <p:extLst>
      <p:ext uri="{BB962C8B-B14F-4D97-AF65-F5344CB8AC3E}">
        <p14:creationId xmlns:p14="http://schemas.microsoft.com/office/powerpoint/2010/main" val="2853796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DE5A8981-1F88-BF40-8E76-718AE4838196}"/>
              </a:ext>
            </a:extLst>
          </p:cNvPr>
          <p:cNvSpPr/>
          <p:nvPr/>
        </p:nvSpPr>
        <p:spPr>
          <a:xfrm>
            <a:off x="286388" y="1061898"/>
            <a:ext cx="2857832" cy="409707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a:solidFill>
                <a:schemeClr val="bg2">
                  <a:lumMod val="50000"/>
                </a:schemeClr>
              </a:solidFill>
            </a:endParaRPr>
          </a:p>
        </p:txBody>
      </p:sp>
      <p:sp>
        <p:nvSpPr>
          <p:cNvPr id="7" name="Rounded Rectangle 6">
            <a:extLst>
              <a:ext uri="{FF2B5EF4-FFF2-40B4-BE49-F238E27FC236}">
                <a16:creationId xmlns:a16="http://schemas.microsoft.com/office/drawing/2014/main" id="{4B3FDE9E-F092-1440-AB6D-F38D6C6EF49B}"/>
              </a:ext>
            </a:extLst>
          </p:cNvPr>
          <p:cNvSpPr/>
          <p:nvPr/>
        </p:nvSpPr>
        <p:spPr>
          <a:xfrm>
            <a:off x="3194107" y="1076614"/>
            <a:ext cx="2677777" cy="233827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8" name="Rounded Rectangle 7">
            <a:extLst>
              <a:ext uri="{FF2B5EF4-FFF2-40B4-BE49-F238E27FC236}">
                <a16:creationId xmlns:a16="http://schemas.microsoft.com/office/drawing/2014/main" id="{2D241672-E128-1D47-92CA-9CE6583B0F7A}"/>
              </a:ext>
            </a:extLst>
          </p:cNvPr>
          <p:cNvSpPr/>
          <p:nvPr/>
        </p:nvSpPr>
        <p:spPr>
          <a:xfrm>
            <a:off x="5921415" y="5239622"/>
            <a:ext cx="5935225" cy="1454634"/>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10" name="TextBox 9">
            <a:extLst>
              <a:ext uri="{FF2B5EF4-FFF2-40B4-BE49-F238E27FC236}">
                <a16:creationId xmlns:a16="http://schemas.microsoft.com/office/drawing/2014/main" id="{F4CE31AE-86CC-4E41-8E0B-751176B1D15B}"/>
              </a:ext>
            </a:extLst>
          </p:cNvPr>
          <p:cNvSpPr txBox="1"/>
          <p:nvPr/>
        </p:nvSpPr>
        <p:spPr>
          <a:xfrm>
            <a:off x="286386" y="1156506"/>
            <a:ext cx="3898507" cy="553998"/>
          </a:xfrm>
          <a:prstGeom prst="rect">
            <a:avLst/>
          </a:prstGeom>
          <a:noFill/>
        </p:spPr>
        <p:txBody>
          <a:bodyPr wrap="square" rtlCol="0">
            <a:spAutoFit/>
          </a:bodyPr>
          <a:lstStyle/>
          <a:p>
            <a:r>
              <a:rPr lang="en-US" sz="1400" b="1" dirty="0">
                <a:solidFill>
                  <a:schemeClr val="bg2">
                    <a:lumMod val="25000"/>
                  </a:schemeClr>
                </a:solidFill>
              </a:rPr>
              <a:t>PROBLEM</a:t>
            </a:r>
            <a:endParaRPr lang="en-US" sz="1400" dirty="0">
              <a:solidFill>
                <a:schemeClr val="bg2">
                  <a:lumMod val="50000"/>
                </a:schemeClr>
              </a:solidFill>
            </a:endParaRPr>
          </a:p>
          <a:p>
            <a:endParaRPr lang="en-US" sz="1600" b="1" dirty="0">
              <a:solidFill>
                <a:schemeClr val="bg2">
                  <a:lumMod val="25000"/>
                </a:schemeClr>
              </a:solidFill>
            </a:endParaRPr>
          </a:p>
        </p:txBody>
      </p:sp>
      <p:sp>
        <p:nvSpPr>
          <p:cNvPr id="11" name="Text Placeholder 1">
            <a:extLst>
              <a:ext uri="{FF2B5EF4-FFF2-40B4-BE49-F238E27FC236}">
                <a16:creationId xmlns:a16="http://schemas.microsoft.com/office/drawing/2014/main" id="{EF62928D-D4F1-F24A-8C2C-262C7E625CA3}"/>
              </a:ext>
            </a:extLst>
          </p:cNvPr>
          <p:cNvSpPr txBox="1">
            <a:spLocks/>
          </p:cNvSpPr>
          <p:nvPr/>
        </p:nvSpPr>
        <p:spPr>
          <a:xfrm>
            <a:off x="301845" y="163744"/>
            <a:ext cx="2111043" cy="7969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1" i="0" kern="1200" cap="none" spc="0">
                <a:ln w="0"/>
                <a:solidFill>
                  <a:schemeClr val="tx1"/>
                </a:solidFill>
                <a:effectLst/>
                <a:latin typeface="Noto Sans" panose="020B0502040504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1800" b="0" i="0" kern="1200">
                <a:solidFill>
                  <a:schemeClr val="tx2">
                    <a:lumMod val="60000"/>
                    <a:lumOff val="40000"/>
                  </a:schemeClr>
                </a:solidFill>
                <a:latin typeface="Noto Sans" panose="020B0502040504020204" pitchFamily="34" charset="0"/>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a:solidFill>
                  <a:schemeClr val="tx2">
                    <a:lumMod val="60000"/>
                    <a:lumOff val="40000"/>
                  </a:schemeClr>
                </a:solidFill>
                <a:latin typeface="Noto Sans" panose="020B050204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lumMod val="60000"/>
                    <a:lumOff val="40000"/>
                  </a:schemeClr>
                </a:solidFill>
                <a:latin typeface="Noto Sans" panose="020B0502040504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400" b="0" i="0" kern="1200">
                <a:solidFill>
                  <a:schemeClr val="tx2">
                    <a:lumMod val="60000"/>
                    <a:lumOff val="40000"/>
                  </a:schemeClr>
                </a:solidFill>
                <a:latin typeface="Noto Sans" panose="020B050204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dirty="0">
                <a:solidFill>
                  <a:schemeClr val="tx2">
                    <a:lumMod val="50000"/>
                  </a:schemeClr>
                </a:solidFill>
                <a:latin typeface="Noto Sans Adlam" panose="020B0502040504020204" pitchFamily="34" charset="0"/>
                <a:ea typeface="Noto Sans Adlam" panose="020B0502040504020204" pitchFamily="34" charset="0"/>
                <a:cs typeface="Noto Sans Adlam" panose="020B0502040504020204" pitchFamily="34" charset="0"/>
              </a:rPr>
              <a:t>LEAN CANVAS</a:t>
            </a:r>
          </a:p>
        </p:txBody>
      </p:sp>
      <p:sp>
        <p:nvSpPr>
          <p:cNvPr id="13" name="Rounded Rectangle 12">
            <a:extLst>
              <a:ext uri="{FF2B5EF4-FFF2-40B4-BE49-F238E27FC236}">
                <a16:creationId xmlns:a16="http://schemas.microsoft.com/office/drawing/2014/main" id="{D405BF57-7052-704C-8E8C-6C7B4FCB363F}"/>
              </a:ext>
            </a:extLst>
          </p:cNvPr>
          <p:cNvSpPr/>
          <p:nvPr/>
        </p:nvSpPr>
        <p:spPr>
          <a:xfrm>
            <a:off x="2246063" y="289033"/>
            <a:ext cx="9610577" cy="610749"/>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a:p>
            <a:r>
              <a:rPr lang="en-US" sz="1400" dirty="0">
                <a:solidFill>
                  <a:schemeClr val="bg2">
                    <a:lumMod val="50000"/>
                  </a:schemeClr>
                </a:solidFill>
              </a:rPr>
              <a:t>Title…………</a:t>
            </a:r>
          </a:p>
        </p:txBody>
      </p:sp>
      <p:sp>
        <p:nvSpPr>
          <p:cNvPr id="14" name="Rounded Rectangle 13">
            <a:extLst>
              <a:ext uri="{FF2B5EF4-FFF2-40B4-BE49-F238E27FC236}">
                <a16:creationId xmlns:a16="http://schemas.microsoft.com/office/drawing/2014/main" id="{56CF7BF4-3D8A-F040-883A-0E46DE687DDC}"/>
              </a:ext>
            </a:extLst>
          </p:cNvPr>
          <p:cNvSpPr/>
          <p:nvPr/>
        </p:nvSpPr>
        <p:spPr>
          <a:xfrm>
            <a:off x="5921415" y="1061898"/>
            <a:ext cx="2091522" cy="409707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15" name="Rounded Rectangle 14">
            <a:extLst>
              <a:ext uri="{FF2B5EF4-FFF2-40B4-BE49-F238E27FC236}">
                <a16:creationId xmlns:a16="http://schemas.microsoft.com/office/drawing/2014/main" id="{7B983830-4EDE-D54E-999B-1AA6F4CB15CE}"/>
              </a:ext>
            </a:extLst>
          </p:cNvPr>
          <p:cNvSpPr/>
          <p:nvPr/>
        </p:nvSpPr>
        <p:spPr>
          <a:xfrm>
            <a:off x="8062467" y="1061898"/>
            <a:ext cx="1867404" cy="2327835"/>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16" name="Rounded Rectangle 15">
            <a:extLst>
              <a:ext uri="{FF2B5EF4-FFF2-40B4-BE49-F238E27FC236}">
                <a16:creationId xmlns:a16="http://schemas.microsoft.com/office/drawing/2014/main" id="{E48B4167-8A43-5941-B430-C5E73CBD5EB6}"/>
              </a:ext>
            </a:extLst>
          </p:cNvPr>
          <p:cNvSpPr/>
          <p:nvPr/>
        </p:nvSpPr>
        <p:spPr>
          <a:xfrm>
            <a:off x="9979758" y="1061898"/>
            <a:ext cx="1867404" cy="409707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19" name="Rounded Rectangle 18">
            <a:extLst>
              <a:ext uri="{FF2B5EF4-FFF2-40B4-BE49-F238E27FC236}">
                <a16:creationId xmlns:a16="http://schemas.microsoft.com/office/drawing/2014/main" id="{8005F81B-9C53-6543-8962-A3875548D00C}"/>
              </a:ext>
            </a:extLst>
          </p:cNvPr>
          <p:cNvSpPr/>
          <p:nvPr/>
        </p:nvSpPr>
        <p:spPr>
          <a:xfrm>
            <a:off x="3194107" y="3464876"/>
            <a:ext cx="2677776" cy="1708816"/>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20" name="Rounded Rectangle 19">
            <a:extLst>
              <a:ext uri="{FF2B5EF4-FFF2-40B4-BE49-F238E27FC236}">
                <a16:creationId xmlns:a16="http://schemas.microsoft.com/office/drawing/2014/main" id="{9EF50ACB-1177-A641-B782-0FA79AE8FABD}"/>
              </a:ext>
            </a:extLst>
          </p:cNvPr>
          <p:cNvSpPr/>
          <p:nvPr/>
        </p:nvSpPr>
        <p:spPr>
          <a:xfrm>
            <a:off x="8062467" y="3424248"/>
            <a:ext cx="1867404" cy="1734728"/>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21" name="TextBox 20">
            <a:extLst>
              <a:ext uri="{FF2B5EF4-FFF2-40B4-BE49-F238E27FC236}">
                <a16:creationId xmlns:a16="http://schemas.microsoft.com/office/drawing/2014/main" id="{82FC2432-8A2F-734A-9B1A-51087B3A575E}"/>
              </a:ext>
            </a:extLst>
          </p:cNvPr>
          <p:cNvSpPr txBox="1"/>
          <p:nvPr/>
        </p:nvSpPr>
        <p:spPr>
          <a:xfrm>
            <a:off x="3275957" y="1183753"/>
            <a:ext cx="3898507" cy="307777"/>
          </a:xfrm>
          <a:prstGeom prst="rect">
            <a:avLst/>
          </a:prstGeom>
          <a:noFill/>
        </p:spPr>
        <p:txBody>
          <a:bodyPr wrap="square" rtlCol="0">
            <a:spAutoFit/>
          </a:bodyPr>
          <a:lstStyle/>
          <a:p>
            <a:r>
              <a:rPr lang="en-US" sz="1400" b="1" dirty="0">
                <a:solidFill>
                  <a:schemeClr val="bg2">
                    <a:lumMod val="25000"/>
                  </a:schemeClr>
                </a:solidFill>
              </a:rPr>
              <a:t>SOLUTION</a:t>
            </a:r>
          </a:p>
        </p:txBody>
      </p:sp>
      <p:sp>
        <p:nvSpPr>
          <p:cNvPr id="29" name="TextBox 28">
            <a:extLst>
              <a:ext uri="{FF2B5EF4-FFF2-40B4-BE49-F238E27FC236}">
                <a16:creationId xmlns:a16="http://schemas.microsoft.com/office/drawing/2014/main" id="{4583E768-BCF3-E145-864B-6E7E0016BDF2}"/>
              </a:ext>
            </a:extLst>
          </p:cNvPr>
          <p:cNvSpPr txBox="1"/>
          <p:nvPr/>
        </p:nvSpPr>
        <p:spPr>
          <a:xfrm>
            <a:off x="3208464" y="3527533"/>
            <a:ext cx="3898507" cy="307777"/>
          </a:xfrm>
          <a:prstGeom prst="rect">
            <a:avLst/>
          </a:prstGeom>
          <a:noFill/>
        </p:spPr>
        <p:txBody>
          <a:bodyPr wrap="square" rtlCol="0">
            <a:spAutoFit/>
          </a:bodyPr>
          <a:lstStyle/>
          <a:p>
            <a:r>
              <a:rPr lang="en-US" sz="1400" b="1" dirty="0">
                <a:solidFill>
                  <a:schemeClr val="bg2">
                    <a:lumMod val="25000"/>
                  </a:schemeClr>
                </a:solidFill>
              </a:rPr>
              <a:t>KEY METRICS</a:t>
            </a:r>
          </a:p>
        </p:txBody>
      </p:sp>
      <p:sp>
        <p:nvSpPr>
          <p:cNvPr id="31" name="TextBox 30">
            <a:extLst>
              <a:ext uri="{FF2B5EF4-FFF2-40B4-BE49-F238E27FC236}">
                <a16:creationId xmlns:a16="http://schemas.microsoft.com/office/drawing/2014/main" id="{EB92B115-0CB2-5042-9F7A-56EB0037DB38}"/>
              </a:ext>
            </a:extLst>
          </p:cNvPr>
          <p:cNvSpPr txBox="1"/>
          <p:nvPr/>
        </p:nvSpPr>
        <p:spPr>
          <a:xfrm>
            <a:off x="293896" y="3439812"/>
            <a:ext cx="3898507" cy="523220"/>
          </a:xfrm>
          <a:prstGeom prst="rect">
            <a:avLst/>
          </a:prstGeom>
          <a:noFill/>
        </p:spPr>
        <p:txBody>
          <a:bodyPr wrap="square" rtlCol="0">
            <a:spAutoFit/>
          </a:bodyPr>
          <a:lstStyle/>
          <a:p>
            <a:r>
              <a:rPr lang="en-US" sz="1400" b="1" dirty="0">
                <a:solidFill>
                  <a:schemeClr val="bg2">
                    <a:lumMod val="25000"/>
                  </a:schemeClr>
                </a:solidFill>
              </a:rPr>
              <a:t>EXISTING </a:t>
            </a:r>
          </a:p>
          <a:p>
            <a:r>
              <a:rPr lang="en-US" sz="1400" b="1" dirty="0">
                <a:solidFill>
                  <a:schemeClr val="bg2">
                    <a:lumMod val="25000"/>
                  </a:schemeClr>
                </a:solidFill>
              </a:rPr>
              <a:t>ALTERNATIVES</a:t>
            </a:r>
          </a:p>
        </p:txBody>
      </p:sp>
      <p:sp>
        <p:nvSpPr>
          <p:cNvPr id="33" name="Rounded Rectangle 32">
            <a:extLst>
              <a:ext uri="{FF2B5EF4-FFF2-40B4-BE49-F238E27FC236}">
                <a16:creationId xmlns:a16="http://schemas.microsoft.com/office/drawing/2014/main" id="{4B2E8DFF-5070-1E4F-83DC-EEE729E27745}"/>
              </a:ext>
            </a:extLst>
          </p:cNvPr>
          <p:cNvSpPr/>
          <p:nvPr/>
        </p:nvSpPr>
        <p:spPr>
          <a:xfrm>
            <a:off x="290647" y="5252089"/>
            <a:ext cx="5581236" cy="1442167"/>
          </a:xfrm>
          <a:prstGeom prst="roundRect">
            <a:avLst>
              <a:gd name="adj" fmla="val 5124"/>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US" sz="1400" dirty="0">
              <a:solidFill>
                <a:schemeClr val="bg2">
                  <a:lumMod val="50000"/>
                </a:schemeClr>
              </a:solidFill>
            </a:endParaRPr>
          </a:p>
        </p:txBody>
      </p:sp>
      <p:sp>
        <p:nvSpPr>
          <p:cNvPr id="34" name="TextBox 33">
            <a:extLst>
              <a:ext uri="{FF2B5EF4-FFF2-40B4-BE49-F238E27FC236}">
                <a16:creationId xmlns:a16="http://schemas.microsoft.com/office/drawing/2014/main" id="{A52BB624-F928-F245-83A4-64BCE66B30D4}"/>
              </a:ext>
            </a:extLst>
          </p:cNvPr>
          <p:cNvSpPr txBox="1"/>
          <p:nvPr/>
        </p:nvSpPr>
        <p:spPr>
          <a:xfrm>
            <a:off x="5993287" y="1139689"/>
            <a:ext cx="3898507" cy="523220"/>
          </a:xfrm>
          <a:prstGeom prst="rect">
            <a:avLst/>
          </a:prstGeom>
          <a:noFill/>
        </p:spPr>
        <p:txBody>
          <a:bodyPr wrap="square" rtlCol="0">
            <a:spAutoFit/>
          </a:bodyPr>
          <a:lstStyle/>
          <a:p>
            <a:r>
              <a:rPr lang="en-US" sz="1400" b="1" dirty="0">
                <a:solidFill>
                  <a:schemeClr val="bg2">
                    <a:lumMod val="25000"/>
                  </a:schemeClr>
                </a:solidFill>
              </a:rPr>
              <a:t>UNIQUE VALUE </a:t>
            </a:r>
          </a:p>
          <a:p>
            <a:r>
              <a:rPr lang="en-US" sz="1400" b="1" dirty="0">
                <a:solidFill>
                  <a:schemeClr val="bg2">
                    <a:lumMod val="25000"/>
                  </a:schemeClr>
                </a:solidFill>
              </a:rPr>
              <a:t>PROPOSITION</a:t>
            </a:r>
          </a:p>
        </p:txBody>
      </p:sp>
      <p:sp>
        <p:nvSpPr>
          <p:cNvPr id="35" name="TextBox 34">
            <a:extLst>
              <a:ext uri="{FF2B5EF4-FFF2-40B4-BE49-F238E27FC236}">
                <a16:creationId xmlns:a16="http://schemas.microsoft.com/office/drawing/2014/main" id="{B149AB35-8DE6-2B45-910A-4D17DB3CEC33}"/>
              </a:ext>
            </a:extLst>
          </p:cNvPr>
          <p:cNvSpPr txBox="1"/>
          <p:nvPr/>
        </p:nvSpPr>
        <p:spPr>
          <a:xfrm>
            <a:off x="5977606" y="3502405"/>
            <a:ext cx="3898507" cy="523220"/>
          </a:xfrm>
          <a:prstGeom prst="rect">
            <a:avLst/>
          </a:prstGeom>
          <a:noFill/>
        </p:spPr>
        <p:txBody>
          <a:bodyPr wrap="square" rtlCol="0">
            <a:spAutoFit/>
          </a:bodyPr>
          <a:lstStyle/>
          <a:p>
            <a:r>
              <a:rPr lang="en-US" sz="1400" b="1" dirty="0">
                <a:solidFill>
                  <a:schemeClr val="bg2">
                    <a:lumMod val="25000"/>
                  </a:schemeClr>
                </a:solidFill>
              </a:rPr>
              <a:t>HIGH LEVEL </a:t>
            </a:r>
          </a:p>
          <a:p>
            <a:r>
              <a:rPr lang="en-US" sz="1400" b="1" dirty="0">
                <a:solidFill>
                  <a:schemeClr val="bg2">
                    <a:lumMod val="25000"/>
                  </a:schemeClr>
                </a:solidFill>
              </a:rPr>
              <a:t>CONCEPT</a:t>
            </a:r>
          </a:p>
        </p:txBody>
      </p:sp>
      <p:sp>
        <p:nvSpPr>
          <p:cNvPr id="36" name="TextBox 35">
            <a:extLst>
              <a:ext uri="{FF2B5EF4-FFF2-40B4-BE49-F238E27FC236}">
                <a16:creationId xmlns:a16="http://schemas.microsoft.com/office/drawing/2014/main" id="{E86FADA5-109A-6744-A553-513DAECBD7CD}"/>
              </a:ext>
            </a:extLst>
          </p:cNvPr>
          <p:cNvSpPr txBox="1"/>
          <p:nvPr/>
        </p:nvSpPr>
        <p:spPr>
          <a:xfrm>
            <a:off x="344253" y="5337046"/>
            <a:ext cx="3898507" cy="307777"/>
          </a:xfrm>
          <a:prstGeom prst="rect">
            <a:avLst/>
          </a:prstGeom>
          <a:noFill/>
        </p:spPr>
        <p:txBody>
          <a:bodyPr wrap="square" rtlCol="0">
            <a:spAutoFit/>
          </a:bodyPr>
          <a:lstStyle/>
          <a:p>
            <a:r>
              <a:rPr lang="en-US" sz="1400" b="1" dirty="0">
                <a:solidFill>
                  <a:schemeClr val="bg2">
                    <a:lumMod val="25000"/>
                  </a:schemeClr>
                </a:solidFill>
              </a:rPr>
              <a:t>COST STRUCTURE</a:t>
            </a:r>
          </a:p>
        </p:txBody>
      </p:sp>
      <p:sp>
        <p:nvSpPr>
          <p:cNvPr id="38" name="TextBox 37">
            <a:extLst>
              <a:ext uri="{FF2B5EF4-FFF2-40B4-BE49-F238E27FC236}">
                <a16:creationId xmlns:a16="http://schemas.microsoft.com/office/drawing/2014/main" id="{1ADBBF9C-2256-2544-8371-179E4E2688CA}"/>
              </a:ext>
            </a:extLst>
          </p:cNvPr>
          <p:cNvSpPr txBox="1"/>
          <p:nvPr/>
        </p:nvSpPr>
        <p:spPr>
          <a:xfrm>
            <a:off x="5921415" y="5317779"/>
            <a:ext cx="3898507" cy="307777"/>
          </a:xfrm>
          <a:prstGeom prst="rect">
            <a:avLst/>
          </a:prstGeom>
          <a:noFill/>
        </p:spPr>
        <p:txBody>
          <a:bodyPr wrap="square" rtlCol="0">
            <a:spAutoFit/>
          </a:bodyPr>
          <a:lstStyle/>
          <a:p>
            <a:r>
              <a:rPr lang="en-US" sz="1400" b="1" dirty="0">
                <a:solidFill>
                  <a:schemeClr val="bg2">
                    <a:lumMod val="25000"/>
                  </a:schemeClr>
                </a:solidFill>
              </a:rPr>
              <a:t>REVENUE STREAMS</a:t>
            </a:r>
          </a:p>
        </p:txBody>
      </p:sp>
      <p:sp>
        <p:nvSpPr>
          <p:cNvPr id="39" name="Rectangle 38">
            <a:extLst>
              <a:ext uri="{FF2B5EF4-FFF2-40B4-BE49-F238E27FC236}">
                <a16:creationId xmlns:a16="http://schemas.microsoft.com/office/drawing/2014/main" id="{36EB52D0-DBFB-1D4C-83C9-CB562EB78B74}"/>
              </a:ext>
            </a:extLst>
          </p:cNvPr>
          <p:cNvSpPr/>
          <p:nvPr/>
        </p:nvSpPr>
        <p:spPr>
          <a:xfrm>
            <a:off x="5015880" y="528935"/>
            <a:ext cx="1579278" cy="307777"/>
          </a:xfrm>
          <a:prstGeom prst="rect">
            <a:avLst/>
          </a:prstGeom>
        </p:spPr>
        <p:txBody>
          <a:bodyPr wrap="none">
            <a:spAutoFit/>
          </a:bodyPr>
          <a:lstStyle/>
          <a:p>
            <a:r>
              <a:rPr lang="en-US" sz="1400" dirty="0">
                <a:solidFill>
                  <a:schemeClr val="bg2">
                    <a:lumMod val="50000"/>
                  </a:schemeClr>
                </a:solidFill>
              </a:rPr>
              <a:t>Created by……….</a:t>
            </a:r>
            <a:endParaRPr lang="en-FI" sz="1400" dirty="0"/>
          </a:p>
        </p:txBody>
      </p:sp>
      <p:sp>
        <p:nvSpPr>
          <p:cNvPr id="40" name="Rectangle 39">
            <a:extLst>
              <a:ext uri="{FF2B5EF4-FFF2-40B4-BE49-F238E27FC236}">
                <a16:creationId xmlns:a16="http://schemas.microsoft.com/office/drawing/2014/main" id="{9B276FE8-162A-054E-84A9-967A99603958}"/>
              </a:ext>
            </a:extLst>
          </p:cNvPr>
          <p:cNvSpPr/>
          <p:nvPr/>
        </p:nvSpPr>
        <p:spPr>
          <a:xfrm>
            <a:off x="9135226" y="528935"/>
            <a:ext cx="1928733" cy="307777"/>
          </a:xfrm>
          <a:prstGeom prst="rect">
            <a:avLst/>
          </a:prstGeom>
        </p:spPr>
        <p:txBody>
          <a:bodyPr wrap="none">
            <a:spAutoFit/>
          </a:bodyPr>
          <a:lstStyle/>
          <a:p>
            <a:r>
              <a:rPr lang="en-US" sz="1400" dirty="0">
                <a:solidFill>
                  <a:schemeClr val="bg2">
                    <a:lumMod val="50000"/>
                  </a:schemeClr>
                </a:solidFill>
              </a:rPr>
              <a:t>Date……………………….</a:t>
            </a:r>
            <a:endParaRPr lang="en-FI" sz="1400" dirty="0"/>
          </a:p>
        </p:txBody>
      </p:sp>
      <p:sp>
        <p:nvSpPr>
          <p:cNvPr id="41" name="TextBox 40">
            <a:extLst>
              <a:ext uri="{FF2B5EF4-FFF2-40B4-BE49-F238E27FC236}">
                <a16:creationId xmlns:a16="http://schemas.microsoft.com/office/drawing/2014/main" id="{201B52BD-8B22-AB47-85D3-432AA7532B9F}"/>
              </a:ext>
            </a:extLst>
          </p:cNvPr>
          <p:cNvSpPr txBox="1"/>
          <p:nvPr/>
        </p:nvSpPr>
        <p:spPr>
          <a:xfrm>
            <a:off x="8062467" y="3522494"/>
            <a:ext cx="3898507" cy="307777"/>
          </a:xfrm>
          <a:prstGeom prst="rect">
            <a:avLst/>
          </a:prstGeom>
          <a:noFill/>
        </p:spPr>
        <p:txBody>
          <a:bodyPr wrap="square" rtlCol="0">
            <a:spAutoFit/>
          </a:bodyPr>
          <a:lstStyle/>
          <a:p>
            <a:r>
              <a:rPr lang="en-US" sz="1400" b="1" dirty="0">
                <a:solidFill>
                  <a:schemeClr val="bg2">
                    <a:lumMod val="25000"/>
                  </a:schemeClr>
                </a:solidFill>
              </a:rPr>
              <a:t>CHANNELS</a:t>
            </a:r>
          </a:p>
        </p:txBody>
      </p:sp>
      <p:sp>
        <p:nvSpPr>
          <p:cNvPr id="42" name="TextBox 41">
            <a:extLst>
              <a:ext uri="{FF2B5EF4-FFF2-40B4-BE49-F238E27FC236}">
                <a16:creationId xmlns:a16="http://schemas.microsoft.com/office/drawing/2014/main" id="{39C09EA0-26CC-F64F-952F-874B6C06587D}"/>
              </a:ext>
            </a:extLst>
          </p:cNvPr>
          <p:cNvSpPr txBox="1"/>
          <p:nvPr/>
        </p:nvSpPr>
        <p:spPr>
          <a:xfrm>
            <a:off x="9979402" y="1123262"/>
            <a:ext cx="3898507" cy="523220"/>
          </a:xfrm>
          <a:prstGeom prst="rect">
            <a:avLst/>
          </a:prstGeom>
          <a:noFill/>
        </p:spPr>
        <p:txBody>
          <a:bodyPr wrap="square" rtlCol="0">
            <a:spAutoFit/>
          </a:bodyPr>
          <a:lstStyle/>
          <a:p>
            <a:r>
              <a:rPr lang="en-US" sz="1400" b="1" dirty="0">
                <a:solidFill>
                  <a:schemeClr val="bg2">
                    <a:lumMod val="25000"/>
                  </a:schemeClr>
                </a:solidFill>
              </a:rPr>
              <a:t>CUSTOMER</a:t>
            </a:r>
            <a:br>
              <a:rPr lang="en-US" sz="1400" b="1" dirty="0">
                <a:solidFill>
                  <a:schemeClr val="bg2">
                    <a:lumMod val="25000"/>
                  </a:schemeClr>
                </a:solidFill>
              </a:rPr>
            </a:br>
            <a:r>
              <a:rPr lang="en-US" sz="1400" b="1" dirty="0">
                <a:solidFill>
                  <a:schemeClr val="bg2">
                    <a:lumMod val="25000"/>
                  </a:schemeClr>
                </a:solidFill>
              </a:rPr>
              <a:t>SEGMENTS</a:t>
            </a:r>
          </a:p>
        </p:txBody>
      </p:sp>
      <p:sp>
        <p:nvSpPr>
          <p:cNvPr id="43" name="TextBox 42">
            <a:extLst>
              <a:ext uri="{FF2B5EF4-FFF2-40B4-BE49-F238E27FC236}">
                <a16:creationId xmlns:a16="http://schemas.microsoft.com/office/drawing/2014/main" id="{FF84D5CE-5FED-6243-98B0-9A5A3030418A}"/>
              </a:ext>
            </a:extLst>
          </p:cNvPr>
          <p:cNvSpPr txBox="1"/>
          <p:nvPr/>
        </p:nvSpPr>
        <p:spPr>
          <a:xfrm>
            <a:off x="10029289" y="3439812"/>
            <a:ext cx="3898507" cy="523220"/>
          </a:xfrm>
          <a:prstGeom prst="rect">
            <a:avLst/>
          </a:prstGeom>
          <a:noFill/>
        </p:spPr>
        <p:txBody>
          <a:bodyPr wrap="square" rtlCol="0">
            <a:spAutoFit/>
          </a:bodyPr>
          <a:lstStyle/>
          <a:p>
            <a:r>
              <a:rPr lang="en-US" sz="1400" b="1" dirty="0">
                <a:solidFill>
                  <a:schemeClr val="bg2">
                    <a:lumMod val="25000"/>
                  </a:schemeClr>
                </a:solidFill>
              </a:rPr>
              <a:t>EARLY</a:t>
            </a:r>
            <a:br>
              <a:rPr lang="en-US" sz="1400" b="1" dirty="0">
                <a:solidFill>
                  <a:schemeClr val="bg2">
                    <a:lumMod val="25000"/>
                  </a:schemeClr>
                </a:solidFill>
              </a:rPr>
            </a:br>
            <a:r>
              <a:rPr lang="en-US" sz="1400" b="1" dirty="0">
                <a:solidFill>
                  <a:schemeClr val="bg2">
                    <a:lumMod val="25000"/>
                  </a:schemeClr>
                </a:solidFill>
              </a:rPr>
              <a:t>ADOPTERS</a:t>
            </a:r>
          </a:p>
        </p:txBody>
      </p:sp>
      <p:sp>
        <p:nvSpPr>
          <p:cNvPr id="44" name="TextBox 43">
            <a:extLst>
              <a:ext uri="{FF2B5EF4-FFF2-40B4-BE49-F238E27FC236}">
                <a16:creationId xmlns:a16="http://schemas.microsoft.com/office/drawing/2014/main" id="{4DB85234-EED7-3547-9A82-4959840D62E2}"/>
              </a:ext>
            </a:extLst>
          </p:cNvPr>
          <p:cNvSpPr txBox="1"/>
          <p:nvPr/>
        </p:nvSpPr>
        <p:spPr>
          <a:xfrm>
            <a:off x="8062467" y="1106339"/>
            <a:ext cx="3898507" cy="523220"/>
          </a:xfrm>
          <a:prstGeom prst="rect">
            <a:avLst/>
          </a:prstGeom>
          <a:noFill/>
        </p:spPr>
        <p:txBody>
          <a:bodyPr wrap="square" rtlCol="0">
            <a:spAutoFit/>
          </a:bodyPr>
          <a:lstStyle/>
          <a:p>
            <a:r>
              <a:rPr lang="en-US" sz="1400" b="1" dirty="0">
                <a:solidFill>
                  <a:schemeClr val="bg2">
                    <a:lumMod val="25000"/>
                  </a:schemeClr>
                </a:solidFill>
              </a:rPr>
              <a:t>UNFAIR</a:t>
            </a:r>
            <a:br>
              <a:rPr lang="en-US" sz="1400" b="1" dirty="0">
                <a:solidFill>
                  <a:schemeClr val="bg2">
                    <a:lumMod val="25000"/>
                  </a:schemeClr>
                </a:solidFill>
              </a:rPr>
            </a:br>
            <a:r>
              <a:rPr lang="en-US" sz="1400" b="1" dirty="0">
                <a:solidFill>
                  <a:schemeClr val="bg2">
                    <a:lumMod val="25000"/>
                  </a:schemeClr>
                </a:solidFill>
              </a:rPr>
              <a:t>ADVANTAGE</a:t>
            </a:r>
          </a:p>
        </p:txBody>
      </p:sp>
    </p:spTree>
    <p:extLst>
      <p:ext uri="{BB962C8B-B14F-4D97-AF65-F5344CB8AC3E}">
        <p14:creationId xmlns:p14="http://schemas.microsoft.com/office/powerpoint/2010/main" val="1704115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3">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7D0B7289-120F-44DC-9769-2E096993B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5348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8" name="Freeform: Shape 17">
            <a:extLst>
              <a:ext uri="{FF2B5EF4-FFF2-40B4-BE49-F238E27FC236}">
                <a16:creationId xmlns:a16="http://schemas.microsoft.com/office/drawing/2014/main" id="{158468AF-8ABA-4771-9770-C8C79C0E61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8825"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3"/>
          <a:srcRect l="26308" r="26308"/>
          <a:stretch/>
        </p:blipFill>
        <p:spPr>
          <a:xfrm>
            <a:off x="6986049" y="10"/>
            <a:ext cx="5205951" cy="6857990"/>
          </a:xfrm>
          <a:custGeom>
            <a:avLst/>
            <a:gdLst/>
            <a:ahLst/>
            <a:cxnLst/>
            <a:rect l="l" t="t" r="r" b="b"/>
            <a:pathLst>
              <a:path w="5205951" h="6858000">
                <a:moveTo>
                  <a:pt x="1623023" y="0"/>
                </a:moveTo>
                <a:lnTo>
                  <a:pt x="2716256" y="0"/>
                </a:lnTo>
                <a:lnTo>
                  <a:pt x="3496422" y="0"/>
                </a:lnTo>
                <a:lnTo>
                  <a:pt x="5205951" y="0"/>
                </a:lnTo>
                <a:lnTo>
                  <a:pt x="5205951" y="6858000"/>
                </a:lnTo>
                <a:lnTo>
                  <a:pt x="3496422"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solidFill>
            <a:schemeClr val="bg1"/>
          </a:solidFill>
        </p:spPr>
      </p:pic>
      <p:sp>
        <p:nvSpPr>
          <p:cNvPr id="20" name="Freeform: Shape 19">
            <a:extLst>
              <a:ext uri="{FF2B5EF4-FFF2-40B4-BE49-F238E27FC236}">
                <a16:creationId xmlns:a16="http://schemas.microsoft.com/office/drawing/2014/main" id="{430FFA19-9577-4BA8-B103-A75613F3F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2680522" cy="6858000"/>
          </a:xfrm>
          <a:custGeom>
            <a:avLst/>
            <a:gdLst>
              <a:gd name="connsiteX0" fmla="*/ 1057499 w 2680522"/>
              <a:gd name="connsiteY0" fmla="*/ 0 h 6858000"/>
              <a:gd name="connsiteX1" fmla="*/ 879731 w 2680522"/>
              <a:gd name="connsiteY1" fmla="*/ 0 h 6858000"/>
              <a:gd name="connsiteX2" fmla="*/ 901855 w 2680522"/>
              <a:gd name="connsiteY2" fmla="*/ 14997 h 6858000"/>
              <a:gd name="connsiteX3" fmla="*/ 2502754 w 2680522"/>
              <a:gd name="connsiteY3" fmla="*/ 3621656 h 6858000"/>
              <a:gd name="connsiteX4" fmla="*/ 628404 w 2680522"/>
              <a:gd name="connsiteY4" fmla="*/ 6374814 h 6858000"/>
              <a:gd name="connsiteX5" fmla="*/ 111756 w 2680522"/>
              <a:gd name="connsiteY5" fmla="*/ 6780599 h 6858000"/>
              <a:gd name="connsiteX6" fmla="*/ 0 w 2680522"/>
              <a:gd name="connsiteY6" fmla="*/ 6858000 h 6858000"/>
              <a:gd name="connsiteX7" fmla="*/ 177768 w 2680522"/>
              <a:gd name="connsiteY7" fmla="*/ 6858000 h 6858000"/>
              <a:gd name="connsiteX8" fmla="*/ 289524 w 2680522"/>
              <a:gd name="connsiteY8" fmla="*/ 6780599 h 6858000"/>
              <a:gd name="connsiteX9" fmla="*/ 806172 w 2680522"/>
              <a:gd name="connsiteY9" fmla="*/ 6374814 h 6858000"/>
              <a:gd name="connsiteX10" fmla="*/ 2680522 w 2680522"/>
              <a:gd name="connsiteY10" fmla="*/ 3621656 h 6858000"/>
              <a:gd name="connsiteX11" fmla="*/ 1079623 w 2680522"/>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0522" h="6858000">
                <a:moveTo>
                  <a:pt x="1057499" y="0"/>
                </a:moveTo>
                <a:lnTo>
                  <a:pt x="879731" y="0"/>
                </a:lnTo>
                <a:lnTo>
                  <a:pt x="901855" y="14997"/>
                </a:lnTo>
                <a:cubicBezTo>
                  <a:pt x="1929018" y="754641"/>
                  <a:pt x="2502754" y="2093192"/>
                  <a:pt x="2502754" y="3621656"/>
                </a:cubicBezTo>
                <a:cubicBezTo>
                  <a:pt x="2502754" y="4969131"/>
                  <a:pt x="1574029" y="5602839"/>
                  <a:pt x="628404" y="6374814"/>
                </a:cubicBezTo>
                <a:cubicBezTo>
                  <a:pt x="456201" y="6515397"/>
                  <a:pt x="285574" y="6653108"/>
                  <a:pt x="111756" y="6780599"/>
                </a:cubicBezTo>
                <a:lnTo>
                  <a:pt x="0" y="6858000"/>
                </a:lnTo>
                <a:lnTo>
                  <a:pt x="177768" y="6858000"/>
                </a:lnTo>
                <a:lnTo>
                  <a:pt x="289524" y="6780599"/>
                </a:lnTo>
                <a:cubicBezTo>
                  <a:pt x="463342" y="6653108"/>
                  <a:pt x="633969" y="6515397"/>
                  <a:pt x="806172" y="6374814"/>
                </a:cubicBezTo>
                <a:cubicBezTo>
                  <a:pt x="1751797" y="5602839"/>
                  <a:pt x="2680522" y="4969131"/>
                  <a:pt x="2680522" y="3621656"/>
                </a:cubicBezTo>
                <a:cubicBezTo>
                  <a:pt x="2680522" y="2093192"/>
                  <a:pt x="2106786" y="754641"/>
                  <a:pt x="1079623"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Title 1">
            <a:extLst>
              <a:ext uri="{FF2B5EF4-FFF2-40B4-BE49-F238E27FC236}">
                <a16:creationId xmlns:a16="http://schemas.microsoft.com/office/drawing/2014/main" id="{A14EED18-8D15-F844-AFFA-CD5EDC79EDEE}"/>
              </a:ext>
            </a:extLst>
          </p:cNvPr>
          <p:cNvSpPr>
            <a:spLocks noGrp="1"/>
          </p:cNvSpPr>
          <p:nvPr>
            <p:ph type="title"/>
          </p:nvPr>
        </p:nvSpPr>
        <p:spPr>
          <a:xfrm>
            <a:off x="765051" y="662400"/>
            <a:ext cx="6015897" cy="1492132"/>
          </a:xfrm>
        </p:spPr>
        <p:txBody>
          <a:bodyPr vert="horz" lIns="91440" tIns="45720" rIns="91440" bIns="45720" rtlCol="0" anchor="t">
            <a:normAutofit/>
          </a:bodyPr>
          <a:lstStyle/>
          <a:p>
            <a:pPr lvl="0"/>
            <a:r>
              <a:rPr lang="en-US" sz="4400" dirty="0">
                <a:solidFill>
                  <a:schemeClr val="tx2">
                    <a:lumMod val="75000"/>
                  </a:schemeClr>
                </a:solidFill>
                <a:latin typeface="+mn-lt"/>
              </a:rPr>
              <a:t>Blue Ocean </a:t>
            </a:r>
            <a:br>
              <a:rPr lang="en-US" sz="4400" dirty="0">
                <a:solidFill>
                  <a:schemeClr val="tx2">
                    <a:lumMod val="75000"/>
                  </a:schemeClr>
                </a:solidFill>
                <a:latin typeface="+mn-lt"/>
              </a:rPr>
            </a:br>
            <a:r>
              <a:rPr lang="en-US" sz="4400" dirty="0">
                <a:solidFill>
                  <a:schemeClr val="tx2">
                    <a:lumMod val="75000"/>
                  </a:schemeClr>
                </a:solidFill>
                <a:latin typeface="+mn-lt"/>
              </a:rPr>
              <a:t>Strategy Canvas</a:t>
            </a:r>
          </a:p>
        </p:txBody>
      </p:sp>
      <p:sp>
        <p:nvSpPr>
          <p:cNvPr id="17" name="Content Placeholder 4">
            <a:extLst>
              <a:ext uri="{FF2B5EF4-FFF2-40B4-BE49-F238E27FC236}">
                <a16:creationId xmlns:a16="http://schemas.microsoft.com/office/drawing/2014/main" id="{134FC690-F7D4-4043-9D1F-B3A2BBECBFA4}"/>
              </a:ext>
            </a:extLst>
          </p:cNvPr>
          <p:cNvSpPr>
            <a:spLocks noGrp="1"/>
          </p:cNvSpPr>
          <p:nvPr>
            <p:ph type="body" sz="half" idx="2"/>
          </p:nvPr>
        </p:nvSpPr>
        <p:spPr>
          <a:xfrm>
            <a:off x="1090742" y="2276872"/>
            <a:ext cx="5137048" cy="3365414"/>
          </a:xfrm>
        </p:spPr>
        <p:txBody>
          <a:bodyPr vert="horz" lIns="91440" tIns="45720" rIns="91440" bIns="45720" rtlCol="0">
            <a:noAutofit/>
          </a:bodyPr>
          <a:lstStyle/>
          <a:p>
            <a:pPr fontAlgn="base">
              <a:lnSpc>
                <a:spcPct val="100000"/>
              </a:lnSpc>
              <a:spcBef>
                <a:spcPts val="1600"/>
              </a:spcBef>
              <a:buFont typeface="Arial" panose="020B0604020202020204" pitchFamily="34" charset="0"/>
              <a:buChar char="•"/>
            </a:pPr>
            <a:r>
              <a:rPr lang="en-GB" sz="1400" b="0" dirty="0">
                <a:solidFill>
                  <a:schemeClr val="tx2">
                    <a:lumMod val="75000"/>
                  </a:schemeClr>
                </a:solidFill>
                <a:latin typeface="+mn-lt"/>
              </a:rPr>
              <a:t>The </a:t>
            </a:r>
            <a:r>
              <a:rPr lang="en-GB" sz="1400" dirty="0">
                <a:solidFill>
                  <a:schemeClr val="tx2">
                    <a:lumMod val="75000"/>
                  </a:schemeClr>
                </a:solidFill>
                <a:latin typeface="+mn-lt"/>
              </a:rPr>
              <a:t>Blue Ocean Strategy </a:t>
            </a:r>
            <a:r>
              <a:rPr lang="en-GB" sz="1400" b="0" dirty="0">
                <a:solidFill>
                  <a:schemeClr val="tx2">
                    <a:lumMod val="75000"/>
                  </a:schemeClr>
                </a:solidFill>
                <a:latin typeface="+mn-lt"/>
              </a:rPr>
              <a:t>canvas can be used as an action framework, and draw clear lines to compare your product/service/idea with the competitors’. </a:t>
            </a:r>
          </a:p>
          <a:p>
            <a:pPr fontAlgn="base">
              <a:lnSpc>
                <a:spcPct val="100000"/>
              </a:lnSpc>
              <a:spcBef>
                <a:spcPts val="1600"/>
              </a:spcBef>
              <a:buFont typeface="Arial" panose="020B0604020202020204" pitchFamily="34" charset="0"/>
              <a:buChar char="•"/>
            </a:pPr>
            <a:r>
              <a:rPr lang="en-GB" sz="1400" b="0" dirty="0">
                <a:solidFill>
                  <a:schemeClr val="tx2">
                    <a:lumMod val="75000"/>
                  </a:schemeClr>
                </a:solidFill>
                <a:latin typeface="+mn-lt"/>
              </a:rPr>
              <a:t>Gives a clear overview on the things you should improve.</a:t>
            </a:r>
          </a:p>
          <a:p>
            <a:pPr fontAlgn="base">
              <a:lnSpc>
                <a:spcPct val="100000"/>
              </a:lnSpc>
              <a:spcBef>
                <a:spcPts val="1600"/>
              </a:spcBef>
              <a:buFont typeface="Arial" panose="020B0604020202020204" pitchFamily="34" charset="0"/>
              <a:buChar char="•"/>
            </a:pPr>
            <a:r>
              <a:rPr lang="en-GB" sz="1400" b="0" dirty="0">
                <a:solidFill>
                  <a:schemeClr val="tx2">
                    <a:lumMod val="75000"/>
                  </a:schemeClr>
                </a:solidFill>
                <a:latin typeface="+mn-lt"/>
              </a:rPr>
              <a:t>On the horizontal axis, you place the most important parameters for the specific product or company that you want to </a:t>
            </a:r>
            <a:r>
              <a:rPr lang="en-GB" sz="1400" b="0" dirty="0" err="1">
                <a:solidFill>
                  <a:schemeClr val="tx2">
                    <a:lumMod val="75000"/>
                  </a:schemeClr>
                </a:solidFill>
                <a:latin typeface="+mn-lt"/>
              </a:rPr>
              <a:t>analyze</a:t>
            </a:r>
            <a:r>
              <a:rPr lang="en-GB" sz="1400" b="0" dirty="0">
                <a:solidFill>
                  <a:schemeClr val="tx2">
                    <a:lumMod val="75000"/>
                  </a:schemeClr>
                </a:solidFill>
                <a:latin typeface="+mn-lt"/>
              </a:rPr>
              <a:t>. </a:t>
            </a:r>
          </a:p>
          <a:p>
            <a:pPr fontAlgn="base">
              <a:lnSpc>
                <a:spcPct val="100000"/>
              </a:lnSpc>
              <a:spcBef>
                <a:spcPts val="1600"/>
              </a:spcBef>
              <a:buFont typeface="Arial" panose="020B0604020202020204" pitchFamily="34" charset="0"/>
              <a:buChar char="•"/>
            </a:pPr>
            <a:r>
              <a:rPr lang="en-GB" sz="1400" b="0" dirty="0">
                <a:solidFill>
                  <a:schemeClr val="tx2">
                    <a:lumMod val="75000"/>
                  </a:schemeClr>
                </a:solidFill>
                <a:latin typeface="+mn-lt"/>
              </a:rPr>
              <a:t>On the vertical, you indicate whether this value is high or low at the company you are investigating.</a:t>
            </a:r>
          </a:p>
          <a:p>
            <a:pPr marL="0" indent="0" fontAlgn="base">
              <a:lnSpc>
                <a:spcPct val="100000"/>
              </a:lnSpc>
              <a:spcBef>
                <a:spcPts val="1600"/>
              </a:spcBef>
              <a:buNone/>
            </a:pPr>
            <a:r>
              <a:rPr lang="en-GB" sz="1400" dirty="0">
                <a:solidFill>
                  <a:schemeClr val="tx2">
                    <a:lumMod val="75000"/>
                  </a:schemeClr>
                </a:solidFill>
                <a:latin typeface="+mn-lt"/>
                <a:hlinkClick r:id="rId4">
                  <a:extLst>
                    <a:ext uri="{A12FA001-AC4F-418D-AE19-62706E023703}">
                      <ahyp:hlinkClr xmlns:ahyp="http://schemas.microsoft.com/office/drawing/2018/hyperlinkcolor" val="tx"/>
                    </a:ext>
                  </a:extLst>
                </a:hlinkClick>
              </a:rPr>
              <a:t>Download the Blue Ocean Strategy Canvas</a:t>
            </a:r>
            <a:endParaRPr lang="en-GB" sz="1400" dirty="0">
              <a:solidFill>
                <a:schemeClr val="tx2">
                  <a:lumMod val="75000"/>
                </a:schemeClr>
              </a:solidFill>
              <a:latin typeface="+mn-lt"/>
            </a:endParaRPr>
          </a:p>
          <a:p>
            <a:pPr fontAlgn="base">
              <a:lnSpc>
                <a:spcPct val="100000"/>
              </a:lnSpc>
              <a:spcBef>
                <a:spcPts val="1600"/>
              </a:spcBef>
              <a:buFont typeface="Arial" panose="020B0604020202020204" pitchFamily="34" charset="0"/>
              <a:buChar char="•"/>
            </a:pPr>
            <a:endParaRPr lang="en-GB" sz="1400" b="0" dirty="0">
              <a:solidFill>
                <a:schemeClr val="tx2">
                  <a:lumMod val="75000"/>
                </a:schemeClr>
              </a:solidFill>
              <a:latin typeface="+mn-lt"/>
            </a:endParaRPr>
          </a:p>
          <a:p>
            <a:pPr marL="0" indent="0" fontAlgn="base">
              <a:lnSpc>
                <a:spcPct val="100000"/>
              </a:lnSpc>
              <a:spcBef>
                <a:spcPts val="1600"/>
              </a:spcBef>
              <a:buNone/>
            </a:pPr>
            <a:endParaRPr lang="en-GB" sz="1400" b="0" dirty="0">
              <a:solidFill>
                <a:schemeClr val="tx2">
                  <a:lumMod val="75000"/>
                </a:schemeClr>
              </a:solidFill>
              <a:latin typeface="+mn-lt"/>
            </a:endParaRPr>
          </a:p>
        </p:txBody>
      </p:sp>
      <p:sp>
        <p:nvSpPr>
          <p:cNvPr id="10" name="Rectangle 9">
            <a:extLst>
              <a:ext uri="{FF2B5EF4-FFF2-40B4-BE49-F238E27FC236}">
                <a16:creationId xmlns:a16="http://schemas.microsoft.com/office/drawing/2014/main" id="{B5653F31-48D4-FC44-85FD-E10AB6A1A180}"/>
              </a:ext>
            </a:extLst>
          </p:cNvPr>
          <p:cNvSpPr/>
          <p:nvPr/>
        </p:nvSpPr>
        <p:spPr>
          <a:xfrm>
            <a:off x="657425" y="6309320"/>
            <a:ext cx="5724644" cy="338554"/>
          </a:xfrm>
          <a:prstGeom prst="rect">
            <a:avLst/>
          </a:prstGeom>
        </p:spPr>
        <p:txBody>
          <a:bodyPr wrap="none">
            <a:spAutoFit/>
          </a:bodyPr>
          <a:lstStyle/>
          <a:p>
            <a:r>
              <a:rPr lang="en-US" sz="1600" dirty="0">
                <a:solidFill>
                  <a:schemeClr val="tx2">
                    <a:lumMod val="60000"/>
                    <a:lumOff val="40000"/>
                  </a:schemeClr>
                </a:solidFill>
              </a:rPr>
              <a:t>Read more: </a:t>
            </a:r>
            <a:r>
              <a:rPr lang="en-US" sz="1600" dirty="0">
                <a:solidFill>
                  <a:schemeClr val="tx1">
                    <a:lumMod val="50000"/>
                    <a:lumOff val="50000"/>
                  </a:schemeClr>
                </a:solidFill>
                <a:hlinkClick r:id="rId5"/>
              </a:rPr>
              <a:t>Innovation Methods: the What, Why and How</a:t>
            </a:r>
            <a:endParaRPr lang="en-US" sz="1600" dirty="0">
              <a:solidFill>
                <a:schemeClr val="tx1">
                  <a:lumMod val="50000"/>
                  <a:lumOff val="50000"/>
                </a:schemeClr>
              </a:solidFill>
            </a:endParaRPr>
          </a:p>
        </p:txBody>
      </p:sp>
    </p:spTree>
    <p:extLst>
      <p:ext uri="{BB962C8B-B14F-4D97-AF65-F5344CB8AC3E}">
        <p14:creationId xmlns:p14="http://schemas.microsoft.com/office/powerpoint/2010/main" val="1159482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39">
            <a:extLst>
              <a:ext uri="{FF2B5EF4-FFF2-40B4-BE49-F238E27FC236}">
                <a16:creationId xmlns:a16="http://schemas.microsoft.com/office/drawing/2014/main" id="{98C94856-200D-405A-AB35-F9553D46E0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A32BE4-901E-D145-9177-B09D3E9BD2B3}"/>
              </a:ext>
            </a:extLst>
          </p:cNvPr>
          <p:cNvSpPr>
            <a:spLocks noGrp="1"/>
          </p:cNvSpPr>
          <p:nvPr>
            <p:ph type="title"/>
          </p:nvPr>
        </p:nvSpPr>
        <p:spPr>
          <a:xfrm>
            <a:off x="765051" y="662400"/>
            <a:ext cx="6015897" cy="1492132"/>
          </a:xfrm>
        </p:spPr>
        <p:txBody>
          <a:bodyPr vert="horz" lIns="91440" tIns="45720" rIns="91440" bIns="45720" rtlCol="0" anchor="t">
            <a:normAutofit/>
          </a:bodyPr>
          <a:lstStyle/>
          <a:p>
            <a:pPr lvl="0"/>
            <a:r>
              <a:rPr lang="en-US" sz="4400" dirty="0">
                <a:solidFill>
                  <a:schemeClr val="tx2">
                    <a:lumMod val="75000"/>
                  </a:schemeClr>
                </a:solidFill>
                <a:latin typeface="+mn-lt"/>
              </a:rPr>
              <a:t>Opposite Thinking</a:t>
            </a:r>
          </a:p>
        </p:txBody>
      </p:sp>
      <p:sp>
        <p:nvSpPr>
          <p:cNvPr id="5" name="Content Placeholder 4">
            <a:extLst>
              <a:ext uri="{FF2B5EF4-FFF2-40B4-BE49-F238E27FC236}">
                <a16:creationId xmlns:a16="http://schemas.microsoft.com/office/drawing/2014/main" id="{6E88EBCA-F773-B94C-86A0-E2E83A3D726B}"/>
              </a:ext>
            </a:extLst>
          </p:cNvPr>
          <p:cNvSpPr>
            <a:spLocks noGrp="1"/>
          </p:cNvSpPr>
          <p:nvPr>
            <p:ph type="body" sz="half" idx="2"/>
          </p:nvPr>
        </p:nvSpPr>
        <p:spPr>
          <a:xfrm>
            <a:off x="1143528" y="2060848"/>
            <a:ext cx="5258941" cy="3844800"/>
          </a:xfrm>
        </p:spPr>
        <p:txBody>
          <a:bodyPr vert="horz" lIns="91440" tIns="45720" rIns="91440" bIns="45720" rtlCol="0">
            <a:noAutofit/>
          </a:bodyPr>
          <a:lstStyle/>
          <a:p>
            <a:pPr>
              <a:lnSpc>
                <a:spcPct val="100000"/>
              </a:lnSpc>
              <a:spcBef>
                <a:spcPts val="400"/>
              </a:spcBef>
              <a:spcAft>
                <a:spcPts val="600"/>
              </a:spcAft>
              <a:buFont typeface="Arial" panose="020B0604020202020204" pitchFamily="34" charset="0"/>
              <a:buChar char="•"/>
            </a:pPr>
            <a:r>
              <a:rPr lang="en-US" sz="1400" dirty="0">
                <a:solidFill>
                  <a:schemeClr val="tx2">
                    <a:lumMod val="75000"/>
                  </a:schemeClr>
                </a:solidFill>
                <a:latin typeface="+mn-lt"/>
                <a:hlinkClick r:id="rId2">
                  <a:extLst>
                    <a:ext uri="{A12FA001-AC4F-418D-AE19-62706E023703}">
                      <ahyp:hlinkClr xmlns:ahyp="http://schemas.microsoft.com/office/drawing/2018/hyperlinkcolor" val="tx"/>
                    </a:ext>
                  </a:extLst>
                </a:hlinkClick>
              </a:rPr>
              <a:t>Opposite/reverse thinking </a:t>
            </a:r>
            <a:r>
              <a:rPr lang="en-US" sz="1400" b="0" dirty="0">
                <a:solidFill>
                  <a:schemeClr val="tx2">
                    <a:lumMod val="75000"/>
                  </a:schemeClr>
                </a:solidFill>
                <a:latin typeface="+mn-lt"/>
              </a:rPr>
              <a:t>is a technique that can help you question long-held assumptions related to your business. </a:t>
            </a:r>
          </a:p>
          <a:p>
            <a:pPr>
              <a:lnSpc>
                <a:spcPct val="100000"/>
              </a:lnSpc>
              <a:spcBef>
                <a:spcPts val="400"/>
              </a:spcBef>
              <a:spcAft>
                <a:spcPts val="600"/>
              </a:spcAft>
              <a:buFont typeface="Arial" panose="020B0604020202020204" pitchFamily="34" charset="0"/>
              <a:buChar char="•"/>
            </a:pPr>
            <a:r>
              <a:rPr lang="en-US" sz="1400" b="0" dirty="0">
                <a:solidFill>
                  <a:schemeClr val="tx2">
                    <a:lumMod val="75000"/>
                  </a:schemeClr>
                </a:solidFill>
                <a:latin typeface="+mn-lt"/>
              </a:rPr>
              <a:t>It’s a useful tool to consider if you feel your team is stuck with the conventional mindset and coming up with those “out-of-the-box ideas” seems to be difficult.</a:t>
            </a:r>
          </a:p>
          <a:p>
            <a:pPr>
              <a:lnSpc>
                <a:spcPct val="100000"/>
              </a:lnSpc>
              <a:spcBef>
                <a:spcPts val="400"/>
              </a:spcBef>
              <a:spcAft>
                <a:spcPts val="600"/>
              </a:spcAft>
              <a:buFont typeface="Arial" panose="020B0604020202020204" pitchFamily="34" charset="0"/>
              <a:buChar char="•"/>
            </a:pPr>
            <a:r>
              <a:rPr lang="en-US" sz="1400" b="0" dirty="0">
                <a:solidFill>
                  <a:schemeClr val="tx2">
                    <a:lumMod val="75000"/>
                  </a:schemeClr>
                </a:solidFill>
                <a:latin typeface="+mn-lt"/>
              </a:rPr>
              <a:t>Often, the best solutions aren’t found through a linear thought process. Although our brains are wired that way, opposite thinking can help us question the norm.</a:t>
            </a:r>
          </a:p>
          <a:p>
            <a:pPr>
              <a:lnSpc>
                <a:spcPct val="100000"/>
              </a:lnSpc>
              <a:spcBef>
                <a:spcPts val="400"/>
              </a:spcBef>
              <a:spcAft>
                <a:spcPts val="600"/>
              </a:spcAft>
              <a:buFont typeface="Arial" panose="020B0604020202020204" pitchFamily="34" charset="0"/>
              <a:buChar char="•"/>
            </a:pPr>
            <a:r>
              <a:rPr lang="en-US" sz="1400" b="0" dirty="0">
                <a:solidFill>
                  <a:schemeClr val="tx2">
                    <a:lumMod val="75000"/>
                  </a:schemeClr>
                </a:solidFill>
                <a:latin typeface="+mn-lt"/>
              </a:rPr>
              <a:t>With this type of thinking, you consider the exact opposite of what’s normal. </a:t>
            </a:r>
          </a:p>
        </p:txBody>
      </p:sp>
      <p:pic>
        <p:nvPicPr>
          <p:cNvPr id="10" name="Picture 9" descr="A picture containing sky&#10;&#10;Description automatically generated">
            <a:extLst>
              <a:ext uri="{FF2B5EF4-FFF2-40B4-BE49-F238E27FC236}">
                <a16:creationId xmlns:a16="http://schemas.microsoft.com/office/drawing/2014/main" id="{F0AC26A3-57C7-B745-B909-0863B0010E94}"/>
              </a:ext>
            </a:extLst>
          </p:cNvPr>
          <p:cNvPicPr>
            <a:picLocks noChangeAspect="1"/>
          </p:cNvPicPr>
          <p:nvPr/>
        </p:nvPicPr>
        <p:blipFill rotWithShape="1">
          <a:blip r:embed="rId3"/>
          <a:srcRect l="629" r="32147" b="-2"/>
          <a:stretch/>
        </p:blipFill>
        <p:spPr>
          <a:xfrm>
            <a:off x="7389812" y="10"/>
            <a:ext cx="4802188" cy="6857990"/>
          </a:xfrm>
          <a:custGeom>
            <a:avLst/>
            <a:gdLst/>
            <a:ahLst/>
            <a:cxnLst/>
            <a:rect l="l" t="t" r="r" b="b"/>
            <a:pathLst>
              <a:path w="4802188" h="6858000">
                <a:moveTo>
                  <a:pt x="0" y="0"/>
                </a:moveTo>
                <a:lnTo>
                  <a:pt x="4802188" y="0"/>
                </a:lnTo>
                <a:lnTo>
                  <a:pt x="4802188" y="6858000"/>
                </a:lnTo>
                <a:lnTo>
                  <a:pt x="0" y="6858000"/>
                </a:lnTo>
                <a:lnTo>
                  <a:pt x="4763" y="6791325"/>
                </a:lnTo>
                <a:lnTo>
                  <a:pt x="12700" y="6735762"/>
                </a:lnTo>
                <a:lnTo>
                  <a:pt x="22225" y="6683375"/>
                </a:lnTo>
                <a:lnTo>
                  <a:pt x="38100" y="6640512"/>
                </a:lnTo>
                <a:lnTo>
                  <a:pt x="53975" y="6597650"/>
                </a:lnTo>
                <a:lnTo>
                  <a:pt x="73025" y="6561137"/>
                </a:lnTo>
                <a:lnTo>
                  <a:pt x="92075" y="6523037"/>
                </a:lnTo>
                <a:lnTo>
                  <a:pt x="109538" y="6488112"/>
                </a:lnTo>
                <a:lnTo>
                  <a:pt x="127000" y="6448425"/>
                </a:lnTo>
                <a:lnTo>
                  <a:pt x="142875" y="6407150"/>
                </a:lnTo>
                <a:lnTo>
                  <a:pt x="157163" y="6361112"/>
                </a:lnTo>
                <a:lnTo>
                  <a:pt x="168275" y="6311900"/>
                </a:lnTo>
                <a:lnTo>
                  <a:pt x="176213" y="6251575"/>
                </a:lnTo>
                <a:lnTo>
                  <a:pt x="179388" y="6183312"/>
                </a:lnTo>
                <a:lnTo>
                  <a:pt x="176213" y="6113462"/>
                </a:lnTo>
                <a:lnTo>
                  <a:pt x="168275" y="6056312"/>
                </a:lnTo>
                <a:lnTo>
                  <a:pt x="157163" y="6003925"/>
                </a:lnTo>
                <a:lnTo>
                  <a:pt x="142875" y="5956300"/>
                </a:lnTo>
                <a:lnTo>
                  <a:pt x="127000" y="5915025"/>
                </a:lnTo>
                <a:lnTo>
                  <a:pt x="107950" y="5876925"/>
                </a:lnTo>
                <a:lnTo>
                  <a:pt x="88900" y="5840412"/>
                </a:lnTo>
                <a:lnTo>
                  <a:pt x="69850" y="5802312"/>
                </a:lnTo>
                <a:lnTo>
                  <a:pt x="52388" y="5762625"/>
                </a:lnTo>
                <a:lnTo>
                  <a:pt x="34925" y="5721350"/>
                </a:lnTo>
                <a:lnTo>
                  <a:pt x="20638" y="5675312"/>
                </a:lnTo>
                <a:lnTo>
                  <a:pt x="11113" y="5622925"/>
                </a:lnTo>
                <a:lnTo>
                  <a:pt x="1588" y="5562600"/>
                </a:lnTo>
                <a:lnTo>
                  <a:pt x="0" y="5494337"/>
                </a:lnTo>
                <a:lnTo>
                  <a:pt x="1588" y="5426075"/>
                </a:lnTo>
                <a:lnTo>
                  <a:pt x="11113" y="5365750"/>
                </a:lnTo>
                <a:lnTo>
                  <a:pt x="20638" y="5313362"/>
                </a:lnTo>
                <a:lnTo>
                  <a:pt x="34925" y="5268912"/>
                </a:lnTo>
                <a:lnTo>
                  <a:pt x="52388" y="5226050"/>
                </a:lnTo>
                <a:lnTo>
                  <a:pt x="69850" y="5186362"/>
                </a:lnTo>
                <a:lnTo>
                  <a:pt x="88900" y="5149850"/>
                </a:lnTo>
                <a:lnTo>
                  <a:pt x="107950" y="5114925"/>
                </a:lnTo>
                <a:lnTo>
                  <a:pt x="127000" y="5075237"/>
                </a:lnTo>
                <a:lnTo>
                  <a:pt x="142875" y="5033962"/>
                </a:lnTo>
                <a:lnTo>
                  <a:pt x="157163" y="4987925"/>
                </a:lnTo>
                <a:lnTo>
                  <a:pt x="168275" y="4935537"/>
                </a:lnTo>
                <a:lnTo>
                  <a:pt x="176213" y="4875212"/>
                </a:lnTo>
                <a:lnTo>
                  <a:pt x="179388" y="4806950"/>
                </a:lnTo>
                <a:lnTo>
                  <a:pt x="176213" y="4738687"/>
                </a:lnTo>
                <a:lnTo>
                  <a:pt x="168275" y="4678362"/>
                </a:lnTo>
                <a:lnTo>
                  <a:pt x="157163" y="4625975"/>
                </a:lnTo>
                <a:lnTo>
                  <a:pt x="142875" y="4579937"/>
                </a:lnTo>
                <a:lnTo>
                  <a:pt x="127000" y="4537075"/>
                </a:lnTo>
                <a:lnTo>
                  <a:pt x="107950" y="4498975"/>
                </a:lnTo>
                <a:lnTo>
                  <a:pt x="69850" y="4424362"/>
                </a:lnTo>
                <a:lnTo>
                  <a:pt x="52388" y="4386262"/>
                </a:lnTo>
                <a:lnTo>
                  <a:pt x="34925" y="4343400"/>
                </a:lnTo>
                <a:lnTo>
                  <a:pt x="20638" y="4297362"/>
                </a:lnTo>
                <a:lnTo>
                  <a:pt x="11113" y="4244975"/>
                </a:lnTo>
                <a:lnTo>
                  <a:pt x="1588" y="4186237"/>
                </a:lnTo>
                <a:lnTo>
                  <a:pt x="0" y="4116387"/>
                </a:lnTo>
                <a:lnTo>
                  <a:pt x="1588" y="4048125"/>
                </a:lnTo>
                <a:lnTo>
                  <a:pt x="11113" y="3987800"/>
                </a:lnTo>
                <a:lnTo>
                  <a:pt x="20638" y="3935412"/>
                </a:lnTo>
                <a:lnTo>
                  <a:pt x="34925" y="3890962"/>
                </a:lnTo>
                <a:lnTo>
                  <a:pt x="52388" y="3848100"/>
                </a:lnTo>
                <a:lnTo>
                  <a:pt x="69850" y="3811587"/>
                </a:lnTo>
                <a:lnTo>
                  <a:pt x="107950" y="3736975"/>
                </a:lnTo>
                <a:lnTo>
                  <a:pt x="127000" y="3697287"/>
                </a:lnTo>
                <a:lnTo>
                  <a:pt x="142875" y="3656012"/>
                </a:lnTo>
                <a:lnTo>
                  <a:pt x="157163" y="3609975"/>
                </a:lnTo>
                <a:lnTo>
                  <a:pt x="168275" y="3557587"/>
                </a:lnTo>
                <a:lnTo>
                  <a:pt x="176213" y="3497262"/>
                </a:lnTo>
                <a:lnTo>
                  <a:pt x="179388" y="3427412"/>
                </a:lnTo>
                <a:lnTo>
                  <a:pt x="176213" y="3360737"/>
                </a:lnTo>
                <a:lnTo>
                  <a:pt x="168275" y="3300412"/>
                </a:lnTo>
                <a:lnTo>
                  <a:pt x="157163" y="3248025"/>
                </a:lnTo>
                <a:lnTo>
                  <a:pt x="142875" y="3201987"/>
                </a:lnTo>
                <a:lnTo>
                  <a:pt x="127000" y="3160712"/>
                </a:lnTo>
                <a:lnTo>
                  <a:pt x="107950" y="3121025"/>
                </a:lnTo>
                <a:lnTo>
                  <a:pt x="88900" y="3084512"/>
                </a:lnTo>
                <a:lnTo>
                  <a:pt x="69850" y="3046412"/>
                </a:lnTo>
                <a:lnTo>
                  <a:pt x="52388" y="3009900"/>
                </a:lnTo>
                <a:lnTo>
                  <a:pt x="34925" y="2967037"/>
                </a:lnTo>
                <a:lnTo>
                  <a:pt x="20638" y="2922587"/>
                </a:lnTo>
                <a:lnTo>
                  <a:pt x="11113" y="2868612"/>
                </a:lnTo>
                <a:lnTo>
                  <a:pt x="1588" y="2809875"/>
                </a:lnTo>
                <a:lnTo>
                  <a:pt x="0" y="2741612"/>
                </a:lnTo>
                <a:lnTo>
                  <a:pt x="1588" y="2671762"/>
                </a:lnTo>
                <a:lnTo>
                  <a:pt x="11113" y="2613025"/>
                </a:lnTo>
                <a:lnTo>
                  <a:pt x="20638" y="2560637"/>
                </a:lnTo>
                <a:lnTo>
                  <a:pt x="34925" y="2513012"/>
                </a:lnTo>
                <a:lnTo>
                  <a:pt x="52388" y="2471737"/>
                </a:lnTo>
                <a:lnTo>
                  <a:pt x="69850" y="2433637"/>
                </a:lnTo>
                <a:lnTo>
                  <a:pt x="88900" y="2395537"/>
                </a:lnTo>
                <a:lnTo>
                  <a:pt x="107950" y="2359025"/>
                </a:lnTo>
                <a:lnTo>
                  <a:pt x="127000" y="2319337"/>
                </a:lnTo>
                <a:lnTo>
                  <a:pt x="142875" y="2278062"/>
                </a:lnTo>
                <a:lnTo>
                  <a:pt x="157163" y="2232025"/>
                </a:lnTo>
                <a:lnTo>
                  <a:pt x="168275" y="2179637"/>
                </a:lnTo>
                <a:lnTo>
                  <a:pt x="176213" y="2119312"/>
                </a:lnTo>
                <a:lnTo>
                  <a:pt x="179388" y="2051050"/>
                </a:lnTo>
                <a:lnTo>
                  <a:pt x="176213" y="1982787"/>
                </a:lnTo>
                <a:lnTo>
                  <a:pt x="168275" y="1922462"/>
                </a:lnTo>
                <a:lnTo>
                  <a:pt x="157163" y="1870075"/>
                </a:lnTo>
                <a:lnTo>
                  <a:pt x="142875" y="1824037"/>
                </a:lnTo>
                <a:lnTo>
                  <a:pt x="127000" y="1782762"/>
                </a:lnTo>
                <a:lnTo>
                  <a:pt x="107950" y="1743075"/>
                </a:lnTo>
                <a:lnTo>
                  <a:pt x="88900" y="1708150"/>
                </a:lnTo>
                <a:lnTo>
                  <a:pt x="69850" y="1671637"/>
                </a:lnTo>
                <a:lnTo>
                  <a:pt x="52388" y="1631950"/>
                </a:lnTo>
                <a:lnTo>
                  <a:pt x="34925" y="1589087"/>
                </a:lnTo>
                <a:lnTo>
                  <a:pt x="20638" y="1544637"/>
                </a:lnTo>
                <a:lnTo>
                  <a:pt x="11113" y="1492250"/>
                </a:lnTo>
                <a:lnTo>
                  <a:pt x="1588" y="1431925"/>
                </a:lnTo>
                <a:lnTo>
                  <a:pt x="0" y="1363662"/>
                </a:lnTo>
                <a:lnTo>
                  <a:pt x="1588" y="1295400"/>
                </a:lnTo>
                <a:lnTo>
                  <a:pt x="11113" y="1235075"/>
                </a:lnTo>
                <a:lnTo>
                  <a:pt x="20638" y="1182687"/>
                </a:lnTo>
                <a:lnTo>
                  <a:pt x="34925" y="1136650"/>
                </a:lnTo>
                <a:lnTo>
                  <a:pt x="52388" y="1095375"/>
                </a:lnTo>
                <a:lnTo>
                  <a:pt x="69850" y="1055687"/>
                </a:lnTo>
                <a:lnTo>
                  <a:pt x="88900" y="1017587"/>
                </a:lnTo>
                <a:lnTo>
                  <a:pt x="107950" y="981075"/>
                </a:lnTo>
                <a:lnTo>
                  <a:pt x="127000" y="942975"/>
                </a:lnTo>
                <a:lnTo>
                  <a:pt x="142875" y="901700"/>
                </a:lnTo>
                <a:lnTo>
                  <a:pt x="157163" y="854075"/>
                </a:lnTo>
                <a:lnTo>
                  <a:pt x="168275" y="801687"/>
                </a:lnTo>
                <a:lnTo>
                  <a:pt x="176213" y="744537"/>
                </a:lnTo>
                <a:lnTo>
                  <a:pt x="179388" y="673100"/>
                </a:lnTo>
                <a:lnTo>
                  <a:pt x="176213" y="606425"/>
                </a:lnTo>
                <a:lnTo>
                  <a:pt x="168275" y="546100"/>
                </a:lnTo>
                <a:lnTo>
                  <a:pt x="157163" y="496887"/>
                </a:lnTo>
                <a:lnTo>
                  <a:pt x="142875" y="450850"/>
                </a:lnTo>
                <a:lnTo>
                  <a:pt x="127000" y="409575"/>
                </a:lnTo>
                <a:lnTo>
                  <a:pt x="109538" y="369887"/>
                </a:lnTo>
                <a:lnTo>
                  <a:pt x="92075" y="334962"/>
                </a:lnTo>
                <a:lnTo>
                  <a:pt x="73025" y="296862"/>
                </a:lnTo>
                <a:lnTo>
                  <a:pt x="53975" y="260350"/>
                </a:lnTo>
                <a:lnTo>
                  <a:pt x="38100" y="217487"/>
                </a:lnTo>
                <a:lnTo>
                  <a:pt x="22225" y="174625"/>
                </a:lnTo>
                <a:lnTo>
                  <a:pt x="12700" y="122237"/>
                </a:lnTo>
                <a:lnTo>
                  <a:pt x="4763" y="66675"/>
                </a:lnTo>
                <a:lnTo>
                  <a:pt x="0" y="0"/>
                </a:lnTo>
                <a:close/>
              </a:path>
            </a:pathLst>
          </a:custGeom>
        </p:spPr>
      </p:pic>
    </p:spTree>
    <p:extLst>
      <p:ext uri="{BB962C8B-B14F-4D97-AF65-F5344CB8AC3E}">
        <p14:creationId xmlns:p14="http://schemas.microsoft.com/office/powerpoint/2010/main" val="2839237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13">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7D0B7289-120F-44DC-9769-2E096993B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53480"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8" name="Freeform: Shape 17">
            <a:extLst>
              <a:ext uri="{FF2B5EF4-FFF2-40B4-BE49-F238E27FC236}">
                <a16:creationId xmlns:a16="http://schemas.microsoft.com/office/drawing/2014/main" id="{158468AF-8ABA-4771-9770-C8C79C0E61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8825"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9" name="Picture Placeholder 8">
            <a:extLst>
              <a:ext uri="{FF2B5EF4-FFF2-40B4-BE49-F238E27FC236}">
                <a16:creationId xmlns:a16="http://schemas.microsoft.com/office/drawing/2014/main" id="{C69DC85B-35C6-1146-97DD-3EB64124021E}"/>
              </a:ext>
            </a:extLst>
          </p:cNvPr>
          <p:cNvPicPr>
            <a:picLocks noGrp="1" noChangeAspect="1"/>
          </p:cNvPicPr>
          <p:nvPr>
            <p:ph type="pic" idx="1"/>
          </p:nvPr>
        </p:nvPicPr>
        <p:blipFill>
          <a:blip r:embed="rId3"/>
          <a:srcRect l="24696" r="24696"/>
          <a:stretch/>
        </p:blipFill>
        <p:spPr>
          <a:xfrm>
            <a:off x="6986049" y="10"/>
            <a:ext cx="5205951" cy="6857990"/>
          </a:xfrm>
          <a:custGeom>
            <a:avLst/>
            <a:gdLst/>
            <a:ahLst/>
            <a:cxnLst/>
            <a:rect l="l" t="t" r="r" b="b"/>
            <a:pathLst>
              <a:path w="5205951" h="6858000">
                <a:moveTo>
                  <a:pt x="1623023" y="0"/>
                </a:moveTo>
                <a:lnTo>
                  <a:pt x="2716256" y="0"/>
                </a:lnTo>
                <a:lnTo>
                  <a:pt x="3496422" y="0"/>
                </a:lnTo>
                <a:lnTo>
                  <a:pt x="5205951" y="0"/>
                </a:lnTo>
                <a:lnTo>
                  <a:pt x="5205951" y="6858000"/>
                </a:lnTo>
                <a:lnTo>
                  <a:pt x="3496422"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a:solidFill>
            <a:schemeClr val="bg1"/>
          </a:solidFill>
        </p:spPr>
      </p:pic>
      <p:sp>
        <p:nvSpPr>
          <p:cNvPr id="20" name="Freeform: Shape 19">
            <a:extLst>
              <a:ext uri="{FF2B5EF4-FFF2-40B4-BE49-F238E27FC236}">
                <a16:creationId xmlns:a16="http://schemas.microsoft.com/office/drawing/2014/main" id="{430FFA19-9577-4BA8-B103-A75613F3F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2680522" cy="6858000"/>
          </a:xfrm>
          <a:custGeom>
            <a:avLst/>
            <a:gdLst>
              <a:gd name="connsiteX0" fmla="*/ 1057499 w 2680522"/>
              <a:gd name="connsiteY0" fmla="*/ 0 h 6858000"/>
              <a:gd name="connsiteX1" fmla="*/ 879731 w 2680522"/>
              <a:gd name="connsiteY1" fmla="*/ 0 h 6858000"/>
              <a:gd name="connsiteX2" fmla="*/ 901855 w 2680522"/>
              <a:gd name="connsiteY2" fmla="*/ 14997 h 6858000"/>
              <a:gd name="connsiteX3" fmla="*/ 2502754 w 2680522"/>
              <a:gd name="connsiteY3" fmla="*/ 3621656 h 6858000"/>
              <a:gd name="connsiteX4" fmla="*/ 628404 w 2680522"/>
              <a:gd name="connsiteY4" fmla="*/ 6374814 h 6858000"/>
              <a:gd name="connsiteX5" fmla="*/ 111756 w 2680522"/>
              <a:gd name="connsiteY5" fmla="*/ 6780599 h 6858000"/>
              <a:gd name="connsiteX6" fmla="*/ 0 w 2680522"/>
              <a:gd name="connsiteY6" fmla="*/ 6858000 h 6858000"/>
              <a:gd name="connsiteX7" fmla="*/ 177768 w 2680522"/>
              <a:gd name="connsiteY7" fmla="*/ 6858000 h 6858000"/>
              <a:gd name="connsiteX8" fmla="*/ 289524 w 2680522"/>
              <a:gd name="connsiteY8" fmla="*/ 6780599 h 6858000"/>
              <a:gd name="connsiteX9" fmla="*/ 806172 w 2680522"/>
              <a:gd name="connsiteY9" fmla="*/ 6374814 h 6858000"/>
              <a:gd name="connsiteX10" fmla="*/ 2680522 w 2680522"/>
              <a:gd name="connsiteY10" fmla="*/ 3621656 h 6858000"/>
              <a:gd name="connsiteX11" fmla="*/ 1079623 w 2680522"/>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0522" h="6858000">
                <a:moveTo>
                  <a:pt x="1057499" y="0"/>
                </a:moveTo>
                <a:lnTo>
                  <a:pt x="879731" y="0"/>
                </a:lnTo>
                <a:lnTo>
                  <a:pt x="901855" y="14997"/>
                </a:lnTo>
                <a:cubicBezTo>
                  <a:pt x="1929018" y="754641"/>
                  <a:pt x="2502754" y="2093192"/>
                  <a:pt x="2502754" y="3621656"/>
                </a:cubicBezTo>
                <a:cubicBezTo>
                  <a:pt x="2502754" y="4969131"/>
                  <a:pt x="1574029" y="5602839"/>
                  <a:pt x="628404" y="6374814"/>
                </a:cubicBezTo>
                <a:cubicBezTo>
                  <a:pt x="456201" y="6515397"/>
                  <a:pt x="285574" y="6653108"/>
                  <a:pt x="111756" y="6780599"/>
                </a:cubicBezTo>
                <a:lnTo>
                  <a:pt x="0" y="6858000"/>
                </a:lnTo>
                <a:lnTo>
                  <a:pt x="177768" y="6858000"/>
                </a:lnTo>
                <a:lnTo>
                  <a:pt x="289524" y="6780599"/>
                </a:lnTo>
                <a:cubicBezTo>
                  <a:pt x="463342" y="6653108"/>
                  <a:pt x="633969" y="6515397"/>
                  <a:pt x="806172" y="6374814"/>
                </a:cubicBezTo>
                <a:cubicBezTo>
                  <a:pt x="1751797" y="5602839"/>
                  <a:pt x="2680522" y="4969131"/>
                  <a:pt x="2680522" y="3621656"/>
                </a:cubicBezTo>
                <a:cubicBezTo>
                  <a:pt x="2680522" y="2093192"/>
                  <a:pt x="2106786" y="754641"/>
                  <a:pt x="1079623"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Title 1">
            <a:extLst>
              <a:ext uri="{FF2B5EF4-FFF2-40B4-BE49-F238E27FC236}">
                <a16:creationId xmlns:a16="http://schemas.microsoft.com/office/drawing/2014/main" id="{A14EED18-8D15-F844-AFFA-CD5EDC79EDEE}"/>
              </a:ext>
            </a:extLst>
          </p:cNvPr>
          <p:cNvSpPr>
            <a:spLocks noGrp="1"/>
          </p:cNvSpPr>
          <p:nvPr>
            <p:ph type="title"/>
          </p:nvPr>
        </p:nvSpPr>
        <p:spPr>
          <a:xfrm>
            <a:off x="765051" y="662400"/>
            <a:ext cx="6015897" cy="1492132"/>
          </a:xfrm>
        </p:spPr>
        <p:txBody>
          <a:bodyPr vert="horz" lIns="91440" tIns="45720" rIns="91440" bIns="45720" rtlCol="0" anchor="t">
            <a:normAutofit/>
          </a:bodyPr>
          <a:lstStyle/>
          <a:p>
            <a:pPr lvl="0"/>
            <a:r>
              <a:rPr lang="en-US" sz="4400" dirty="0">
                <a:solidFill>
                  <a:schemeClr val="tx2">
                    <a:lumMod val="75000"/>
                  </a:schemeClr>
                </a:solidFill>
                <a:latin typeface="+mn-lt"/>
              </a:rPr>
              <a:t>Getting started</a:t>
            </a:r>
          </a:p>
        </p:txBody>
      </p:sp>
      <p:sp>
        <p:nvSpPr>
          <p:cNvPr id="17" name="Content Placeholder 4">
            <a:extLst>
              <a:ext uri="{FF2B5EF4-FFF2-40B4-BE49-F238E27FC236}">
                <a16:creationId xmlns:a16="http://schemas.microsoft.com/office/drawing/2014/main" id="{134FC690-F7D4-4043-9D1F-B3A2BBECBFA4}"/>
              </a:ext>
            </a:extLst>
          </p:cNvPr>
          <p:cNvSpPr>
            <a:spLocks noGrp="1"/>
          </p:cNvSpPr>
          <p:nvPr>
            <p:ph type="body" sz="half" idx="2"/>
          </p:nvPr>
        </p:nvSpPr>
        <p:spPr>
          <a:xfrm>
            <a:off x="895685" y="1947128"/>
            <a:ext cx="5668083" cy="4248472"/>
          </a:xfrm>
        </p:spPr>
        <p:txBody>
          <a:bodyPr vert="horz" lIns="91440" tIns="45720" rIns="91440" bIns="45720" rtlCol="0">
            <a:noAutofit/>
          </a:bodyPr>
          <a:lstStyle/>
          <a:p>
            <a:pPr marL="285750" indent="-285750" fontAlgn="base">
              <a:lnSpc>
                <a:spcPct val="100000"/>
              </a:lnSpc>
              <a:spcBef>
                <a:spcPts val="1600"/>
              </a:spcBef>
              <a:buFont typeface="Arial" panose="020B0604020202020204" pitchFamily="34" charset="0"/>
              <a:buChar char="•"/>
            </a:pPr>
            <a:r>
              <a:rPr lang="en-US" sz="1600" b="0" dirty="0">
                <a:solidFill>
                  <a:schemeClr val="tx2">
                    <a:lumMod val="75000"/>
                  </a:schemeClr>
                </a:solidFill>
                <a:latin typeface="+mn-lt"/>
              </a:rPr>
              <a:t>Whether you are an intrapreneur or a leader supporting and nurturing intrapreneurship, you should start by </a:t>
            </a:r>
            <a:r>
              <a:rPr lang="en-US" sz="1600" dirty="0">
                <a:solidFill>
                  <a:schemeClr val="tx2">
                    <a:lumMod val="75000"/>
                  </a:schemeClr>
                </a:solidFill>
                <a:latin typeface="+mn-lt"/>
              </a:rPr>
              <a:t>evaluating your current position </a:t>
            </a:r>
            <a:r>
              <a:rPr lang="en-US" sz="1600" b="0" dirty="0">
                <a:solidFill>
                  <a:schemeClr val="tx2">
                    <a:lumMod val="75000"/>
                  </a:schemeClr>
                </a:solidFill>
                <a:latin typeface="+mn-lt"/>
              </a:rPr>
              <a:t>and deciding where you want to go.</a:t>
            </a:r>
          </a:p>
          <a:p>
            <a:pPr marL="285750" indent="-285750" fontAlgn="base">
              <a:lnSpc>
                <a:spcPct val="100000"/>
              </a:lnSpc>
              <a:spcBef>
                <a:spcPts val="1600"/>
              </a:spcBef>
              <a:buFont typeface="Arial" panose="020B0604020202020204" pitchFamily="34" charset="0"/>
              <a:buChar char="•"/>
            </a:pPr>
            <a:r>
              <a:rPr lang="en-US" sz="1600" dirty="0">
                <a:solidFill>
                  <a:schemeClr val="tx2">
                    <a:lumMod val="75000"/>
                  </a:schemeClr>
                </a:solidFill>
                <a:latin typeface="+mn-lt"/>
              </a:rPr>
              <a:t>Commitment and communication </a:t>
            </a:r>
            <a:r>
              <a:rPr lang="en-US" sz="1600" b="0" dirty="0">
                <a:solidFill>
                  <a:schemeClr val="tx2">
                    <a:lumMod val="75000"/>
                  </a:schemeClr>
                </a:solidFill>
                <a:latin typeface="+mn-lt"/>
              </a:rPr>
              <a:t>are key starting points to get started </a:t>
            </a:r>
          </a:p>
          <a:p>
            <a:pPr marL="285750" indent="-285750" fontAlgn="base">
              <a:lnSpc>
                <a:spcPct val="100000"/>
              </a:lnSpc>
              <a:spcBef>
                <a:spcPts val="1600"/>
              </a:spcBef>
              <a:buFont typeface="Arial" panose="020B0604020202020204" pitchFamily="34" charset="0"/>
              <a:buChar char="•"/>
            </a:pPr>
            <a:r>
              <a:rPr lang="en-US" sz="1600" b="0" dirty="0">
                <a:solidFill>
                  <a:schemeClr val="tx2">
                    <a:lumMod val="75000"/>
                  </a:schemeClr>
                </a:solidFill>
                <a:latin typeface="+mn-lt"/>
              </a:rPr>
              <a:t>You don’t have to use all these tools at once, but you can </a:t>
            </a:r>
            <a:r>
              <a:rPr lang="en-US" sz="1600" dirty="0">
                <a:solidFill>
                  <a:schemeClr val="tx2">
                    <a:lumMod val="75000"/>
                  </a:schemeClr>
                </a:solidFill>
                <a:latin typeface="+mn-lt"/>
              </a:rPr>
              <a:t>start small, with those that you think would have the most impact </a:t>
            </a:r>
            <a:r>
              <a:rPr lang="en-US" sz="1600" b="0" dirty="0">
                <a:solidFill>
                  <a:schemeClr val="tx2">
                    <a:lumMod val="75000"/>
                  </a:schemeClr>
                </a:solidFill>
                <a:latin typeface="+mn-lt"/>
              </a:rPr>
              <a:t>in a specific task or project you have</a:t>
            </a:r>
          </a:p>
          <a:p>
            <a:pPr marL="285750" indent="-285750" fontAlgn="base">
              <a:lnSpc>
                <a:spcPct val="100000"/>
              </a:lnSpc>
              <a:spcBef>
                <a:spcPts val="1600"/>
              </a:spcBef>
              <a:buFont typeface="Arial" panose="020B0604020202020204" pitchFamily="34" charset="0"/>
              <a:buChar char="•"/>
            </a:pPr>
            <a:r>
              <a:rPr lang="en-US" sz="1600" b="0" dirty="0">
                <a:solidFill>
                  <a:schemeClr val="tx2">
                    <a:lumMod val="75000"/>
                  </a:schemeClr>
                </a:solidFill>
                <a:latin typeface="+mn-lt"/>
              </a:rPr>
              <a:t>Remember, just like all elements involved in the holistic approach of innovation, intrapreneurship </a:t>
            </a:r>
            <a:r>
              <a:rPr lang="en-US" sz="1600" dirty="0">
                <a:solidFill>
                  <a:schemeClr val="tx2">
                    <a:lumMod val="75000"/>
                  </a:schemeClr>
                </a:solidFill>
                <a:latin typeface="+mn-lt"/>
              </a:rPr>
              <a:t>requires time and hard work</a:t>
            </a:r>
            <a:r>
              <a:rPr lang="en-US" sz="1600" b="0" dirty="0">
                <a:solidFill>
                  <a:schemeClr val="tx2">
                    <a:lumMod val="75000"/>
                  </a:schemeClr>
                </a:solidFill>
                <a:latin typeface="+mn-lt"/>
              </a:rPr>
              <a:t>. So, in the process, be patient and kind with yourself and those around you. </a:t>
            </a:r>
          </a:p>
          <a:p>
            <a:pPr marL="285750" indent="-285750" fontAlgn="base">
              <a:lnSpc>
                <a:spcPct val="100000"/>
              </a:lnSpc>
              <a:spcBef>
                <a:spcPts val="1600"/>
              </a:spcBef>
              <a:buFont typeface="Arial" panose="020B0604020202020204" pitchFamily="34" charset="0"/>
              <a:buChar char="•"/>
            </a:pPr>
            <a:endParaRPr lang="en-GB" sz="1600" b="0" dirty="0">
              <a:solidFill>
                <a:schemeClr val="tx2">
                  <a:lumMod val="75000"/>
                </a:schemeClr>
              </a:solidFill>
              <a:latin typeface="+mn-lt"/>
            </a:endParaRPr>
          </a:p>
        </p:txBody>
      </p:sp>
    </p:spTree>
    <p:extLst>
      <p:ext uri="{BB962C8B-B14F-4D97-AF65-F5344CB8AC3E}">
        <p14:creationId xmlns:p14="http://schemas.microsoft.com/office/powerpoint/2010/main" val="9444413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712C8D27-FA5B-A349-97B0-6EC421C9E2E9}"/>
              </a:ext>
            </a:extLst>
          </p:cNvPr>
          <p:cNvSpPr/>
          <p:nvPr/>
        </p:nvSpPr>
        <p:spPr>
          <a:xfrm>
            <a:off x="6531296" y="647184"/>
            <a:ext cx="5563632" cy="5563632"/>
          </a:xfrm>
          <a:prstGeom prst="ellipse">
            <a:avLst/>
          </a:prstGeom>
          <a:solidFill>
            <a:schemeClr val="accent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dirty="0">
              <a:ln w="0"/>
              <a:solidFill>
                <a:schemeClr val="tx1"/>
              </a:solidFill>
              <a:effectLst>
                <a:outerShdw blurRad="38100" dist="19050" dir="2700000" algn="tl" rotWithShape="0">
                  <a:schemeClr val="dk1">
                    <a:alpha val="40000"/>
                  </a:schemeClr>
                </a:outerShdw>
              </a:effectLst>
            </a:endParaRPr>
          </a:p>
        </p:txBody>
      </p:sp>
      <p:pic>
        <p:nvPicPr>
          <p:cNvPr id="7" name="Picture 6" descr="A screenshot of a computer&#10;&#10;Description automatically generated">
            <a:extLst>
              <a:ext uri="{FF2B5EF4-FFF2-40B4-BE49-F238E27FC236}">
                <a16:creationId xmlns:a16="http://schemas.microsoft.com/office/drawing/2014/main" id="{187385EE-8606-A34E-AF29-1D27127DC9EC}"/>
              </a:ext>
            </a:extLst>
          </p:cNvPr>
          <p:cNvPicPr>
            <a:picLocks noChangeAspect="1"/>
          </p:cNvPicPr>
          <p:nvPr/>
        </p:nvPicPr>
        <p:blipFill>
          <a:blip r:embed="rId3"/>
          <a:stretch>
            <a:fillRect/>
          </a:stretch>
        </p:blipFill>
        <p:spPr>
          <a:xfrm>
            <a:off x="6668386" y="1764764"/>
            <a:ext cx="5289452" cy="3194829"/>
          </a:xfrm>
          <a:prstGeom prst="rect">
            <a:avLst/>
          </a:prstGeom>
        </p:spPr>
      </p:pic>
      <p:sp>
        <p:nvSpPr>
          <p:cNvPr id="12" name="Rectangle 11">
            <a:extLst>
              <a:ext uri="{FF2B5EF4-FFF2-40B4-BE49-F238E27FC236}">
                <a16:creationId xmlns:a16="http://schemas.microsoft.com/office/drawing/2014/main" id="{4E9E8E2C-6799-6E4A-99C3-11815E17A4AF}"/>
              </a:ext>
            </a:extLst>
          </p:cNvPr>
          <p:cNvSpPr/>
          <p:nvPr/>
        </p:nvSpPr>
        <p:spPr>
          <a:xfrm>
            <a:off x="695400" y="1752064"/>
            <a:ext cx="5184576" cy="3508653"/>
          </a:xfrm>
          <a:prstGeom prst="rect">
            <a:avLst/>
          </a:prstGeom>
        </p:spPr>
        <p:txBody>
          <a:bodyPr wrap="square">
            <a:spAutoFit/>
          </a:bodyPr>
          <a:lstStyle/>
          <a:p>
            <a:pPr marL="144000">
              <a:spcBef>
                <a:spcPts val="1200"/>
              </a:spcBef>
            </a:pPr>
            <a:r>
              <a:rPr lang="en-US" sz="1600" dirty="0">
                <a:solidFill>
                  <a:schemeClr val="tx2">
                    <a:lumMod val="75000"/>
                  </a:schemeClr>
                </a:solidFill>
              </a:rPr>
              <a:t>We’re on a mission to help organizations make more innovation happen.</a:t>
            </a:r>
          </a:p>
          <a:p>
            <a:pPr marL="144000">
              <a:spcBef>
                <a:spcPts val="1200"/>
              </a:spcBef>
            </a:pPr>
            <a:r>
              <a:rPr lang="en-US" sz="1600" b="1" dirty="0" err="1">
                <a:solidFill>
                  <a:schemeClr val="tx2">
                    <a:lumMod val="75000"/>
                  </a:schemeClr>
                </a:solidFill>
              </a:rPr>
              <a:t>Viima</a:t>
            </a:r>
            <a:r>
              <a:rPr lang="en-US" sz="1600" b="1" dirty="0">
                <a:solidFill>
                  <a:schemeClr val="tx2">
                    <a:lumMod val="75000"/>
                  </a:schemeClr>
                </a:solidFill>
              </a:rPr>
              <a:t> is the all-in-one innovation platform that helps you go from ideas to innovations</a:t>
            </a:r>
            <a:r>
              <a:rPr lang="en-US" sz="1600" dirty="0">
                <a:solidFill>
                  <a:schemeClr val="tx2">
                    <a:lumMod val="75000"/>
                  </a:schemeClr>
                </a:solidFill>
              </a:rPr>
              <a:t>, every step of the way.</a:t>
            </a:r>
          </a:p>
          <a:p>
            <a:pPr marL="144000">
              <a:spcBef>
                <a:spcPts val="1200"/>
              </a:spcBef>
            </a:pPr>
            <a:r>
              <a:rPr lang="en-US" sz="1600" dirty="0">
                <a:solidFill>
                  <a:schemeClr val="tx2">
                    <a:lumMod val="75000"/>
                  </a:schemeClr>
                </a:solidFill>
              </a:rPr>
              <a:t>Getting started is fast and easy and the best part is that </a:t>
            </a:r>
            <a:r>
              <a:rPr lang="en-US" sz="1600" dirty="0" err="1">
                <a:solidFill>
                  <a:schemeClr val="tx2">
                    <a:lumMod val="75000"/>
                  </a:schemeClr>
                </a:solidFill>
              </a:rPr>
              <a:t>Viima</a:t>
            </a:r>
            <a:r>
              <a:rPr lang="en-US" sz="1600" dirty="0">
                <a:solidFill>
                  <a:schemeClr val="tx2">
                    <a:lumMod val="75000"/>
                  </a:schemeClr>
                </a:solidFill>
              </a:rPr>
              <a:t> is completely free for an unlimited number of users!</a:t>
            </a:r>
          </a:p>
          <a:p>
            <a:pPr marL="144000">
              <a:spcBef>
                <a:spcPts val="1200"/>
              </a:spcBef>
            </a:pPr>
            <a:r>
              <a:rPr lang="en-US" sz="1600" dirty="0">
                <a:solidFill>
                  <a:schemeClr val="tx2">
                    <a:lumMod val="75000"/>
                  </a:schemeClr>
                </a:solidFill>
              </a:rPr>
              <a:t>So, If you’re looking for a tool that can help you </a:t>
            </a:r>
            <a:r>
              <a:rPr lang="en-US" sz="1600" b="1" dirty="0">
                <a:solidFill>
                  <a:schemeClr val="tx2">
                    <a:lumMod val="75000"/>
                  </a:schemeClr>
                </a:solidFill>
              </a:rPr>
              <a:t>run and manage your innovation program with ease</a:t>
            </a:r>
            <a:r>
              <a:rPr lang="en-US" sz="1600" dirty="0">
                <a:solidFill>
                  <a:schemeClr val="tx2">
                    <a:lumMod val="75000"/>
                  </a:schemeClr>
                </a:solidFill>
              </a:rPr>
              <a:t>, you can get started in as little as 5 minutes at </a:t>
            </a:r>
            <a:r>
              <a:rPr lang="en-US" sz="1600" dirty="0">
                <a:solidFill>
                  <a:schemeClr val="tx2">
                    <a:lumMod val="75000"/>
                  </a:schemeClr>
                </a:solidFill>
                <a:hlinkClick r:id="rId4">
                  <a:extLst>
                    <a:ext uri="{A12FA001-AC4F-418D-AE19-62706E023703}">
                      <ahyp:hlinkClr xmlns:ahyp="http://schemas.microsoft.com/office/drawing/2018/hyperlinkcolor" val="tx"/>
                    </a:ext>
                  </a:extLst>
                </a:hlinkClick>
              </a:rPr>
              <a:t>viima.com</a:t>
            </a:r>
            <a:r>
              <a:rPr lang="en-US" sz="1600" dirty="0">
                <a:solidFill>
                  <a:schemeClr val="tx2">
                    <a:lumMod val="75000"/>
                  </a:schemeClr>
                </a:solidFill>
              </a:rPr>
              <a:t>.</a:t>
            </a:r>
          </a:p>
        </p:txBody>
      </p:sp>
      <p:sp>
        <p:nvSpPr>
          <p:cNvPr id="13" name="Rounded Rectangle 12">
            <a:hlinkClick r:id="rId4"/>
            <a:extLst>
              <a:ext uri="{FF2B5EF4-FFF2-40B4-BE49-F238E27FC236}">
                <a16:creationId xmlns:a16="http://schemas.microsoft.com/office/drawing/2014/main" id="{9CBE443F-9151-D743-BBC3-53ECAEFFE867}"/>
              </a:ext>
            </a:extLst>
          </p:cNvPr>
          <p:cNvSpPr/>
          <p:nvPr/>
        </p:nvSpPr>
        <p:spPr>
          <a:xfrm>
            <a:off x="839416" y="5490736"/>
            <a:ext cx="3168352" cy="72008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a:t>START FOR FREE</a:t>
            </a:r>
          </a:p>
        </p:txBody>
      </p:sp>
      <p:sp>
        <p:nvSpPr>
          <p:cNvPr id="14" name="Title 1">
            <a:extLst>
              <a:ext uri="{FF2B5EF4-FFF2-40B4-BE49-F238E27FC236}">
                <a16:creationId xmlns:a16="http://schemas.microsoft.com/office/drawing/2014/main" id="{C7B463DD-6AA5-A040-AEFE-468E13BD4213}"/>
              </a:ext>
            </a:extLst>
          </p:cNvPr>
          <p:cNvSpPr>
            <a:spLocks noGrp="1"/>
          </p:cNvSpPr>
          <p:nvPr>
            <p:ph type="title"/>
          </p:nvPr>
        </p:nvSpPr>
        <p:spPr>
          <a:xfrm>
            <a:off x="904895" y="545773"/>
            <a:ext cx="5791471" cy="1325563"/>
          </a:xfrm>
        </p:spPr>
        <p:txBody>
          <a:bodyPr/>
          <a:lstStyle/>
          <a:p>
            <a:r>
              <a:rPr lang="en-US" dirty="0">
                <a:solidFill>
                  <a:schemeClr val="tx2">
                    <a:lumMod val="75000"/>
                  </a:schemeClr>
                </a:solidFill>
                <a:latin typeface="+mn-lt"/>
              </a:rPr>
              <a:t>About Viima</a:t>
            </a:r>
          </a:p>
        </p:txBody>
      </p:sp>
    </p:spTree>
    <p:extLst>
      <p:ext uri="{BB962C8B-B14F-4D97-AF65-F5344CB8AC3E}">
        <p14:creationId xmlns:p14="http://schemas.microsoft.com/office/powerpoint/2010/main" val="1080071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81B4C04-93BA-4343-8DC9-E6C310D54B38}"/>
              </a:ext>
            </a:extLst>
          </p:cNvPr>
          <p:cNvSpPr txBox="1">
            <a:spLocks/>
          </p:cNvSpPr>
          <p:nvPr/>
        </p:nvSpPr>
        <p:spPr>
          <a:xfrm>
            <a:off x="528639" y="260454"/>
            <a:ext cx="5167311" cy="194627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pPr>
              <a:spcAft>
                <a:spcPts val="600"/>
              </a:spcAft>
            </a:pPr>
            <a:r>
              <a:rPr lang="en-US" sz="4400" dirty="0">
                <a:solidFill>
                  <a:schemeClr val="tx2">
                    <a:lumMod val="75000"/>
                  </a:schemeClr>
                </a:solidFill>
                <a:latin typeface="+mj-lt"/>
              </a:rPr>
              <a:t>What is this guide for?</a:t>
            </a:r>
          </a:p>
        </p:txBody>
      </p:sp>
      <p:sp>
        <p:nvSpPr>
          <p:cNvPr id="12" name="TextBox 11">
            <a:extLst>
              <a:ext uri="{FF2B5EF4-FFF2-40B4-BE49-F238E27FC236}">
                <a16:creationId xmlns:a16="http://schemas.microsoft.com/office/drawing/2014/main" id="{28E2FA7B-F8A5-9A42-9E93-820D4D1FC2E1}"/>
              </a:ext>
            </a:extLst>
          </p:cNvPr>
          <p:cNvSpPr txBox="1"/>
          <p:nvPr/>
        </p:nvSpPr>
        <p:spPr>
          <a:xfrm>
            <a:off x="608616" y="2635049"/>
            <a:ext cx="5039709" cy="3766715"/>
          </a:xfrm>
          <a:prstGeom prst="rect">
            <a:avLst/>
          </a:prstGeom>
        </p:spPr>
        <p:txBody>
          <a:bodyPr vert="horz" lIns="91440" tIns="45720" rIns="91440" bIns="45720" rtlCol="0">
            <a:normAutofit/>
          </a:bodyPr>
          <a:lstStyle/>
          <a:p>
            <a:pPr>
              <a:lnSpc>
                <a:spcPct val="90000"/>
              </a:lnSpc>
              <a:spcAft>
                <a:spcPts val="600"/>
              </a:spcAft>
            </a:pPr>
            <a:r>
              <a:rPr lang="en-US" sz="1400" dirty="0">
                <a:solidFill>
                  <a:schemeClr val="tx2">
                    <a:lumMod val="75000"/>
                  </a:schemeClr>
                </a:solidFill>
              </a:rPr>
              <a:t>If you’re reading this, you already made the first step towards an intrapreneurship program that can support your innovation initiatives. </a:t>
            </a:r>
          </a:p>
          <a:p>
            <a:pPr>
              <a:lnSpc>
                <a:spcPct val="90000"/>
              </a:lnSpc>
              <a:spcAft>
                <a:spcPts val="600"/>
              </a:spcAft>
            </a:pPr>
            <a:br>
              <a:rPr lang="en-US" sz="1400" dirty="0">
                <a:solidFill>
                  <a:schemeClr val="tx2">
                    <a:lumMod val="75000"/>
                  </a:schemeClr>
                </a:solidFill>
              </a:rPr>
            </a:br>
            <a:r>
              <a:rPr lang="en-US" sz="1400" dirty="0">
                <a:solidFill>
                  <a:schemeClr val="tx2">
                    <a:lumMod val="75000"/>
                  </a:schemeClr>
                </a:solidFill>
              </a:rPr>
              <a:t>This guide is designed to help you identify the methods and tools you can implement to encourage and enable intrapreneurship. </a:t>
            </a:r>
          </a:p>
          <a:p>
            <a:pPr>
              <a:lnSpc>
                <a:spcPct val="90000"/>
              </a:lnSpc>
              <a:spcAft>
                <a:spcPts val="600"/>
              </a:spcAft>
            </a:pPr>
            <a:endParaRPr lang="en-US" sz="1400" dirty="0">
              <a:solidFill>
                <a:schemeClr val="tx2">
                  <a:lumMod val="75000"/>
                </a:schemeClr>
              </a:solidFill>
            </a:endParaRPr>
          </a:p>
          <a:p>
            <a:pPr>
              <a:lnSpc>
                <a:spcPct val="90000"/>
              </a:lnSpc>
              <a:spcAft>
                <a:spcPts val="600"/>
              </a:spcAft>
            </a:pPr>
            <a:r>
              <a:rPr lang="en-US" sz="1400" dirty="0">
                <a:solidFill>
                  <a:schemeClr val="tx2">
                    <a:lumMod val="75000"/>
                  </a:schemeClr>
                </a:solidFill>
              </a:rPr>
              <a:t>Whether you are an intrapreneur or a leader looking to encourage intrapreneurship,  this guide provides actionable and and easy-to-use tools and templates for your intrapreneurship program.</a:t>
            </a:r>
          </a:p>
          <a:p>
            <a:pPr>
              <a:lnSpc>
                <a:spcPct val="90000"/>
              </a:lnSpc>
              <a:spcAft>
                <a:spcPts val="600"/>
              </a:spcAft>
            </a:pPr>
            <a:br>
              <a:rPr lang="en-US" sz="1400" dirty="0">
                <a:solidFill>
                  <a:schemeClr val="tx2">
                    <a:lumMod val="75000"/>
                  </a:schemeClr>
                </a:solidFill>
              </a:rPr>
            </a:br>
            <a:r>
              <a:rPr lang="en-US" sz="1400" dirty="0">
                <a:solidFill>
                  <a:schemeClr val="tx2">
                    <a:lumMod val="75000"/>
                  </a:schemeClr>
                </a:solidFill>
              </a:rPr>
              <a:t>Together, these can form the basis for your intrapreneurship program and related materials. You can find more useful information behind the </a:t>
            </a:r>
            <a:r>
              <a:rPr lang="en-US" sz="1400" b="1" dirty="0">
                <a:solidFill>
                  <a:schemeClr val="tx2">
                    <a:lumMod val="75000"/>
                  </a:schemeClr>
                </a:solidFill>
              </a:rPr>
              <a:t>links</a:t>
            </a:r>
            <a:r>
              <a:rPr lang="en-US" sz="1400" dirty="0">
                <a:solidFill>
                  <a:schemeClr val="tx2">
                    <a:lumMod val="75000"/>
                  </a:schemeClr>
                </a:solidFill>
              </a:rPr>
              <a:t> and in the </a:t>
            </a:r>
            <a:r>
              <a:rPr lang="en-US" sz="1400" b="1" u="sng" dirty="0">
                <a:solidFill>
                  <a:schemeClr val="tx2">
                    <a:lumMod val="75000"/>
                  </a:schemeClr>
                </a:solidFill>
              </a:rPr>
              <a:t>presentation slide notes</a:t>
            </a:r>
            <a:r>
              <a:rPr lang="en-US" sz="1400" dirty="0">
                <a:solidFill>
                  <a:schemeClr val="tx2">
                    <a:lumMod val="75000"/>
                  </a:schemeClr>
                </a:solidFill>
              </a:rPr>
              <a:t>.</a:t>
            </a:r>
          </a:p>
        </p:txBody>
      </p:sp>
      <p:pic>
        <p:nvPicPr>
          <p:cNvPr id="8" name="Picture 7">
            <a:extLst>
              <a:ext uri="{FF2B5EF4-FFF2-40B4-BE49-F238E27FC236}">
                <a16:creationId xmlns:a16="http://schemas.microsoft.com/office/drawing/2014/main" id="{7902E4A2-B03B-7A4C-BFB6-91E1308882B5}"/>
              </a:ext>
            </a:extLst>
          </p:cNvPr>
          <p:cNvPicPr>
            <a:picLocks noChangeAspect="1"/>
          </p:cNvPicPr>
          <p:nvPr/>
        </p:nvPicPr>
        <p:blipFill>
          <a:blip r:embed="rId3"/>
          <a:srcRect l="24109" r="24109"/>
          <a:stretch/>
        </p:blipFill>
        <p:spPr>
          <a:xfrm>
            <a:off x="5903530" y="-27384"/>
            <a:ext cx="6313150" cy="6885384"/>
          </a:xfrm>
          <a:custGeom>
            <a:avLst/>
            <a:gdLst/>
            <a:ahLst/>
            <a:cxnLst/>
            <a:rect l="l" t="t" r="r" b="b"/>
            <a:pathLst>
              <a:path w="6470464" h="6856412">
                <a:moveTo>
                  <a:pt x="0" y="0"/>
                </a:moveTo>
                <a:lnTo>
                  <a:pt x="6470464" y="0"/>
                </a:lnTo>
                <a:lnTo>
                  <a:pt x="6470464" y="6856412"/>
                </a:lnTo>
                <a:lnTo>
                  <a:pt x="753" y="6856412"/>
                </a:lnTo>
                <a:lnTo>
                  <a:pt x="83736" y="6682434"/>
                </a:lnTo>
                <a:cubicBezTo>
                  <a:pt x="534353" y="5654674"/>
                  <a:pt x="777103" y="4561946"/>
                  <a:pt x="777103" y="3428997"/>
                </a:cubicBezTo>
                <a:cubicBezTo>
                  <a:pt x="777103" y="2296047"/>
                  <a:pt x="534353" y="1203318"/>
                  <a:pt x="83736" y="175558"/>
                </a:cubicBezTo>
                <a:close/>
              </a:path>
            </a:pathLst>
          </a:custGeom>
        </p:spPr>
      </p:pic>
      <p:pic>
        <p:nvPicPr>
          <p:cNvPr id="17" name="Picture 16" descr="Logo&#10;&#10;Description automatically generated">
            <a:extLst>
              <a:ext uri="{FF2B5EF4-FFF2-40B4-BE49-F238E27FC236}">
                <a16:creationId xmlns:a16="http://schemas.microsoft.com/office/drawing/2014/main" id="{8F921FA8-DC43-4249-96FB-C9F0FF117BD4}"/>
              </a:ext>
            </a:extLst>
          </p:cNvPr>
          <p:cNvPicPr>
            <a:picLocks noChangeAspect="1"/>
          </p:cNvPicPr>
          <p:nvPr/>
        </p:nvPicPr>
        <p:blipFill>
          <a:blip r:embed="rId4"/>
          <a:stretch>
            <a:fillRect/>
          </a:stretch>
        </p:blipFill>
        <p:spPr>
          <a:xfrm>
            <a:off x="10582430" y="6195019"/>
            <a:ext cx="1343472" cy="480067"/>
          </a:xfrm>
          <a:prstGeom prst="rect">
            <a:avLst/>
          </a:prstGeom>
        </p:spPr>
      </p:pic>
      <p:cxnSp>
        <p:nvCxnSpPr>
          <p:cNvPr id="3" name="Straight Connector 2">
            <a:extLst>
              <a:ext uri="{FF2B5EF4-FFF2-40B4-BE49-F238E27FC236}">
                <a16:creationId xmlns:a16="http://schemas.microsoft.com/office/drawing/2014/main" id="{7231F231-4CA8-0741-968A-DF51473D9BF7}"/>
              </a:ext>
            </a:extLst>
          </p:cNvPr>
          <p:cNvCxnSpPr>
            <a:cxnSpLocks/>
          </p:cNvCxnSpPr>
          <p:nvPr/>
        </p:nvCxnSpPr>
        <p:spPr>
          <a:xfrm>
            <a:off x="551384" y="2420888"/>
            <a:ext cx="4824536" cy="0"/>
          </a:xfrm>
          <a:prstGeom prst="line">
            <a:avLst/>
          </a:prstGeom>
          <a:ln w="19050"/>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02347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BB1EBCA2-8D4F-7543-A61B-5ABE65E45403}"/>
              </a:ext>
            </a:extLst>
          </p:cNvPr>
          <p:cNvSpPr txBox="1">
            <a:spLocks/>
          </p:cNvSpPr>
          <p:nvPr/>
        </p:nvSpPr>
        <p:spPr>
          <a:xfrm>
            <a:off x="655320" y="820738"/>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pPr>
              <a:spcAft>
                <a:spcPts val="600"/>
              </a:spcAft>
            </a:pPr>
            <a:r>
              <a:rPr lang="en-US" sz="4400" dirty="0">
                <a:solidFill>
                  <a:schemeClr val="tx2">
                    <a:lumMod val="75000"/>
                  </a:schemeClr>
                </a:solidFill>
                <a:latin typeface="+mj-lt"/>
              </a:rPr>
              <a:t>How to use it?</a:t>
            </a:r>
          </a:p>
        </p:txBody>
      </p:sp>
      <p:cxnSp>
        <p:nvCxnSpPr>
          <p:cNvPr id="32" name="Straight Arrow Connector 3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A0DF9DA-54DC-2E45-A392-D0567C48D263}"/>
              </a:ext>
            </a:extLst>
          </p:cNvPr>
          <p:cNvSpPr txBox="1"/>
          <p:nvPr/>
        </p:nvSpPr>
        <p:spPr>
          <a:xfrm>
            <a:off x="655321" y="2575034"/>
            <a:ext cx="5120113" cy="3462228"/>
          </a:xfrm>
          <a:prstGeom prst="rect">
            <a:avLst/>
          </a:prstGeom>
        </p:spPr>
        <p:txBody>
          <a:bodyPr vert="horz" lIns="91440" tIns="45720" rIns="91440" bIns="45720" rtlCol="0">
            <a:normAutofit/>
          </a:bodyPr>
          <a:lstStyle/>
          <a:p>
            <a:pPr>
              <a:lnSpc>
                <a:spcPct val="90000"/>
              </a:lnSpc>
              <a:spcAft>
                <a:spcPts val="600"/>
              </a:spcAft>
            </a:pPr>
            <a:r>
              <a:rPr lang="en-US" sz="1400" dirty="0">
                <a:solidFill>
                  <a:schemeClr val="tx2">
                    <a:lumMod val="75000"/>
                  </a:schemeClr>
                </a:solidFill>
              </a:rPr>
              <a:t>This presentation will walk you through the key parts, but for a more structured and detailed take on the topic, please read our article on </a:t>
            </a:r>
            <a:r>
              <a:rPr lang="en-US" sz="1400" b="1" dirty="0">
                <a:solidFill>
                  <a:schemeClr val="tx2">
                    <a:lumMod val="75000"/>
                  </a:schemeClr>
                </a:solidFill>
              </a:rPr>
              <a:t>What is intrapreneurship and how can it support corporate innovation?</a:t>
            </a:r>
            <a:endParaRPr lang="en-US" sz="1400" dirty="0">
              <a:solidFill>
                <a:schemeClr val="tx2">
                  <a:lumMod val="75000"/>
                </a:schemeClr>
              </a:solidFill>
            </a:endParaRPr>
          </a:p>
          <a:p>
            <a:pPr>
              <a:lnSpc>
                <a:spcPct val="90000"/>
              </a:lnSpc>
              <a:spcAft>
                <a:spcPts val="600"/>
              </a:spcAft>
            </a:pPr>
            <a:endParaRPr lang="en-US" sz="1400" dirty="0">
              <a:solidFill>
                <a:schemeClr val="tx2">
                  <a:lumMod val="75000"/>
                </a:schemeClr>
              </a:solidFill>
            </a:endParaRPr>
          </a:p>
          <a:p>
            <a:pPr>
              <a:lnSpc>
                <a:spcPct val="90000"/>
              </a:lnSpc>
              <a:spcAft>
                <a:spcPts val="600"/>
              </a:spcAft>
            </a:pPr>
            <a:r>
              <a:rPr lang="en-US" sz="1400" dirty="0">
                <a:solidFill>
                  <a:schemeClr val="tx2">
                    <a:lumMod val="75000"/>
                  </a:schemeClr>
                </a:solidFill>
              </a:rPr>
              <a:t>You can use the content any way you want, as long as you credit all materials and concepts to the those who created them. So, feel free to </a:t>
            </a:r>
            <a:r>
              <a:rPr lang="en-US" sz="1400" b="1" dirty="0">
                <a:solidFill>
                  <a:schemeClr val="tx2">
                    <a:lumMod val="75000"/>
                  </a:schemeClr>
                </a:solidFill>
              </a:rPr>
              <a:t>share this Toolkit with your co-workers, </a:t>
            </a:r>
            <a:r>
              <a:rPr lang="en-US" sz="1400" dirty="0">
                <a:solidFill>
                  <a:schemeClr val="tx2">
                    <a:lumMod val="75000"/>
                  </a:schemeClr>
                </a:solidFill>
              </a:rPr>
              <a:t>or anyone else you’d like to engage in the process.</a:t>
            </a:r>
          </a:p>
          <a:p>
            <a:pPr>
              <a:lnSpc>
                <a:spcPct val="90000"/>
              </a:lnSpc>
              <a:spcAft>
                <a:spcPts val="600"/>
              </a:spcAft>
            </a:pPr>
            <a:endParaRPr lang="en-US" sz="1400" dirty="0">
              <a:solidFill>
                <a:schemeClr val="tx2">
                  <a:lumMod val="75000"/>
                </a:schemeClr>
              </a:solidFill>
            </a:endParaRPr>
          </a:p>
          <a:p>
            <a:pPr>
              <a:lnSpc>
                <a:spcPct val="90000"/>
              </a:lnSpc>
              <a:spcAft>
                <a:spcPts val="600"/>
              </a:spcAft>
            </a:pPr>
            <a:r>
              <a:rPr lang="en-US" sz="1400" b="1" dirty="0">
                <a:solidFill>
                  <a:schemeClr val="tx2">
                    <a:lumMod val="75000"/>
                  </a:schemeClr>
                </a:solidFill>
              </a:rPr>
              <a:t>PLEASE NOTE: This Guide is a starting point. </a:t>
            </a:r>
            <a:r>
              <a:rPr lang="en-US" sz="1400" dirty="0">
                <a:solidFill>
                  <a:schemeClr val="tx2">
                    <a:lumMod val="75000"/>
                  </a:schemeClr>
                </a:solidFill>
              </a:rPr>
              <a:t>Getting results will always take time and effort, so trust the process, be patient, put in the work, and the results will come.</a:t>
            </a:r>
            <a:endParaRPr lang="en-US" sz="1400" b="1" dirty="0">
              <a:solidFill>
                <a:schemeClr val="tx2">
                  <a:lumMod val="75000"/>
                </a:schemeClr>
              </a:solidFill>
            </a:endParaRPr>
          </a:p>
        </p:txBody>
      </p:sp>
      <p:pic>
        <p:nvPicPr>
          <p:cNvPr id="8" name="Picture 7">
            <a:extLst>
              <a:ext uri="{FF2B5EF4-FFF2-40B4-BE49-F238E27FC236}">
                <a16:creationId xmlns:a16="http://schemas.microsoft.com/office/drawing/2014/main" id="{7902E4A2-B03B-7A4C-BFB6-91E1308882B5}"/>
              </a:ext>
            </a:extLst>
          </p:cNvPr>
          <p:cNvPicPr>
            <a:picLocks noChangeAspect="1"/>
          </p:cNvPicPr>
          <p:nvPr/>
        </p:nvPicPr>
        <p:blipFill>
          <a:blip r:embed="rId3"/>
          <a:srcRect l="19274" r="19274"/>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pic>
        <p:nvPicPr>
          <p:cNvPr id="17" name="Picture 16" descr="Logo&#10;&#10;Description automatically generated">
            <a:extLst>
              <a:ext uri="{FF2B5EF4-FFF2-40B4-BE49-F238E27FC236}">
                <a16:creationId xmlns:a16="http://schemas.microsoft.com/office/drawing/2014/main" id="{C7AB453D-162E-8F43-83DD-17D92972686E}"/>
              </a:ext>
            </a:extLst>
          </p:cNvPr>
          <p:cNvPicPr>
            <a:picLocks noChangeAspect="1"/>
          </p:cNvPicPr>
          <p:nvPr/>
        </p:nvPicPr>
        <p:blipFill>
          <a:blip r:embed="rId4"/>
          <a:stretch>
            <a:fillRect/>
          </a:stretch>
        </p:blipFill>
        <p:spPr>
          <a:xfrm>
            <a:off x="10582430" y="6195019"/>
            <a:ext cx="1343472" cy="480067"/>
          </a:xfrm>
          <a:prstGeom prst="rect">
            <a:avLst/>
          </a:prstGeom>
        </p:spPr>
      </p:pic>
    </p:spTree>
    <p:extLst>
      <p:ext uri="{BB962C8B-B14F-4D97-AF65-F5344CB8AC3E}">
        <p14:creationId xmlns:p14="http://schemas.microsoft.com/office/powerpoint/2010/main" val="347590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922FB2-A1D6-0A4E-8DEB-FFCB91864B5E}"/>
              </a:ext>
            </a:extLst>
          </p:cNvPr>
          <p:cNvSpPr/>
          <p:nvPr/>
        </p:nvSpPr>
        <p:spPr>
          <a:xfrm>
            <a:off x="7824192" y="-18505"/>
            <a:ext cx="4367808" cy="689501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5" name="Title 4">
            <a:extLst>
              <a:ext uri="{FF2B5EF4-FFF2-40B4-BE49-F238E27FC236}">
                <a16:creationId xmlns:a16="http://schemas.microsoft.com/office/drawing/2014/main" id="{3FAA876D-7922-3F4A-91D9-820B9A541F07}"/>
              </a:ext>
            </a:extLst>
          </p:cNvPr>
          <p:cNvSpPr>
            <a:spLocks noGrp="1"/>
          </p:cNvSpPr>
          <p:nvPr>
            <p:ph type="title"/>
          </p:nvPr>
        </p:nvSpPr>
        <p:spPr>
          <a:xfrm>
            <a:off x="516980" y="1095325"/>
            <a:ext cx="5207481" cy="1325563"/>
          </a:xfrm>
        </p:spPr>
        <p:txBody>
          <a:bodyPr>
            <a:normAutofit/>
          </a:bodyPr>
          <a:lstStyle/>
          <a:p>
            <a:r>
              <a:rPr lang="en-FI" sz="4400" dirty="0">
                <a:solidFill>
                  <a:schemeClr val="tx2">
                    <a:lumMod val="75000"/>
                  </a:schemeClr>
                </a:solidFill>
                <a:latin typeface="+mn-lt"/>
              </a:rPr>
              <a:t>Intrapreneurship</a:t>
            </a:r>
          </a:p>
        </p:txBody>
      </p:sp>
      <p:sp>
        <p:nvSpPr>
          <p:cNvPr id="6" name="Rectangle 5">
            <a:extLst>
              <a:ext uri="{FF2B5EF4-FFF2-40B4-BE49-F238E27FC236}">
                <a16:creationId xmlns:a16="http://schemas.microsoft.com/office/drawing/2014/main" id="{C774C81A-F16A-7840-8607-A9A465059646}"/>
              </a:ext>
            </a:extLst>
          </p:cNvPr>
          <p:cNvSpPr/>
          <p:nvPr/>
        </p:nvSpPr>
        <p:spPr>
          <a:xfrm>
            <a:off x="633475" y="2805896"/>
            <a:ext cx="5380913" cy="1631216"/>
          </a:xfrm>
          <a:prstGeom prst="rect">
            <a:avLst/>
          </a:prstGeom>
        </p:spPr>
        <p:txBody>
          <a:bodyPr wrap="square">
            <a:spAutoFit/>
          </a:bodyPr>
          <a:lstStyle/>
          <a:p>
            <a:r>
              <a:rPr lang="en-US" sz="2000" dirty="0">
                <a:solidFill>
                  <a:schemeClr val="tx2">
                    <a:lumMod val="75000"/>
                  </a:schemeClr>
                </a:solidFill>
                <a:ea typeface="Times New Roman" panose="02020603050405020304" pitchFamily="18" charset="0"/>
              </a:rPr>
              <a:t>Intrapreneurship is defined as </a:t>
            </a:r>
            <a:r>
              <a:rPr lang="en-US" sz="2000" b="1" dirty="0">
                <a:solidFill>
                  <a:schemeClr val="tx2">
                    <a:lumMod val="75000"/>
                  </a:schemeClr>
                </a:solidFill>
                <a:ea typeface="Times New Roman" panose="02020603050405020304" pitchFamily="18" charset="0"/>
              </a:rPr>
              <a:t>entrepreneurship inside of an existing company</a:t>
            </a:r>
            <a:r>
              <a:rPr lang="en-US" sz="2000" dirty="0">
                <a:solidFill>
                  <a:schemeClr val="tx2">
                    <a:lumMod val="75000"/>
                  </a:schemeClr>
                </a:solidFill>
                <a:ea typeface="Times New Roman" panose="02020603050405020304" pitchFamily="18" charset="0"/>
              </a:rPr>
              <a:t>. It refers to the new businesses or ventures created within a large or established organization. </a:t>
            </a:r>
            <a:endParaRPr lang="en-FI" sz="2000" dirty="0">
              <a:solidFill>
                <a:schemeClr val="tx2">
                  <a:lumMod val="75000"/>
                </a:schemeClr>
              </a:solidFill>
            </a:endParaRPr>
          </a:p>
        </p:txBody>
      </p:sp>
      <p:pic>
        <p:nvPicPr>
          <p:cNvPr id="8" name="Picture Placeholder 8">
            <a:extLst>
              <a:ext uri="{FF2B5EF4-FFF2-40B4-BE49-F238E27FC236}">
                <a16:creationId xmlns:a16="http://schemas.microsoft.com/office/drawing/2014/main" id="{03D57848-AA6F-1742-886F-C0733129BD4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rcRect l="25970" r="25970"/>
          <a:stretch/>
        </p:blipFill>
        <p:spPr>
          <a:xfrm>
            <a:off x="7333313" y="909081"/>
            <a:ext cx="3655838" cy="5071731"/>
          </a:xfrm>
          <a:prstGeom prst="rect">
            <a:avLst/>
          </a:prstGeom>
          <a:solidFill>
            <a:schemeClr val="bg1"/>
          </a:solidFill>
        </p:spPr>
      </p:pic>
      <p:cxnSp>
        <p:nvCxnSpPr>
          <p:cNvPr id="7" name="Straight Connector 6">
            <a:extLst>
              <a:ext uri="{FF2B5EF4-FFF2-40B4-BE49-F238E27FC236}">
                <a16:creationId xmlns:a16="http://schemas.microsoft.com/office/drawing/2014/main" id="{7C269B21-4656-7944-8155-B98D7D8B2BB9}"/>
              </a:ext>
            </a:extLst>
          </p:cNvPr>
          <p:cNvCxnSpPr>
            <a:cxnSpLocks/>
          </p:cNvCxnSpPr>
          <p:nvPr/>
        </p:nvCxnSpPr>
        <p:spPr>
          <a:xfrm>
            <a:off x="551384" y="2420888"/>
            <a:ext cx="4824536" cy="0"/>
          </a:xfrm>
          <a:prstGeom prst="line">
            <a:avLst/>
          </a:prstGeom>
          <a:ln w="19050"/>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45515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8B0ACA5-E360-764C-A8EA-3C468F5A46C1}"/>
              </a:ext>
            </a:extLst>
          </p:cNvPr>
          <p:cNvSpPr/>
          <p:nvPr/>
        </p:nvSpPr>
        <p:spPr>
          <a:xfrm>
            <a:off x="7608168" y="0"/>
            <a:ext cx="458383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9" name="Rectangle 8">
            <a:extLst>
              <a:ext uri="{FF2B5EF4-FFF2-40B4-BE49-F238E27FC236}">
                <a16:creationId xmlns:a16="http://schemas.microsoft.com/office/drawing/2014/main" id="{07922FB2-A1D6-0A4E-8DEB-FFCB91864B5E}"/>
              </a:ext>
            </a:extLst>
          </p:cNvPr>
          <p:cNvSpPr/>
          <p:nvPr/>
        </p:nvSpPr>
        <p:spPr>
          <a:xfrm>
            <a:off x="474161" y="548680"/>
            <a:ext cx="6629952" cy="5760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7" name="Rectangle 6">
            <a:extLst>
              <a:ext uri="{FF2B5EF4-FFF2-40B4-BE49-F238E27FC236}">
                <a16:creationId xmlns:a16="http://schemas.microsoft.com/office/drawing/2014/main" id="{910CF9A2-D4A3-D64C-A5B5-E0BDE8106553}"/>
              </a:ext>
            </a:extLst>
          </p:cNvPr>
          <p:cNvSpPr/>
          <p:nvPr/>
        </p:nvSpPr>
        <p:spPr>
          <a:xfrm>
            <a:off x="897364" y="1305341"/>
            <a:ext cx="5783545" cy="4247317"/>
          </a:xfrm>
          <a:prstGeom prst="rect">
            <a:avLst/>
          </a:prstGeom>
        </p:spPr>
        <p:txBody>
          <a:bodyPr wrap="square">
            <a:spAutoFit/>
          </a:bodyPr>
          <a:lstStyle/>
          <a:p>
            <a:r>
              <a:rPr lang="en-US" dirty="0">
                <a:solidFill>
                  <a:schemeClr val="bg2">
                    <a:lumMod val="25000"/>
                  </a:schemeClr>
                </a:solidFill>
              </a:rPr>
              <a:t>Senior management plays an important role in inspiring and enabling entrepreneurial thinking and intrapreneurship.</a:t>
            </a:r>
          </a:p>
          <a:p>
            <a:endParaRPr lang="en-US" dirty="0">
              <a:solidFill>
                <a:schemeClr val="bg2">
                  <a:lumMod val="25000"/>
                </a:schemeClr>
              </a:solidFill>
            </a:endParaRPr>
          </a:p>
          <a:p>
            <a:r>
              <a:rPr lang="en-US" dirty="0">
                <a:solidFill>
                  <a:schemeClr val="bg2">
                    <a:lumMod val="25000"/>
                  </a:schemeClr>
                </a:solidFill>
              </a:rPr>
              <a:t>On the other hand, intrapreneurs need support from leaders, but also the right tools and methods.</a:t>
            </a:r>
          </a:p>
          <a:p>
            <a:endParaRPr lang="en-US" dirty="0">
              <a:solidFill>
                <a:schemeClr val="bg2">
                  <a:lumMod val="25000"/>
                </a:schemeClr>
              </a:solidFill>
            </a:endParaRPr>
          </a:p>
          <a:p>
            <a:r>
              <a:rPr lang="en-US" dirty="0">
                <a:solidFill>
                  <a:schemeClr val="bg2">
                    <a:lumMod val="25000"/>
                  </a:schemeClr>
                </a:solidFill>
              </a:rPr>
              <a:t>So, we divided the resources of this guide into actionable tops and tools for leaders and for intrapreneurs:</a:t>
            </a:r>
          </a:p>
          <a:p>
            <a:endParaRPr lang="en-US" dirty="0">
              <a:solidFill>
                <a:schemeClr val="bg2">
                  <a:lumMod val="25000"/>
                </a:schemeClr>
              </a:solidFill>
            </a:endParaRPr>
          </a:p>
          <a:p>
            <a:pPr marL="285750" indent="-285750">
              <a:buFont typeface="Arial" panose="020B0604020202020204" pitchFamily="34" charset="0"/>
              <a:buChar char="•"/>
            </a:pPr>
            <a:r>
              <a:rPr lang="en-US" b="1" dirty="0">
                <a:solidFill>
                  <a:schemeClr val="bg2">
                    <a:lumMod val="25000"/>
                  </a:schemeClr>
                </a:solidFill>
              </a:rPr>
              <a:t>TOP – DOWN:</a:t>
            </a:r>
            <a:r>
              <a:rPr lang="en-US" dirty="0">
                <a:solidFill>
                  <a:schemeClr val="bg2">
                    <a:lumMod val="25000"/>
                  </a:schemeClr>
                </a:solidFill>
              </a:rPr>
              <a:t> what executives and higher management can do to inspire intrapreneurs</a:t>
            </a:r>
          </a:p>
          <a:p>
            <a:pPr marL="285750" indent="-285750">
              <a:buFont typeface="Arial" panose="020B0604020202020204" pitchFamily="34" charset="0"/>
              <a:buChar char="•"/>
            </a:pPr>
            <a:r>
              <a:rPr lang="en-US" b="1" dirty="0">
                <a:solidFill>
                  <a:schemeClr val="bg2">
                    <a:lumMod val="25000"/>
                  </a:schemeClr>
                </a:solidFill>
              </a:rPr>
              <a:t>BOTTOM – UP:</a:t>
            </a:r>
            <a:r>
              <a:rPr lang="en-US" dirty="0">
                <a:solidFill>
                  <a:schemeClr val="bg2">
                    <a:lumMod val="25000"/>
                  </a:schemeClr>
                </a:solidFill>
              </a:rPr>
              <a:t> what intrapreneurs can do to be successful in their roles.</a:t>
            </a:r>
            <a:endParaRPr lang="en-FI" dirty="0">
              <a:solidFill>
                <a:schemeClr val="bg2">
                  <a:lumMod val="25000"/>
                </a:schemeClr>
              </a:solidFill>
            </a:endParaRPr>
          </a:p>
        </p:txBody>
      </p:sp>
      <p:pic>
        <p:nvPicPr>
          <p:cNvPr id="8" name="Picture Placeholder 8">
            <a:extLst>
              <a:ext uri="{FF2B5EF4-FFF2-40B4-BE49-F238E27FC236}">
                <a16:creationId xmlns:a16="http://schemas.microsoft.com/office/drawing/2014/main" id="{03D57848-AA6F-1742-886F-C0733129BD45}"/>
              </a:ext>
            </a:extLst>
          </p:cNvPr>
          <p:cNvPicPr>
            <a:picLocks noChangeAspect="1"/>
          </p:cNvPicPr>
          <p:nvPr/>
        </p:nvPicPr>
        <p:blipFill>
          <a:blip r:embed="rId3"/>
          <a:srcRect l="29914" r="29914"/>
          <a:stretch/>
        </p:blipFill>
        <p:spPr>
          <a:xfrm>
            <a:off x="8062001" y="548680"/>
            <a:ext cx="3655838" cy="5760640"/>
          </a:xfrm>
          <a:prstGeom prst="rect">
            <a:avLst/>
          </a:prstGeom>
          <a:solidFill>
            <a:schemeClr val="bg1"/>
          </a:solidFill>
        </p:spPr>
      </p:pic>
    </p:spTree>
    <p:extLst>
      <p:ext uri="{BB962C8B-B14F-4D97-AF65-F5344CB8AC3E}">
        <p14:creationId xmlns:p14="http://schemas.microsoft.com/office/powerpoint/2010/main" val="2581049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Delay 15">
            <a:extLst>
              <a:ext uri="{FF2B5EF4-FFF2-40B4-BE49-F238E27FC236}">
                <a16:creationId xmlns:a16="http://schemas.microsoft.com/office/drawing/2014/main" id="{5EA9B2F1-1DA8-F04D-8495-2A1073250FB9}"/>
              </a:ext>
            </a:extLst>
          </p:cNvPr>
          <p:cNvSpPr/>
          <p:nvPr/>
        </p:nvSpPr>
        <p:spPr>
          <a:xfrm>
            <a:off x="0" y="0"/>
            <a:ext cx="4911633" cy="6858000"/>
          </a:xfrm>
          <a:prstGeom prst="flowChartDelay">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7" name="Rectangle 6">
            <a:extLst>
              <a:ext uri="{FF2B5EF4-FFF2-40B4-BE49-F238E27FC236}">
                <a16:creationId xmlns:a16="http://schemas.microsoft.com/office/drawing/2014/main" id="{910CF9A2-D4A3-D64C-A5B5-E0BDE8106553}"/>
              </a:ext>
            </a:extLst>
          </p:cNvPr>
          <p:cNvSpPr/>
          <p:nvPr/>
        </p:nvSpPr>
        <p:spPr>
          <a:xfrm>
            <a:off x="5519936" y="1124744"/>
            <a:ext cx="5976664" cy="5078313"/>
          </a:xfrm>
          <a:prstGeom prst="rect">
            <a:avLst/>
          </a:prstGeom>
        </p:spPr>
        <p:txBody>
          <a:bodyPr wrap="square">
            <a:spAutoFit/>
          </a:bodyPr>
          <a:lstStyle/>
          <a:p>
            <a:r>
              <a:rPr lang="en-US" dirty="0">
                <a:solidFill>
                  <a:schemeClr val="tx2">
                    <a:lumMod val="75000"/>
                  </a:schemeClr>
                </a:solidFill>
              </a:rPr>
              <a:t>If you are in a leadership or decision-making position,  </a:t>
            </a:r>
            <a:r>
              <a:rPr lang="en-US" b="1" dirty="0">
                <a:solidFill>
                  <a:schemeClr val="tx2">
                    <a:lumMod val="75000"/>
                  </a:schemeClr>
                </a:solidFill>
              </a:rPr>
              <a:t>cultural transformation, change management, empowering employees and removing obstacles </a:t>
            </a:r>
            <a:r>
              <a:rPr lang="en-US" dirty="0">
                <a:solidFill>
                  <a:schemeClr val="tx2">
                    <a:lumMod val="75000"/>
                  </a:schemeClr>
                </a:solidFill>
              </a:rPr>
              <a:t>are key. </a:t>
            </a:r>
          </a:p>
          <a:p>
            <a:endParaRPr lang="en-US" dirty="0">
              <a:solidFill>
                <a:schemeClr val="tx2">
                  <a:lumMod val="75000"/>
                </a:schemeClr>
              </a:solidFill>
            </a:endParaRPr>
          </a:p>
          <a:p>
            <a:r>
              <a:rPr lang="en-US" dirty="0">
                <a:solidFill>
                  <a:schemeClr val="tx2">
                    <a:lumMod val="75000"/>
                  </a:schemeClr>
                </a:solidFill>
              </a:rPr>
              <a:t>To support intrapreneurship, you first have to create the setting and processes that enable these change and encourage the generation and development of new ideas.</a:t>
            </a:r>
          </a:p>
          <a:p>
            <a:endParaRPr lang="en-US" dirty="0">
              <a:solidFill>
                <a:schemeClr val="tx2">
                  <a:lumMod val="75000"/>
                </a:schemeClr>
              </a:solidFill>
            </a:endParaRPr>
          </a:p>
          <a:p>
            <a:r>
              <a:rPr lang="en-US" dirty="0">
                <a:solidFill>
                  <a:schemeClr val="tx2">
                    <a:lumMod val="75000"/>
                  </a:schemeClr>
                </a:solidFill>
              </a:rPr>
              <a:t>Leaders have the power to oversee the innovation process and support intrapreneurs by identifying and removing potential bottlenecks.</a:t>
            </a:r>
          </a:p>
          <a:p>
            <a:endParaRPr lang="en-US" dirty="0">
              <a:solidFill>
                <a:schemeClr val="tx2">
                  <a:lumMod val="75000"/>
                </a:schemeClr>
              </a:solidFill>
            </a:endParaRPr>
          </a:p>
          <a:p>
            <a:r>
              <a:rPr lang="en-US" dirty="0">
                <a:solidFill>
                  <a:schemeClr val="tx2">
                    <a:lumMod val="75000"/>
                  </a:schemeClr>
                </a:solidFill>
              </a:rPr>
              <a:t>So, in this section </a:t>
            </a:r>
            <a:r>
              <a:rPr lang="en-US" dirty="0">
                <a:solidFill>
                  <a:schemeClr val="tx2">
                    <a:lumMod val="75000"/>
                  </a:schemeClr>
                </a:solidFill>
                <a:ea typeface="Noto Sans" panose="020B0502040504020204" pitchFamily="34" charset="0"/>
                <a:cs typeface="Noto Sans" panose="020B0502040504020204" pitchFamily="34" charset="0"/>
              </a:rPr>
              <a:t>we’ll introduce some of tips and tools that can support leadership in encouraging intrapreneurship.</a:t>
            </a:r>
            <a:endParaRPr lang="en-US" dirty="0">
              <a:solidFill>
                <a:schemeClr val="tx2">
                  <a:lumMod val="75000"/>
                </a:schemeClr>
              </a:solidFill>
            </a:endParaRPr>
          </a:p>
          <a:p>
            <a:endParaRPr lang="en-US" dirty="0">
              <a:solidFill>
                <a:schemeClr val="tx2">
                  <a:lumMod val="75000"/>
                </a:schemeClr>
              </a:solidFill>
            </a:endParaRPr>
          </a:p>
        </p:txBody>
      </p:sp>
      <p:sp>
        <p:nvSpPr>
          <p:cNvPr id="11" name="Title 4">
            <a:extLst>
              <a:ext uri="{FF2B5EF4-FFF2-40B4-BE49-F238E27FC236}">
                <a16:creationId xmlns:a16="http://schemas.microsoft.com/office/drawing/2014/main" id="{AB8FC990-7357-4E41-BF6B-0399CDC7D01C}"/>
              </a:ext>
            </a:extLst>
          </p:cNvPr>
          <p:cNvSpPr txBox="1">
            <a:spLocks/>
          </p:cNvSpPr>
          <p:nvPr/>
        </p:nvSpPr>
        <p:spPr>
          <a:xfrm>
            <a:off x="251128" y="2564904"/>
            <a:ext cx="440937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i="0" kern="1200">
                <a:solidFill>
                  <a:schemeClr val="tx1"/>
                </a:solidFill>
                <a:latin typeface="Noto Sans" panose="020B0502040504020204" pitchFamily="34" charset="0"/>
                <a:ea typeface="+mj-ea"/>
                <a:cs typeface="+mj-cs"/>
              </a:defRPr>
            </a:lvl1pPr>
          </a:lstStyle>
          <a:p>
            <a:r>
              <a:rPr lang="en-FI" sz="3000" dirty="0">
                <a:solidFill>
                  <a:schemeClr val="bg1"/>
                </a:solidFill>
                <a:latin typeface="+mn-lt"/>
              </a:rPr>
              <a:t>TOP-DOWN CHANGES</a:t>
            </a:r>
          </a:p>
        </p:txBody>
      </p:sp>
    </p:spTree>
    <p:extLst>
      <p:ext uri="{BB962C8B-B14F-4D97-AF65-F5344CB8AC3E}">
        <p14:creationId xmlns:p14="http://schemas.microsoft.com/office/powerpoint/2010/main" val="3306019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E077D93-BF37-C847-BB9F-F7C6C6115014}"/>
              </a:ext>
            </a:extLst>
          </p:cNvPr>
          <p:cNvSpPr/>
          <p:nvPr/>
        </p:nvSpPr>
        <p:spPr>
          <a:xfrm>
            <a:off x="1" y="0"/>
            <a:ext cx="4583832"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sp>
        <p:nvSpPr>
          <p:cNvPr id="8" name="Rectangle 7">
            <a:extLst>
              <a:ext uri="{FF2B5EF4-FFF2-40B4-BE49-F238E27FC236}">
                <a16:creationId xmlns:a16="http://schemas.microsoft.com/office/drawing/2014/main" id="{D8C98530-0456-4841-B07F-36F1327EA8B6}"/>
              </a:ext>
            </a:extLst>
          </p:cNvPr>
          <p:cNvSpPr/>
          <p:nvPr/>
        </p:nvSpPr>
        <p:spPr>
          <a:xfrm>
            <a:off x="4859524" y="533857"/>
            <a:ext cx="6919978" cy="3108543"/>
          </a:xfrm>
          <a:prstGeom prst="rect">
            <a:avLst/>
          </a:prstGeom>
        </p:spPr>
        <p:txBody>
          <a:bodyPr wrap="square">
            <a:spAutoFit/>
          </a:bodyPr>
          <a:lstStyle/>
          <a:p>
            <a:r>
              <a:rPr lang="en-US" sz="1400" dirty="0">
                <a:solidFill>
                  <a:schemeClr val="tx2">
                    <a:lumMod val="75000"/>
                  </a:schemeClr>
                </a:solidFill>
              </a:rPr>
              <a:t>Without solid data on your innovation and ideation processes, it’s difficult to know where ideas get stuck, what works – and what doesn’t.</a:t>
            </a:r>
          </a:p>
          <a:p>
            <a:endParaRPr lang="en-US" sz="1400" dirty="0">
              <a:solidFill>
                <a:schemeClr val="tx2">
                  <a:lumMod val="75000"/>
                </a:schemeClr>
              </a:solidFill>
            </a:endParaRPr>
          </a:p>
          <a:p>
            <a:r>
              <a:rPr lang="en-US" sz="1400" dirty="0">
                <a:solidFill>
                  <a:schemeClr val="tx2">
                    <a:lumMod val="75000"/>
                  </a:schemeClr>
                </a:solidFill>
              </a:rPr>
              <a:t>A well-structured innovation management process can guide employees through the whole ideation life cycle and also provide you with valuable data for analyzing it.</a:t>
            </a:r>
          </a:p>
          <a:p>
            <a:endParaRPr lang="en-US" sz="1400" dirty="0">
              <a:solidFill>
                <a:schemeClr val="tx2">
                  <a:lumMod val="75000"/>
                </a:schemeClr>
              </a:solidFill>
            </a:endParaRPr>
          </a:p>
          <a:p>
            <a:r>
              <a:rPr lang="en-US" sz="1400" dirty="0">
                <a:solidFill>
                  <a:schemeClr val="tx2">
                    <a:lumMod val="75000"/>
                  </a:schemeClr>
                </a:solidFill>
              </a:rPr>
              <a:t>An </a:t>
            </a:r>
            <a:r>
              <a:rPr lang="en-US" sz="1400" b="1" dirty="0">
                <a:solidFill>
                  <a:schemeClr val="tx2">
                    <a:lumMod val="75000"/>
                  </a:schemeClr>
                </a:solidFill>
              </a:rPr>
              <a:t>innovation management software </a:t>
            </a:r>
            <a:r>
              <a:rPr lang="en-US" sz="1400" dirty="0">
                <a:solidFill>
                  <a:schemeClr val="tx2">
                    <a:lumMod val="75000"/>
                  </a:schemeClr>
                </a:solidFill>
              </a:rPr>
              <a:t>like </a:t>
            </a:r>
            <a:r>
              <a:rPr lang="en-US" sz="1400" b="1" dirty="0">
                <a:solidFill>
                  <a:schemeClr val="tx2">
                    <a:lumMod val="75000"/>
                  </a:schemeClr>
                </a:solidFill>
                <a:hlinkClick r:id="rId3"/>
              </a:rPr>
              <a:t>Viima</a:t>
            </a:r>
            <a:r>
              <a:rPr lang="en-US" sz="1400" dirty="0">
                <a:solidFill>
                  <a:schemeClr val="tx2">
                    <a:lumMod val="75000"/>
                  </a:schemeClr>
                </a:solidFill>
              </a:rPr>
              <a:t> can help automate the data collection and visualization, as well as manage the process. </a:t>
            </a:r>
          </a:p>
          <a:p>
            <a:endParaRPr lang="en-US" sz="1400" dirty="0">
              <a:solidFill>
                <a:schemeClr val="tx2">
                  <a:lumMod val="75000"/>
                </a:schemeClr>
              </a:solidFill>
            </a:endParaRPr>
          </a:p>
          <a:p>
            <a:r>
              <a:rPr lang="en-US" sz="1400" dirty="0">
                <a:solidFill>
                  <a:schemeClr val="tx2">
                    <a:lumMod val="75000"/>
                  </a:schemeClr>
                </a:solidFill>
              </a:rPr>
              <a:t>For example, this chart from an example board showcases the current status of the ideation process, and allows you see data on aspects such as the cycle times in each phase and the development of your portfolio value. That data is crucial for </a:t>
            </a:r>
            <a:r>
              <a:rPr lang="en-US" sz="1400" b="1" dirty="0">
                <a:solidFill>
                  <a:schemeClr val="tx2">
                    <a:lumMod val="75000"/>
                  </a:schemeClr>
                </a:solidFill>
              </a:rPr>
              <a:t>making better decisions, removing bottlenecks, and moving faster.</a:t>
            </a:r>
          </a:p>
        </p:txBody>
      </p:sp>
      <p:sp>
        <p:nvSpPr>
          <p:cNvPr id="12" name="Title 2">
            <a:extLst>
              <a:ext uri="{FF2B5EF4-FFF2-40B4-BE49-F238E27FC236}">
                <a16:creationId xmlns:a16="http://schemas.microsoft.com/office/drawing/2014/main" id="{018B7262-02B1-7046-9154-4790C57187BD}"/>
              </a:ext>
            </a:extLst>
          </p:cNvPr>
          <p:cNvSpPr>
            <a:spLocks noGrp="1"/>
          </p:cNvSpPr>
          <p:nvPr>
            <p:ph type="title"/>
          </p:nvPr>
        </p:nvSpPr>
        <p:spPr>
          <a:xfrm>
            <a:off x="275692" y="1052736"/>
            <a:ext cx="4452156" cy="1325563"/>
          </a:xfrm>
        </p:spPr>
        <p:txBody>
          <a:bodyPr>
            <a:noAutofit/>
          </a:bodyPr>
          <a:lstStyle/>
          <a:p>
            <a:r>
              <a:rPr lang="en-US" sz="4000" dirty="0">
                <a:solidFill>
                  <a:schemeClr val="bg1"/>
                </a:solidFill>
                <a:latin typeface="+mn-lt"/>
              </a:rPr>
              <a:t>Measuring </a:t>
            </a:r>
            <a:br>
              <a:rPr lang="en-US" sz="4000" dirty="0">
                <a:solidFill>
                  <a:schemeClr val="bg1"/>
                </a:solidFill>
                <a:latin typeface="+mn-lt"/>
              </a:rPr>
            </a:br>
            <a:r>
              <a:rPr lang="en-US" sz="4000" dirty="0">
                <a:solidFill>
                  <a:schemeClr val="bg1"/>
                </a:solidFill>
                <a:latin typeface="+mn-lt"/>
              </a:rPr>
              <a:t>Your Processes</a:t>
            </a:r>
          </a:p>
        </p:txBody>
      </p:sp>
      <p:pic>
        <p:nvPicPr>
          <p:cNvPr id="3" name="Picture 2" descr="Graphical user interface, application&#10;&#10;Description automatically generated">
            <a:extLst>
              <a:ext uri="{FF2B5EF4-FFF2-40B4-BE49-F238E27FC236}">
                <a16:creationId xmlns:a16="http://schemas.microsoft.com/office/drawing/2014/main" id="{F5F2346B-D6A3-D741-9811-866DF7273096}"/>
              </a:ext>
            </a:extLst>
          </p:cNvPr>
          <p:cNvPicPr>
            <a:picLocks noChangeAspect="1"/>
          </p:cNvPicPr>
          <p:nvPr/>
        </p:nvPicPr>
        <p:blipFill>
          <a:blip r:embed="rId4"/>
          <a:stretch>
            <a:fillRect/>
          </a:stretch>
        </p:blipFill>
        <p:spPr>
          <a:xfrm>
            <a:off x="275692" y="3645024"/>
            <a:ext cx="9775482" cy="3009875"/>
          </a:xfrm>
          <a:prstGeom prst="rect">
            <a:avLst/>
          </a:prstGeom>
        </p:spPr>
      </p:pic>
    </p:spTree>
    <p:extLst>
      <p:ext uri="{BB962C8B-B14F-4D97-AF65-F5344CB8AC3E}">
        <p14:creationId xmlns:p14="http://schemas.microsoft.com/office/powerpoint/2010/main" val="3483685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922FB2-A1D6-0A4E-8DEB-FFCB91864B5E}"/>
              </a:ext>
            </a:extLst>
          </p:cNvPr>
          <p:cNvSpPr/>
          <p:nvPr/>
        </p:nvSpPr>
        <p:spPr>
          <a:xfrm>
            <a:off x="-37858" y="-34452"/>
            <a:ext cx="3973617" cy="689501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a:p>
        </p:txBody>
      </p:sp>
      <p:pic>
        <p:nvPicPr>
          <p:cNvPr id="8" name="Picture Placeholder 8">
            <a:extLst>
              <a:ext uri="{FF2B5EF4-FFF2-40B4-BE49-F238E27FC236}">
                <a16:creationId xmlns:a16="http://schemas.microsoft.com/office/drawing/2014/main" id="{03D57848-AA6F-1742-886F-C0733129BD45}"/>
              </a:ext>
            </a:extLst>
          </p:cNvPr>
          <p:cNvPicPr>
            <a:picLocks noChangeAspect="1"/>
          </p:cNvPicPr>
          <p:nvPr/>
        </p:nvPicPr>
        <p:blipFill>
          <a:blip r:embed="rId3"/>
          <a:srcRect l="1945" r="1945"/>
          <a:stretch/>
        </p:blipFill>
        <p:spPr>
          <a:xfrm>
            <a:off x="1056693" y="858155"/>
            <a:ext cx="3655838" cy="5071731"/>
          </a:xfrm>
          <a:prstGeom prst="rect">
            <a:avLst/>
          </a:prstGeom>
          <a:solidFill>
            <a:schemeClr val="bg1"/>
          </a:solidFill>
        </p:spPr>
      </p:pic>
      <p:sp>
        <p:nvSpPr>
          <p:cNvPr id="3" name="Title 2">
            <a:extLst>
              <a:ext uri="{FF2B5EF4-FFF2-40B4-BE49-F238E27FC236}">
                <a16:creationId xmlns:a16="http://schemas.microsoft.com/office/drawing/2014/main" id="{F3543012-7775-654A-9999-F537A7E5223B}"/>
              </a:ext>
            </a:extLst>
          </p:cNvPr>
          <p:cNvSpPr>
            <a:spLocks noGrp="1"/>
          </p:cNvSpPr>
          <p:nvPr>
            <p:ph type="title"/>
          </p:nvPr>
        </p:nvSpPr>
        <p:spPr>
          <a:xfrm>
            <a:off x="5232257" y="419993"/>
            <a:ext cx="5903050" cy="1325563"/>
          </a:xfrm>
        </p:spPr>
        <p:txBody>
          <a:bodyPr>
            <a:normAutofit/>
          </a:bodyPr>
          <a:lstStyle/>
          <a:p>
            <a:r>
              <a:rPr lang="en-FI" sz="4400" dirty="0">
                <a:solidFill>
                  <a:schemeClr val="tx2">
                    <a:lumMod val="75000"/>
                  </a:schemeClr>
                </a:solidFill>
                <a:latin typeface="+mn-lt"/>
              </a:rPr>
              <a:t>Get to Yes</a:t>
            </a:r>
          </a:p>
        </p:txBody>
      </p:sp>
      <p:sp>
        <p:nvSpPr>
          <p:cNvPr id="4" name="Rectangle 3">
            <a:extLst>
              <a:ext uri="{FF2B5EF4-FFF2-40B4-BE49-F238E27FC236}">
                <a16:creationId xmlns:a16="http://schemas.microsoft.com/office/drawing/2014/main" id="{5465B54F-ECCA-2B45-B460-D7F9911D4EE9}"/>
              </a:ext>
            </a:extLst>
          </p:cNvPr>
          <p:cNvSpPr/>
          <p:nvPr/>
        </p:nvSpPr>
        <p:spPr>
          <a:xfrm>
            <a:off x="5484904" y="1772816"/>
            <a:ext cx="5650403" cy="4154984"/>
          </a:xfrm>
          <a:prstGeom prst="rect">
            <a:avLst/>
          </a:prstGeom>
        </p:spPr>
        <p:txBody>
          <a:bodyPr wrap="square">
            <a:spAutoFit/>
          </a:bodyPr>
          <a:lstStyle/>
          <a:p>
            <a:r>
              <a:rPr lang="en-GB" sz="1400" dirty="0">
                <a:solidFill>
                  <a:schemeClr val="tx2">
                    <a:lumMod val="75000"/>
                  </a:schemeClr>
                </a:solidFill>
              </a:rPr>
              <a:t>An efficient method of removing the roadblocks is the </a:t>
            </a:r>
            <a:r>
              <a:rPr lang="en-GB" sz="1400" b="1" dirty="0">
                <a:solidFill>
                  <a:schemeClr val="tx2">
                    <a:lumMod val="75000"/>
                  </a:schemeClr>
                </a:solidFill>
              </a:rPr>
              <a:t>“Get to Yes” </a:t>
            </a:r>
            <a:r>
              <a:rPr lang="en-GB" sz="1400" dirty="0">
                <a:solidFill>
                  <a:schemeClr val="tx2">
                    <a:lumMod val="75000"/>
                  </a:schemeClr>
                </a:solidFill>
              </a:rPr>
              <a:t>tool developed by </a:t>
            </a:r>
            <a:r>
              <a:rPr lang="en-GB" sz="1400" dirty="0">
                <a:solidFill>
                  <a:schemeClr val="tx2">
                    <a:lumMod val="75000"/>
                  </a:schemeClr>
                </a:solidFill>
                <a:hlinkClick r:id="rId4">
                  <a:extLst>
                    <a:ext uri="{A12FA001-AC4F-418D-AE19-62706E023703}">
                      <ahyp:hlinkClr xmlns:ahyp="http://schemas.microsoft.com/office/drawing/2018/hyperlinkcolor" val="tx"/>
                    </a:ext>
                  </a:extLst>
                </a:hlinkClick>
              </a:rPr>
              <a:t>Steve Blank</a:t>
            </a:r>
            <a:r>
              <a:rPr lang="en-GB" sz="1400" dirty="0">
                <a:solidFill>
                  <a:schemeClr val="tx2">
                    <a:lumMod val="75000"/>
                  </a:schemeClr>
                </a:solidFill>
              </a:rPr>
              <a:t>. </a:t>
            </a:r>
          </a:p>
          <a:p>
            <a:endParaRPr lang="en-GB" sz="1400" dirty="0">
              <a:solidFill>
                <a:schemeClr val="tx2">
                  <a:lumMod val="75000"/>
                </a:schemeClr>
              </a:solidFill>
            </a:endParaRPr>
          </a:p>
          <a:p>
            <a:r>
              <a:rPr lang="en-GB" sz="1400" dirty="0">
                <a:solidFill>
                  <a:schemeClr val="tx2">
                    <a:lumMod val="75000"/>
                  </a:schemeClr>
                </a:solidFill>
              </a:rPr>
              <a:t>This program can help top managers remove roadblocks and implement change in just a few weeks. </a:t>
            </a:r>
            <a:br>
              <a:rPr lang="en-GB" sz="1400" dirty="0">
                <a:solidFill>
                  <a:schemeClr val="tx2">
                    <a:lumMod val="75000"/>
                  </a:schemeClr>
                </a:solidFill>
              </a:rPr>
            </a:br>
            <a:endParaRPr lang="en-GB" sz="1400" dirty="0">
              <a:solidFill>
                <a:schemeClr val="tx2">
                  <a:lumMod val="75000"/>
                </a:schemeClr>
              </a:solidFill>
            </a:endParaRPr>
          </a:p>
          <a:p>
            <a:pPr>
              <a:spcBef>
                <a:spcPts val="1200"/>
              </a:spcBef>
            </a:pPr>
            <a:r>
              <a:rPr lang="en-GB" sz="1400" dirty="0">
                <a:solidFill>
                  <a:schemeClr val="tx2">
                    <a:lumMod val="75000"/>
                  </a:schemeClr>
                </a:solidFill>
              </a:rPr>
              <a:t>How does it work in practice?</a:t>
            </a:r>
          </a:p>
          <a:p>
            <a:pPr marL="342900" indent="-342900">
              <a:spcBef>
                <a:spcPts val="1200"/>
              </a:spcBef>
              <a:buFont typeface="+mj-lt"/>
              <a:buAutoNum type="arabicPeriod"/>
            </a:pPr>
            <a:r>
              <a:rPr lang="en-GB" sz="1400" dirty="0">
                <a:solidFill>
                  <a:schemeClr val="tx2">
                    <a:lumMod val="75000"/>
                  </a:schemeClr>
                </a:solidFill>
              </a:rPr>
              <a:t>When the innovation team needs a new policy or procedure that is non standard or conflicting with existing ones, they submit a </a:t>
            </a:r>
            <a:r>
              <a:rPr lang="en-GB" sz="1400" b="1" dirty="0">
                <a:solidFill>
                  <a:schemeClr val="tx2">
                    <a:lumMod val="75000"/>
                  </a:schemeClr>
                </a:solidFill>
              </a:rPr>
              <a:t>Get to Yes request for action form.</a:t>
            </a:r>
          </a:p>
          <a:p>
            <a:pPr marL="342900" indent="-342900">
              <a:spcBef>
                <a:spcPts val="1200"/>
              </a:spcBef>
              <a:buFont typeface="+mj-lt"/>
              <a:buAutoNum type="arabicPeriod"/>
            </a:pPr>
            <a:r>
              <a:rPr lang="en-GB" sz="1400" dirty="0">
                <a:solidFill>
                  <a:schemeClr val="tx2">
                    <a:lumMod val="75000"/>
                  </a:schemeClr>
                </a:solidFill>
              </a:rPr>
              <a:t>The department receiving it has one week to gather information, evaluate risks costs and impact of the proposition and move forward with an </a:t>
            </a:r>
            <a:r>
              <a:rPr lang="en-GB" sz="1400" b="1" dirty="0">
                <a:solidFill>
                  <a:schemeClr val="tx2">
                    <a:lumMod val="75000"/>
                  </a:schemeClr>
                </a:solidFill>
              </a:rPr>
              <a:t>approval form.</a:t>
            </a:r>
          </a:p>
          <a:p>
            <a:pPr marL="342900" indent="-342900">
              <a:spcBef>
                <a:spcPts val="1200"/>
              </a:spcBef>
              <a:buFont typeface="+mj-lt"/>
              <a:buAutoNum type="arabicPeriod"/>
            </a:pPr>
            <a:r>
              <a:rPr lang="en-GB" sz="1400" b="1" dirty="0">
                <a:solidFill>
                  <a:schemeClr val="tx2">
                    <a:lumMod val="75000"/>
                  </a:schemeClr>
                </a:solidFill>
              </a:rPr>
              <a:t>The goals is to get a Yes. </a:t>
            </a:r>
            <a:r>
              <a:rPr lang="en-GB" sz="1400" dirty="0">
                <a:solidFill>
                  <a:schemeClr val="tx2">
                    <a:lumMod val="75000"/>
                  </a:schemeClr>
                </a:solidFill>
              </a:rPr>
              <a:t>A No would require detailed explanation. The appeals go straight to the Innovation officer.</a:t>
            </a:r>
            <a:endParaRPr lang="en-GB" sz="1400" dirty="0">
              <a:solidFill>
                <a:schemeClr val="tx2">
                  <a:lumMod val="75000"/>
                </a:schemeClr>
              </a:solidFill>
              <a:effectLst/>
            </a:endParaRPr>
          </a:p>
        </p:txBody>
      </p:sp>
    </p:spTree>
    <p:extLst>
      <p:ext uri="{BB962C8B-B14F-4D97-AF65-F5344CB8AC3E}">
        <p14:creationId xmlns:p14="http://schemas.microsoft.com/office/powerpoint/2010/main" val="3229430209"/>
      </p:ext>
    </p:extLst>
  </p:cSld>
  <p:clrMapOvr>
    <a:masterClrMapping/>
  </p:clrMapOvr>
</p:sld>
</file>

<file path=ppt/theme/theme1.xml><?xml version="1.0" encoding="utf-8"?>
<a:theme xmlns:a="http://schemas.openxmlformats.org/drawingml/2006/main" name="Office Theme">
  <a:themeElements>
    <a:clrScheme name="Viima Colors">
      <a:dk1>
        <a:srgbClr val="000000"/>
      </a:dk1>
      <a:lt1>
        <a:srgbClr val="FFFFFF"/>
      </a:lt1>
      <a:dk2>
        <a:srgbClr val="777777"/>
      </a:dk2>
      <a:lt2>
        <a:srgbClr val="FCFCFC"/>
      </a:lt2>
      <a:accent1>
        <a:srgbClr val="1CB5F2"/>
      </a:accent1>
      <a:accent2>
        <a:srgbClr val="33DB87"/>
      </a:accent2>
      <a:accent3>
        <a:srgbClr val="F9599A"/>
      </a:accent3>
      <a:accent4>
        <a:srgbClr val="8679D1"/>
      </a:accent4>
      <a:accent5>
        <a:srgbClr val="FC954F"/>
      </a:accent5>
      <a:accent6>
        <a:srgbClr val="FCDA4C"/>
      </a:accent6>
      <a:hlink>
        <a:srgbClr val="1CB5F2"/>
      </a:hlink>
      <a:folHlink>
        <a:srgbClr val="1C91BF"/>
      </a:folHlink>
    </a:clrScheme>
    <a:fontScheme name="Viima">
      <a:majorFont>
        <a:latin typeface="Noto Sans" panose="020B0604020202020204"/>
        <a:ea typeface=""/>
        <a:cs typeface=""/>
        <a:font script="Jpan" typeface="ＭＳ Ｐゴシック"/>
        <a:font script="Hang" typeface="굴림"/>
        <a:font script="Hans" typeface="黑体"/>
        <a:font script="Hant" typeface="微軟正黑體"/>
        <a:font script="Arab" typeface="Noto Sans"/>
        <a:font script="Hebr" typeface="Noto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ajorFont>
      <a:minorFont>
        <a:latin typeface="Noto Sans" panose="02020603050405020304"/>
        <a:ea typeface=""/>
        <a:cs typeface=""/>
        <a:font script="Jpan" typeface="ＭＳ Ｐ明朝"/>
        <a:font script="Hang" typeface="바탕"/>
        <a:font script="Hans" typeface="宋体"/>
        <a:font script="Hant" typeface="新細明體"/>
        <a:font script="Arab" typeface="Noto Sans"/>
        <a:font script="Hebr" typeface="Noto Sans"/>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21566</TotalTime>
  <Words>2773</Words>
  <Application>Microsoft Macintosh PowerPoint</Application>
  <PresentationFormat>Widescreen</PresentationFormat>
  <Paragraphs>249</Paragraphs>
  <Slides>25</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Assistant</vt:lpstr>
      <vt:lpstr>Noto Sans</vt:lpstr>
      <vt:lpstr>Meiryo</vt:lpstr>
      <vt:lpstr>Calibri</vt:lpstr>
      <vt:lpstr>Arial</vt:lpstr>
      <vt:lpstr>Wingdings</vt:lpstr>
      <vt:lpstr>Noto Sans Adlam</vt:lpstr>
      <vt:lpstr>Office Theme</vt:lpstr>
      <vt:lpstr>PowerPoint Presentation</vt:lpstr>
      <vt:lpstr>PowerPoint Presentation</vt:lpstr>
      <vt:lpstr>PowerPoint Presentation</vt:lpstr>
      <vt:lpstr>PowerPoint Presentation</vt:lpstr>
      <vt:lpstr>Intrapreneurship</vt:lpstr>
      <vt:lpstr>PowerPoint Presentation</vt:lpstr>
      <vt:lpstr>PowerPoint Presentation</vt:lpstr>
      <vt:lpstr>Measuring  Your Processes</vt:lpstr>
      <vt:lpstr>Get to Yes</vt:lpstr>
      <vt:lpstr>PowerPoint Presentation</vt:lpstr>
      <vt:lpstr>PowerPoint Presentation</vt:lpstr>
      <vt:lpstr>PowerPoint Presentation</vt:lpstr>
      <vt:lpstr>PowerPoint Presentation</vt:lpstr>
      <vt:lpstr>PowerPoint Presentation</vt:lpstr>
      <vt:lpstr>Navigate roadblocks, Collaborate &amp; Persuade </vt:lpstr>
      <vt:lpstr>The Attitude Influence Diagram</vt:lpstr>
      <vt:lpstr>PowerPoint Presentation</vt:lpstr>
      <vt:lpstr>Feedback &amp; Evaluation</vt:lpstr>
      <vt:lpstr>Refinement  of idea</vt:lpstr>
      <vt:lpstr>Lean Canvas</vt:lpstr>
      <vt:lpstr>PowerPoint Presentation</vt:lpstr>
      <vt:lpstr>Blue Ocean  Strategy Canvas</vt:lpstr>
      <vt:lpstr>Opposite Thinking</vt:lpstr>
      <vt:lpstr>Getting started</vt:lpstr>
      <vt:lpstr>About Viima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Jesse Nieminen</dc:creator>
  <cp:lastModifiedBy>Diana Porumboiu</cp:lastModifiedBy>
  <cp:revision>950</cp:revision>
  <cp:lastPrinted>2019-03-22T11:04:22Z</cp:lastPrinted>
  <dcterms:created xsi:type="dcterms:W3CDTF">2019-03-19T11:30:33Z</dcterms:created>
  <dcterms:modified xsi:type="dcterms:W3CDTF">2021-10-14T14:53:32Z</dcterms:modified>
</cp:coreProperties>
</file>